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7050" cy="756056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9311" y="5257800"/>
            <a:ext cx="2660904" cy="23027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9" y="1019302"/>
            <a:ext cx="1068133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900" y="1712112"/>
            <a:ext cx="7579359" cy="244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605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52217" y="240284"/>
            <a:ext cx="6187440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i="1" spc="-50" dirty="0">
                <a:latin typeface="Arial"/>
                <a:cs typeface="Arial"/>
              </a:rPr>
              <a:t>КАЛУЖСКИЙ</a:t>
            </a:r>
            <a:r>
              <a:rPr sz="1400" b="1" i="1" spc="165" dirty="0">
                <a:latin typeface="Arial"/>
                <a:cs typeface="Arial"/>
              </a:rPr>
              <a:t> </a:t>
            </a:r>
            <a:r>
              <a:rPr sz="1400" b="1" i="1" spc="-114" dirty="0">
                <a:latin typeface="Arial"/>
                <a:cs typeface="Arial"/>
              </a:rPr>
              <a:t>ГОСУДАРСТВЕННЫЙ</a:t>
            </a:r>
            <a:r>
              <a:rPr sz="1400" b="1" i="1" spc="160" dirty="0">
                <a:latin typeface="Arial"/>
                <a:cs typeface="Arial"/>
              </a:rPr>
              <a:t> </a:t>
            </a:r>
            <a:r>
              <a:rPr sz="1400" b="1" i="1" spc="-110" dirty="0">
                <a:latin typeface="Arial"/>
                <a:cs typeface="Arial"/>
              </a:rPr>
              <a:t>УНИВЕРСИТЕТ</a:t>
            </a:r>
            <a:r>
              <a:rPr sz="1400" b="1" i="1" spc="185" dirty="0">
                <a:latin typeface="Arial"/>
                <a:cs typeface="Arial"/>
              </a:rPr>
              <a:t> </a:t>
            </a:r>
            <a:r>
              <a:rPr sz="1400" b="1" i="1" spc="-45" dirty="0">
                <a:latin typeface="Arial"/>
                <a:cs typeface="Arial"/>
              </a:rPr>
              <a:t>ИМ.</a:t>
            </a:r>
            <a:r>
              <a:rPr sz="1400" b="1" i="1" spc="165" dirty="0">
                <a:latin typeface="Arial"/>
                <a:cs typeface="Arial"/>
              </a:rPr>
              <a:t> </a:t>
            </a:r>
            <a:r>
              <a:rPr sz="1400" b="1" i="1" spc="-160" dirty="0">
                <a:latin typeface="Arial"/>
                <a:cs typeface="Arial"/>
              </a:rPr>
              <a:t>К.Э.</a:t>
            </a:r>
            <a:r>
              <a:rPr sz="1400" b="1" i="1" spc="185" dirty="0">
                <a:latin typeface="Arial"/>
                <a:cs typeface="Arial"/>
              </a:rPr>
              <a:t> </a:t>
            </a:r>
            <a:r>
              <a:rPr sz="1400" b="1" i="1" spc="-175" dirty="0">
                <a:latin typeface="Arial"/>
                <a:cs typeface="Arial"/>
              </a:rPr>
              <a:t>ЦИОЛКОВСКОГО</a:t>
            </a:r>
            <a:endParaRPr sz="1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495"/>
              </a:spcBef>
            </a:pPr>
            <a:r>
              <a:rPr sz="1400" b="1" i="1" spc="-50" dirty="0">
                <a:latin typeface="Arial"/>
                <a:cs typeface="Arial"/>
              </a:rPr>
              <a:t>ИНСТИТУТ</a:t>
            </a:r>
            <a:r>
              <a:rPr sz="1400" b="1" i="1" spc="185" dirty="0">
                <a:latin typeface="Arial"/>
                <a:cs typeface="Arial"/>
              </a:rPr>
              <a:t> </a:t>
            </a:r>
            <a:r>
              <a:rPr sz="1400" b="1" i="1" spc="-85" dirty="0">
                <a:latin typeface="Arial"/>
                <a:cs typeface="Arial"/>
              </a:rPr>
              <a:t>ИСТОРИИ</a:t>
            </a:r>
            <a:r>
              <a:rPr sz="1400" b="1" i="1" spc="190" dirty="0">
                <a:latin typeface="Arial"/>
                <a:cs typeface="Arial"/>
              </a:rPr>
              <a:t> </a:t>
            </a:r>
            <a:r>
              <a:rPr sz="1400" b="1" i="1" spc="55" dirty="0">
                <a:latin typeface="Arial"/>
                <a:cs typeface="Arial"/>
              </a:rPr>
              <a:t>И</a:t>
            </a:r>
            <a:r>
              <a:rPr sz="1400" b="1" i="1" spc="185" dirty="0">
                <a:latin typeface="Arial"/>
                <a:cs typeface="Arial"/>
              </a:rPr>
              <a:t> </a:t>
            </a:r>
            <a:r>
              <a:rPr sz="1400" b="1" i="1" spc="-110" dirty="0">
                <a:latin typeface="Arial"/>
                <a:cs typeface="Arial"/>
              </a:rPr>
              <a:t>ПРАВА</a:t>
            </a:r>
            <a:endParaRPr lang="ru-RU" sz="1400" b="1" i="1" spc="-85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495"/>
              </a:spcBef>
            </a:pPr>
            <a:r>
              <a:rPr sz="1400" b="1" i="1" spc="80" dirty="0">
                <a:latin typeface="Arial"/>
                <a:cs typeface="Arial"/>
              </a:rPr>
              <a:t>КАФЕДРА</a:t>
            </a:r>
            <a:r>
              <a:rPr sz="1400" b="1" i="1" spc="185" dirty="0">
                <a:latin typeface="Arial"/>
                <a:cs typeface="Arial"/>
              </a:rPr>
              <a:t> </a:t>
            </a:r>
            <a:r>
              <a:rPr sz="1400" b="1" i="1" spc="-80" dirty="0">
                <a:latin typeface="Arial"/>
                <a:cs typeface="Arial"/>
              </a:rPr>
              <a:t>ИСТОРИИ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8864" y="1385487"/>
            <a:ext cx="1068133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6800850" algn="l"/>
              </a:tabLst>
            </a:pPr>
            <a:r>
              <a:rPr sz="3200" spc="1050" dirty="0"/>
              <a:t>СТУДЕНЧЕСКИЙ</a:t>
            </a:r>
            <a:r>
              <a:rPr lang="ru-RU" sz="3200" spc="1050" dirty="0"/>
              <a:t>Н</a:t>
            </a:r>
            <a:r>
              <a:rPr sz="3200" spc="1040" dirty="0"/>
              <a:t>АУЧНЫЙ</a:t>
            </a:r>
            <a:r>
              <a:rPr lang="ru-RU" sz="3200" b="1" spc="894" dirty="0">
                <a:solidFill>
                  <a:srgbClr val="FF0000"/>
                </a:solidFill>
                <a:latin typeface="Trebuchet MS"/>
                <a:cs typeface="Trebuchet MS"/>
              </a:rPr>
              <a:t>КРУЖОК</a:t>
            </a:r>
            <a:br>
              <a:rPr lang="ru-RU" sz="3600" dirty="0">
                <a:latin typeface="Trebuchet MS"/>
                <a:cs typeface="Trebuchet MS"/>
              </a:rPr>
            </a:br>
            <a:endParaRPr sz="3600" spc="1040" dirty="0"/>
          </a:p>
        </p:txBody>
      </p:sp>
      <p:sp>
        <p:nvSpPr>
          <p:cNvPr id="5" name="object 5"/>
          <p:cNvSpPr txBox="1"/>
          <p:nvPr/>
        </p:nvSpPr>
        <p:spPr>
          <a:xfrm>
            <a:off x="420115" y="1751203"/>
            <a:ext cx="4169410" cy="1023357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4800" dirty="0">
                <a:solidFill>
                  <a:srgbClr val="FFFFFF"/>
                </a:solidFill>
                <a:latin typeface="Impact"/>
                <a:cs typeface="Impact"/>
              </a:rPr>
              <a:t>СНК</a:t>
            </a:r>
            <a:r>
              <a:rPr sz="4800" spc="-8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Impact"/>
                <a:cs typeface="Impact"/>
              </a:rPr>
              <a:t>«АНАЛИТИК»</a:t>
            </a:r>
            <a:endParaRPr sz="4800" dirty="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1163" y="1751203"/>
            <a:ext cx="5792470" cy="2736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0419" marR="785495" indent="-808355">
              <a:lnSpc>
                <a:spcPct val="136900"/>
              </a:lnSpc>
              <a:spcBef>
                <a:spcPts val="95"/>
              </a:spcBef>
            </a:pPr>
            <a:r>
              <a:rPr sz="4800" b="1" spc="720" dirty="0">
                <a:solidFill>
                  <a:srgbClr val="FF0000"/>
                </a:solidFill>
                <a:latin typeface="Trebuchet MS"/>
                <a:cs typeface="Trebuchet MS"/>
              </a:rPr>
              <a:t>«АНАЛИТИК»  </a:t>
            </a:r>
            <a:r>
              <a:rPr sz="4800" b="1" spc="415" dirty="0">
                <a:solidFill>
                  <a:srgbClr val="FF0000"/>
                </a:solidFill>
                <a:latin typeface="Tahoma"/>
                <a:cs typeface="Tahoma"/>
              </a:rPr>
              <a:t>2022/2023</a:t>
            </a:r>
            <a:endParaRPr sz="4800" dirty="0">
              <a:latin typeface="Tahoma"/>
              <a:cs typeface="Tahoma"/>
            </a:endParaRPr>
          </a:p>
          <a:p>
            <a:pPr marL="1078230">
              <a:lnSpc>
                <a:spcPct val="100000"/>
              </a:lnSpc>
              <a:spcBef>
                <a:spcPts val="1265"/>
              </a:spcBef>
            </a:pPr>
            <a:r>
              <a:rPr sz="3600" b="1" i="1" spc="-24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36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spc="-60" dirty="0">
                <a:solidFill>
                  <a:srgbClr val="FFFFFF"/>
                </a:solidFill>
                <a:latin typeface="Cambria"/>
                <a:cs typeface="Cambria"/>
              </a:rPr>
              <a:t>СН</a:t>
            </a:r>
            <a:r>
              <a:rPr sz="3600" b="1" i="1" spc="-55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3600" b="1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i="1" spc="-35" dirty="0">
                <a:solidFill>
                  <a:srgbClr val="FFFFFF"/>
                </a:solidFill>
                <a:latin typeface="Cambria"/>
                <a:cs typeface="Cambria"/>
              </a:rPr>
              <a:t>«АНАЛИТИК»</a:t>
            </a:r>
            <a:endParaRPr sz="36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77025" y="4831461"/>
            <a:ext cx="3572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СНК</a:t>
            </a:r>
            <a:r>
              <a:rPr sz="24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«АНАЛИТИК»</a:t>
            </a:r>
            <a:r>
              <a:rPr sz="2400" b="1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2023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699" y="4289352"/>
            <a:ext cx="10245090" cy="1842135"/>
          </a:xfrm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4800" b="1" spc="-1000" dirty="0">
                <a:solidFill>
                  <a:srgbClr val="FFFF00"/>
                </a:solidFill>
                <a:latin typeface="Arial"/>
                <a:cs typeface="Arial"/>
              </a:rPr>
              <a:t>СНК</a:t>
            </a:r>
            <a:r>
              <a:rPr sz="4800" b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800" b="1" spc="-969" dirty="0">
                <a:solidFill>
                  <a:srgbClr val="FFFF00"/>
                </a:solidFill>
                <a:latin typeface="Arial"/>
                <a:cs typeface="Arial"/>
              </a:rPr>
              <a:t>«АНАЛИТИК»</a:t>
            </a:r>
            <a:r>
              <a:rPr sz="48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800" b="1" spc="-705" dirty="0">
                <a:solidFill>
                  <a:srgbClr val="FFFF00"/>
                </a:solidFill>
                <a:latin typeface="Arial"/>
                <a:cs typeface="Arial"/>
              </a:rPr>
              <a:t>2022</a:t>
            </a:r>
            <a:endParaRPr sz="4800" dirty="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1635"/>
              </a:spcBef>
              <a:tabLst>
                <a:tab pos="2018664" algn="l"/>
                <a:tab pos="6786245" algn="l"/>
              </a:tabLst>
            </a:pPr>
            <a:r>
              <a:rPr sz="4200" b="1" spc="1080" dirty="0">
                <a:solidFill>
                  <a:srgbClr val="FF0000"/>
                </a:solidFill>
                <a:latin typeface="Trebuchet MS"/>
                <a:cs typeface="Trebuchet MS"/>
              </a:rPr>
              <a:t>СНК	</a:t>
            </a:r>
            <a:r>
              <a:rPr sz="4200" b="1" spc="690" dirty="0">
                <a:solidFill>
                  <a:srgbClr val="FF0000"/>
                </a:solidFill>
                <a:latin typeface="Trebuchet MS"/>
                <a:cs typeface="Trebuchet MS"/>
              </a:rPr>
              <a:t>«АНАЛИТИК»	</a:t>
            </a:r>
            <a:r>
              <a:rPr sz="4200" b="1" spc="360" dirty="0">
                <a:solidFill>
                  <a:srgbClr val="FF0000"/>
                </a:solidFill>
                <a:latin typeface="Tahoma"/>
                <a:cs typeface="Tahoma"/>
              </a:rPr>
              <a:t>2022/2023</a:t>
            </a:r>
            <a:endParaRPr sz="4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4600" y="6285687"/>
            <a:ext cx="9312910" cy="112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FF3399"/>
                </a:solidFill>
                <a:latin typeface="Times New Roman"/>
                <a:cs typeface="Times New Roman"/>
              </a:rPr>
              <a:t>2022</a:t>
            </a:r>
            <a:r>
              <a:rPr sz="3600" b="1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FF3399"/>
                </a:solidFill>
                <a:latin typeface="Times New Roman"/>
                <a:cs typeface="Times New Roman"/>
              </a:rPr>
              <a:t>СНК</a:t>
            </a:r>
            <a:r>
              <a:rPr sz="3600" b="1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FF3399"/>
                </a:solidFill>
                <a:latin typeface="Times New Roman"/>
                <a:cs typeface="Times New Roman"/>
              </a:rPr>
              <a:t>«АНАЛИТИК»</a:t>
            </a:r>
            <a:endParaRPr sz="3600">
              <a:latin typeface="Times New Roman"/>
              <a:cs typeface="Times New Roman"/>
            </a:endParaRPr>
          </a:p>
          <a:p>
            <a:pPr marL="4599940">
              <a:lnSpc>
                <a:spcPct val="100000"/>
              </a:lnSpc>
              <a:spcBef>
                <a:spcPts val="35"/>
              </a:spcBef>
            </a:pPr>
            <a:r>
              <a:rPr sz="3600" i="1" spc="15" dirty="0">
                <a:solidFill>
                  <a:srgbClr val="00FFCC"/>
                </a:solidFill>
                <a:latin typeface="Cambria"/>
                <a:cs typeface="Cambria"/>
              </a:rPr>
              <a:t>СНК</a:t>
            </a:r>
            <a:r>
              <a:rPr sz="3600" i="1" spc="-45" dirty="0">
                <a:solidFill>
                  <a:srgbClr val="00FFCC"/>
                </a:solidFill>
                <a:latin typeface="Cambria"/>
                <a:cs typeface="Cambria"/>
              </a:rPr>
              <a:t> </a:t>
            </a:r>
            <a:r>
              <a:rPr sz="3600" i="1" spc="70" dirty="0">
                <a:solidFill>
                  <a:srgbClr val="00FFCC"/>
                </a:solidFill>
                <a:latin typeface="Cambria"/>
                <a:cs typeface="Cambria"/>
              </a:rPr>
              <a:t>«АНАЛИТИК»</a:t>
            </a:r>
            <a:r>
              <a:rPr sz="3600" i="1" spc="-35" dirty="0">
                <a:solidFill>
                  <a:srgbClr val="00FFCC"/>
                </a:solidFill>
                <a:latin typeface="Cambria"/>
                <a:cs typeface="Cambria"/>
              </a:rPr>
              <a:t> </a:t>
            </a:r>
            <a:r>
              <a:rPr sz="3600" i="1" spc="-475" dirty="0">
                <a:solidFill>
                  <a:srgbClr val="00FFCC"/>
                </a:solidFill>
                <a:latin typeface="Georgia"/>
                <a:cs typeface="Georgia"/>
              </a:rPr>
              <a:t>2023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1329" y="5717540"/>
            <a:ext cx="777875" cy="163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1120" algn="ctr">
              <a:lnSpc>
                <a:spcPts val="1230"/>
              </a:lnSpc>
              <a:spcBef>
                <a:spcPts val="100"/>
              </a:spcBef>
            </a:pPr>
            <a:r>
              <a:rPr sz="1100" b="1" spc="-5" dirty="0">
                <a:latin typeface="Times New Roman"/>
                <a:cs typeface="Times New Roman"/>
              </a:rPr>
              <a:t>развити</a:t>
            </a:r>
            <a:r>
              <a:rPr sz="1100" b="1" dirty="0">
                <a:latin typeface="Times New Roman"/>
                <a:cs typeface="Times New Roman"/>
              </a:rPr>
              <a:t>е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у</a:t>
            </a:r>
            <a:endParaRPr sz="1100">
              <a:latin typeface="Times New Roman"/>
              <a:cs typeface="Times New Roman"/>
            </a:endParaRPr>
          </a:p>
          <a:p>
            <a:pPr marR="69215" algn="ctr">
              <a:lnSpc>
                <a:spcPts val="1140"/>
              </a:lnSpc>
            </a:pPr>
            <a:r>
              <a:rPr sz="1100" b="1" spc="-5" dirty="0">
                <a:latin typeface="Times New Roman"/>
                <a:cs typeface="Times New Roman"/>
              </a:rPr>
              <a:t>навыко</a:t>
            </a:r>
            <a:r>
              <a:rPr sz="1100" b="1" dirty="0">
                <a:latin typeface="Times New Roman"/>
                <a:cs typeface="Times New Roman"/>
              </a:rPr>
              <a:t>в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п</a:t>
            </a:r>
            <a:endParaRPr sz="1100">
              <a:latin typeface="Times New Roman"/>
              <a:cs typeface="Times New Roman"/>
            </a:endParaRPr>
          </a:p>
          <a:p>
            <a:pPr marL="116205" marR="136525" indent="43815" algn="ctr">
              <a:lnSpc>
                <a:spcPts val="1140"/>
              </a:lnSpc>
              <a:spcBef>
                <a:spcPts val="100"/>
              </a:spcBef>
            </a:pPr>
            <a:r>
              <a:rPr sz="1100" b="1" dirty="0">
                <a:latin typeface="Times New Roman"/>
                <a:cs typeface="Times New Roman"/>
              </a:rPr>
              <a:t>высту 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самообр</a:t>
            </a:r>
            <a:endParaRPr sz="1100">
              <a:latin typeface="Times New Roman"/>
              <a:cs typeface="Times New Roman"/>
            </a:endParaRPr>
          </a:p>
          <a:p>
            <a:pPr marL="128270">
              <a:lnSpc>
                <a:spcPts val="1030"/>
              </a:lnSpc>
            </a:pPr>
            <a:r>
              <a:rPr sz="1100" b="1" spc="-5" dirty="0">
                <a:latin typeface="Times New Roman"/>
                <a:cs typeface="Times New Roman"/>
              </a:rPr>
              <a:t>необходи</a:t>
            </a:r>
            <a:endParaRPr sz="1100">
              <a:latin typeface="Times New Roman"/>
              <a:cs typeface="Times New Roman"/>
            </a:endParaRPr>
          </a:p>
          <a:p>
            <a:pPr marL="40005" marR="5080" indent="4445">
              <a:lnSpc>
                <a:spcPts val="1140"/>
              </a:lnSpc>
              <a:spcBef>
                <a:spcPts val="100"/>
              </a:spcBef>
            </a:pPr>
            <a:r>
              <a:rPr sz="1100" b="1" dirty="0">
                <a:latin typeface="Times New Roman"/>
                <a:cs typeface="Times New Roman"/>
              </a:rPr>
              <a:t>за</a:t>
            </a:r>
            <a:r>
              <a:rPr sz="1100" b="1" spc="-10" dirty="0">
                <a:latin typeface="Times New Roman"/>
                <a:cs typeface="Times New Roman"/>
              </a:rPr>
              <a:t>щ</a:t>
            </a:r>
            <a:r>
              <a:rPr sz="1100" b="1" spc="-5" dirty="0">
                <a:latin typeface="Times New Roman"/>
                <a:cs typeface="Times New Roman"/>
              </a:rPr>
              <a:t>ит</a:t>
            </a:r>
            <a:r>
              <a:rPr sz="1100" b="1" dirty="0">
                <a:latin typeface="Times New Roman"/>
                <a:cs typeface="Times New Roman"/>
              </a:rPr>
              <a:t>ы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вы  </a:t>
            </a:r>
            <a:r>
              <a:rPr sz="1100" b="1" spc="-5" dirty="0">
                <a:latin typeface="Times New Roman"/>
                <a:cs typeface="Times New Roman"/>
              </a:rPr>
              <a:t>квалифи</a:t>
            </a:r>
            <a:endParaRPr sz="1100">
              <a:latin typeface="Times New Roman"/>
              <a:cs typeface="Times New Roman"/>
            </a:endParaRPr>
          </a:p>
          <a:p>
            <a:pPr marL="250190" marR="93980" indent="-79375">
              <a:lnSpc>
                <a:spcPts val="1140"/>
              </a:lnSpc>
            </a:pPr>
            <a:r>
              <a:rPr sz="1100" b="1" spc="-5" dirty="0">
                <a:latin typeface="Times New Roman"/>
                <a:cs typeface="Times New Roman"/>
              </a:rPr>
              <a:t>работ</a:t>
            </a:r>
            <a:r>
              <a:rPr sz="1100" b="1" dirty="0">
                <a:latin typeface="Times New Roman"/>
                <a:cs typeface="Times New Roman"/>
              </a:rPr>
              <a:t>,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а  </a:t>
            </a:r>
            <a:r>
              <a:rPr sz="1100" b="1" spc="-5" dirty="0">
                <a:latin typeface="Times New Roman"/>
                <a:cs typeface="Times New Roman"/>
              </a:rPr>
              <a:t>пос</a:t>
            </a:r>
            <a:r>
              <a:rPr sz="1100" b="1" spc="5" dirty="0">
                <a:latin typeface="Times New Roman"/>
                <a:cs typeface="Times New Roman"/>
              </a:rPr>
              <a:t>л</a:t>
            </a:r>
            <a:r>
              <a:rPr sz="1100" b="1" dirty="0">
                <a:latin typeface="Times New Roman"/>
                <a:cs typeface="Times New Roman"/>
              </a:rPr>
              <a:t>ед</a:t>
            </a:r>
            <a:endParaRPr sz="1100">
              <a:latin typeface="Times New Roman"/>
              <a:cs typeface="Times New Roman"/>
            </a:endParaRPr>
          </a:p>
          <a:p>
            <a:pPr marL="215265" marR="134620" indent="-131445">
              <a:lnSpc>
                <a:spcPts val="1130"/>
              </a:lnSpc>
              <a:spcBef>
                <a:spcPts val="5"/>
              </a:spcBef>
            </a:pPr>
            <a:r>
              <a:rPr sz="1100" b="1" spc="-10" dirty="0">
                <a:latin typeface="Times New Roman"/>
                <a:cs typeface="Times New Roman"/>
              </a:rPr>
              <a:t>професс 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дея</a:t>
            </a:r>
            <a:r>
              <a:rPr sz="1100" b="1" spc="-5" dirty="0">
                <a:latin typeface="Times New Roman"/>
                <a:cs typeface="Times New Roman"/>
              </a:rPr>
              <a:t>тел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1486" y="5745507"/>
            <a:ext cx="762000" cy="160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115"/>
              </a:lnSpc>
            </a:pPr>
            <a:r>
              <a:rPr sz="1100" b="1" dirty="0">
                <a:latin typeface="Times New Roman"/>
                <a:cs typeface="Times New Roman"/>
              </a:rPr>
              <a:t>студентов</a:t>
            </a:r>
            <a:endParaRPr sz="1100">
              <a:latin typeface="Times New Roman"/>
              <a:cs typeface="Times New Roman"/>
            </a:endParaRPr>
          </a:p>
          <a:p>
            <a:pPr indent="97155">
              <a:lnSpc>
                <a:spcPts val="1140"/>
              </a:lnSpc>
              <a:spcBef>
                <a:spcPts val="95"/>
              </a:spcBef>
            </a:pPr>
            <a:r>
              <a:rPr sz="1100" b="1" spc="-5" dirty="0">
                <a:latin typeface="Times New Roman"/>
                <a:cs typeface="Times New Roman"/>
              </a:rPr>
              <a:t>убличного  пления </a:t>
            </a:r>
            <a:r>
              <a:rPr sz="1100" b="1" dirty="0">
                <a:latin typeface="Times New Roman"/>
                <a:cs typeface="Times New Roman"/>
              </a:rPr>
              <a:t>и 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азования,</a:t>
            </a:r>
            <a:endParaRPr sz="1100">
              <a:latin typeface="Times New Roman"/>
              <a:cs typeface="Times New Roman"/>
            </a:endParaRPr>
          </a:p>
          <a:p>
            <a:pPr marL="112395">
              <a:lnSpc>
                <a:spcPts val="1030"/>
              </a:lnSpc>
            </a:pPr>
            <a:r>
              <a:rPr sz="1100" b="1" dirty="0">
                <a:latin typeface="Times New Roman"/>
                <a:cs typeface="Times New Roman"/>
              </a:rPr>
              <a:t>мых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для</a:t>
            </a:r>
            <a:endParaRPr sz="1100">
              <a:latin typeface="Times New Roman"/>
              <a:cs typeface="Times New Roman"/>
            </a:endParaRPr>
          </a:p>
          <a:p>
            <a:pPr marL="10160" marR="19685" indent="163830">
              <a:lnSpc>
                <a:spcPts val="1140"/>
              </a:lnSpc>
              <a:spcBef>
                <a:spcPts val="100"/>
              </a:spcBef>
            </a:pPr>
            <a:r>
              <a:rPr sz="1100" b="1" dirty="0">
                <a:latin typeface="Times New Roman"/>
                <a:cs typeface="Times New Roman"/>
              </a:rPr>
              <a:t>пус</a:t>
            </a:r>
            <a:r>
              <a:rPr sz="1100" b="1" spc="-5" dirty="0">
                <a:latin typeface="Times New Roman"/>
                <a:cs typeface="Times New Roman"/>
              </a:rPr>
              <a:t>кных  кационных</a:t>
            </a:r>
            <a:endParaRPr sz="1100">
              <a:latin typeface="Times New Roman"/>
              <a:cs typeface="Times New Roman"/>
            </a:endParaRPr>
          </a:p>
          <a:p>
            <a:pPr marL="86360" marR="151130" indent="22860">
              <a:lnSpc>
                <a:spcPts val="1140"/>
              </a:lnSpc>
            </a:pPr>
            <a:r>
              <a:rPr sz="1100" b="1" spc="-10" dirty="0">
                <a:latin typeface="Times New Roman"/>
                <a:cs typeface="Times New Roman"/>
              </a:rPr>
              <a:t>также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в </a:t>
            </a:r>
            <a:r>
              <a:rPr sz="1100" b="1" spc="-2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ующей</a:t>
            </a:r>
            <a:endParaRPr sz="1100">
              <a:latin typeface="Times New Roman"/>
              <a:cs typeface="Times New Roman"/>
            </a:endParaRPr>
          </a:p>
          <a:p>
            <a:pPr marL="45085" marR="64135" indent="-43180">
              <a:lnSpc>
                <a:spcPts val="1130"/>
              </a:lnSpc>
              <a:spcBef>
                <a:spcPts val="10"/>
              </a:spcBef>
            </a:pPr>
            <a:r>
              <a:rPr sz="1100" b="1" dirty="0">
                <a:latin typeface="Times New Roman"/>
                <a:cs typeface="Times New Roman"/>
              </a:rPr>
              <a:t>иона</a:t>
            </a:r>
            <a:r>
              <a:rPr sz="1100" b="1" spc="5" dirty="0">
                <a:latin typeface="Times New Roman"/>
                <a:cs typeface="Times New Roman"/>
              </a:rPr>
              <a:t>л</a:t>
            </a:r>
            <a:r>
              <a:rPr sz="1100" b="1" dirty="0">
                <a:latin typeface="Times New Roman"/>
                <a:cs typeface="Times New Roman"/>
              </a:rPr>
              <a:t>ь</a:t>
            </a:r>
            <a:r>
              <a:rPr sz="1100" b="1" spc="-5" dirty="0">
                <a:latin typeface="Times New Roman"/>
                <a:cs typeface="Times New Roman"/>
              </a:rPr>
              <a:t>ной  ьности;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4466844"/>
            <a:ext cx="2112264" cy="22997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62225" y="5095494"/>
            <a:ext cx="1104900" cy="9893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240"/>
              </a:spcBef>
            </a:pPr>
            <a:r>
              <a:rPr sz="800" b="1" dirty="0">
                <a:latin typeface="Times New Roman"/>
                <a:cs typeface="Times New Roman"/>
              </a:rPr>
              <a:t>п</a:t>
            </a:r>
            <a:r>
              <a:rPr sz="800" b="1" spc="-5" dirty="0">
                <a:latin typeface="Times New Roman"/>
                <a:cs typeface="Times New Roman"/>
              </a:rPr>
              <a:t>р</a:t>
            </a:r>
            <a:r>
              <a:rPr sz="800" b="1" dirty="0">
                <a:latin typeface="Times New Roman"/>
                <a:cs typeface="Times New Roman"/>
              </a:rPr>
              <a:t>ивлече</a:t>
            </a:r>
            <a:r>
              <a:rPr sz="800" b="1" spc="-10" dirty="0">
                <a:latin typeface="Times New Roman"/>
                <a:cs typeface="Times New Roman"/>
              </a:rPr>
              <a:t>н</a:t>
            </a:r>
            <a:r>
              <a:rPr sz="800" b="1" dirty="0">
                <a:latin typeface="Times New Roman"/>
                <a:cs typeface="Times New Roman"/>
              </a:rPr>
              <a:t>ие</a:t>
            </a:r>
            <a:r>
              <a:rPr sz="800" b="1" spc="-5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с</a:t>
            </a:r>
            <a:r>
              <a:rPr sz="800" b="1" spc="-5" dirty="0">
                <a:latin typeface="Times New Roman"/>
                <a:cs typeface="Times New Roman"/>
              </a:rPr>
              <a:t>т</a:t>
            </a:r>
            <a:r>
              <a:rPr sz="800" b="1" spc="5" dirty="0">
                <a:latin typeface="Times New Roman"/>
                <a:cs typeface="Times New Roman"/>
              </a:rPr>
              <a:t>у</a:t>
            </a:r>
            <a:r>
              <a:rPr sz="800" b="1" dirty="0">
                <a:latin typeface="Times New Roman"/>
                <a:cs typeface="Times New Roman"/>
              </a:rPr>
              <a:t>ден</a:t>
            </a:r>
            <a:r>
              <a:rPr sz="800" b="1" spc="-5" dirty="0">
                <a:latin typeface="Times New Roman"/>
                <a:cs typeface="Times New Roman"/>
              </a:rPr>
              <a:t>т</a:t>
            </a:r>
            <a:r>
              <a:rPr sz="800" b="1" spc="5" dirty="0">
                <a:latin typeface="Times New Roman"/>
                <a:cs typeface="Times New Roman"/>
              </a:rPr>
              <a:t>о</a:t>
            </a:r>
            <a:r>
              <a:rPr sz="800" b="1" dirty="0">
                <a:latin typeface="Times New Roman"/>
                <a:cs typeface="Times New Roman"/>
              </a:rPr>
              <a:t>в  к участию в </a:t>
            </a:r>
            <a:r>
              <a:rPr sz="800" b="1" spc="5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конференциях, </a:t>
            </a:r>
            <a:r>
              <a:rPr sz="800" b="1" dirty="0">
                <a:latin typeface="Times New Roman"/>
                <a:cs typeface="Times New Roman"/>
              </a:rPr>
              <a:t> конку</a:t>
            </a:r>
            <a:r>
              <a:rPr sz="800" b="1" spc="-5" dirty="0">
                <a:latin typeface="Times New Roman"/>
                <a:cs typeface="Times New Roman"/>
              </a:rPr>
              <a:t>р</a:t>
            </a:r>
            <a:r>
              <a:rPr sz="800" b="1" dirty="0">
                <a:latin typeface="Times New Roman"/>
                <a:cs typeface="Times New Roman"/>
              </a:rPr>
              <a:t>с</a:t>
            </a:r>
            <a:r>
              <a:rPr sz="800" b="1" spc="-10" dirty="0">
                <a:latin typeface="Times New Roman"/>
                <a:cs typeface="Times New Roman"/>
              </a:rPr>
              <a:t>ах</a:t>
            </a:r>
            <a:r>
              <a:rPr sz="800" b="1" dirty="0">
                <a:latin typeface="Times New Roman"/>
                <a:cs typeface="Times New Roman"/>
              </a:rPr>
              <a:t>,</a:t>
            </a:r>
            <a:r>
              <a:rPr sz="800" b="1" spc="-4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в</a:t>
            </a:r>
            <a:r>
              <a:rPr sz="800" b="1" spc="-10" dirty="0">
                <a:latin typeface="Times New Roman"/>
                <a:cs typeface="Times New Roman"/>
              </a:rPr>
              <a:t>ы</a:t>
            </a:r>
            <a:r>
              <a:rPr sz="800" b="1" dirty="0">
                <a:latin typeface="Times New Roman"/>
                <a:cs typeface="Times New Roman"/>
              </a:rPr>
              <a:t>с</a:t>
            </a:r>
            <a:r>
              <a:rPr sz="800" b="1" spc="-5" dirty="0">
                <a:latin typeface="Times New Roman"/>
                <a:cs typeface="Times New Roman"/>
              </a:rPr>
              <a:t>т</a:t>
            </a:r>
            <a:r>
              <a:rPr sz="800" b="1" spc="5" dirty="0">
                <a:latin typeface="Times New Roman"/>
                <a:cs typeface="Times New Roman"/>
              </a:rPr>
              <a:t>а</a:t>
            </a:r>
            <a:r>
              <a:rPr sz="800" b="1" dirty="0">
                <a:latin typeface="Times New Roman"/>
                <a:cs typeface="Times New Roman"/>
              </a:rPr>
              <a:t>вка</a:t>
            </a:r>
            <a:r>
              <a:rPr sz="800" b="1" spc="-10" dirty="0">
                <a:latin typeface="Times New Roman"/>
                <a:cs typeface="Times New Roman"/>
              </a:rPr>
              <a:t>х</a:t>
            </a:r>
            <a:r>
              <a:rPr sz="800" b="1" dirty="0">
                <a:latin typeface="Times New Roman"/>
                <a:cs typeface="Times New Roman"/>
              </a:rPr>
              <a:t>,  п</a:t>
            </a:r>
            <a:r>
              <a:rPr sz="800" b="1" spc="-5" dirty="0">
                <a:latin typeface="Times New Roman"/>
                <a:cs typeface="Times New Roman"/>
              </a:rPr>
              <a:t>р</a:t>
            </a:r>
            <a:r>
              <a:rPr sz="800" b="1" dirty="0">
                <a:latin typeface="Times New Roman"/>
                <a:cs typeface="Times New Roman"/>
              </a:rPr>
              <a:t>о</a:t>
            </a:r>
            <a:r>
              <a:rPr sz="800" b="1" spc="-5" dirty="0">
                <a:latin typeface="Times New Roman"/>
                <a:cs typeface="Times New Roman"/>
              </a:rPr>
              <a:t>гр</a:t>
            </a:r>
            <a:r>
              <a:rPr sz="800" b="1" dirty="0">
                <a:latin typeface="Times New Roman"/>
                <a:cs typeface="Times New Roman"/>
              </a:rPr>
              <a:t>аммах</a:t>
            </a:r>
            <a:r>
              <a:rPr sz="800" b="1" spc="-50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и  п</a:t>
            </a:r>
            <a:r>
              <a:rPr sz="800" b="1" spc="-5" dirty="0">
                <a:latin typeface="Times New Roman"/>
                <a:cs typeface="Times New Roman"/>
              </a:rPr>
              <a:t>р</a:t>
            </a:r>
            <a:r>
              <a:rPr sz="800" b="1" dirty="0">
                <a:latin typeface="Times New Roman"/>
                <a:cs typeface="Times New Roman"/>
              </a:rPr>
              <a:t>оек</a:t>
            </a:r>
            <a:r>
              <a:rPr sz="800" b="1" spc="-5" dirty="0">
                <a:latin typeface="Times New Roman"/>
                <a:cs typeface="Times New Roman"/>
              </a:rPr>
              <a:t>т</a:t>
            </a:r>
            <a:r>
              <a:rPr sz="800" b="1" spc="5" dirty="0">
                <a:latin typeface="Times New Roman"/>
                <a:cs typeface="Times New Roman"/>
              </a:rPr>
              <a:t>а</a:t>
            </a:r>
            <a:r>
              <a:rPr sz="800" b="1" dirty="0">
                <a:latin typeface="Times New Roman"/>
                <a:cs typeface="Times New Roman"/>
              </a:rPr>
              <a:t>х</a:t>
            </a:r>
            <a:r>
              <a:rPr sz="800" b="1" spc="-5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р</a:t>
            </a:r>
            <a:r>
              <a:rPr sz="800" b="1" dirty="0">
                <a:latin typeface="Times New Roman"/>
                <a:cs typeface="Times New Roman"/>
              </a:rPr>
              <a:t>еализ</a:t>
            </a:r>
            <a:r>
              <a:rPr sz="800" b="1" spc="5" dirty="0">
                <a:latin typeface="Times New Roman"/>
                <a:cs typeface="Times New Roman"/>
              </a:rPr>
              <a:t>у</a:t>
            </a:r>
            <a:r>
              <a:rPr sz="800" b="1" dirty="0">
                <a:latin typeface="Times New Roman"/>
                <a:cs typeface="Times New Roman"/>
              </a:rPr>
              <a:t>ем</a:t>
            </a:r>
            <a:r>
              <a:rPr sz="800" b="1" spc="-5" dirty="0">
                <a:latin typeface="Times New Roman"/>
                <a:cs typeface="Times New Roman"/>
              </a:rPr>
              <a:t>ы</a:t>
            </a:r>
            <a:r>
              <a:rPr sz="800" b="1" dirty="0">
                <a:latin typeface="Times New Roman"/>
                <a:cs typeface="Times New Roman"/>
              </a:rPr>
              <a:t>х  </a:t>
            </a:r>
            <a:r>
              <a:rPr sz="800" b="1" spc="-5" dirty="0">
                <a:latin typeface="Times New Roman"/>
                <a:cs typeface="Times New Roman"/>
              </a:rPr>
              <a:t>М</a:t>
            </a:r>
            <a:r>
              <a:rPr sz="800" b="1" dirty="0">
                <a:latin typeface="Times New Roman"/>
                <a:cs typeface="Times New Roman"/>
              </a:rPr>
              <a:t>инис</a:t>
            </a:r>
            <a:r>
              <a:rPr sz="800" b="1" spc="-5" dirty="0">
                <a:latin typeface="Times New Roman"/>
                <a:cs typeface="Times New Roman"/>
              </a:rPr>
              <a:t>т</a:t>
            </a:r>
            <a:r>
              <a:rPr sz="800" b="1" dirty="0">
                <a:latin typeface="Times New Roman"/>
                <a:cs typeface="Times New Roman"/>
              </a:rPr>
              <a:t>е</a:t>
            </a:r>
            <a:r>
              <a:rPr sz="800" b="1" spc="-5" dirty="0">
                <a:latin typeface="Times New Roman"/>
                <a:cs typeface="Times New Roman"/>
              </a:rPr>
              <a:t>р</a:t>
            </a:r>
            <a:r>
              <a:rPr sz="800" b="1" dirty="0">
                <a:latin typeface="Times New Roman"/>
                <a:cs typeface="Times New Roman"/>
              </a:rPr>
              <a:t>с</a:t>
            </a:r>
            <a:r>
              <a:rPr sz="800" b="1" spc="-15" dirty="0">
                <a:latin typeface="Times New Roman"/>
                <a:cs typeface="Times New Roman"/>
              </a:rPr>
              <a:t>т</a:t>
            </a:r>
            <a:r>
              <a:rPr sz="800" b="1" dirty="0">
                <a:latin typeface="Times New Roman"/>
                <a:cs typeface="Times New Roman"/>
              </a:rPr>
              <a:t>ва</a:t>
            </a:r>
            <a:r>
              <a:rPr sz="800" b="1" spc="-10" dirty="0">
                <a:latin typeface="Times New Roman"/>
                <a:cs typeface="Times New Roman"/>
              </a:rPr>
              <a:t>м</a:t>
            </a:r>
            <a:r>
              <a:rPr sz="800" b="1" dirty="0">
                <a:latin typeface="Times New Roman"/>
                <a:cs typeface="Times New Roman"/>
              </a:rPr>
              <a:t>и</a:t>
            </a:r>
            <a:r>
              <a:rPr sz="800" b="1" spc="-5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Р</a:t>
            </a:r>
            <a:r>
              <a:rPr sz="800" b="1" spc="5" dirty="0">
                <a:latin typeface="Times New Roman"/>
                <a:cs typeface="Times New Roman"/>
              </a:rPr>
              <a:t>Ф</a:t>
            </a:r>
            <a:r>
              <a:rPr sz="800" b="1" dirty="0">
                <a:latin typeface="Times New Roman"/>
                <a:cs typeface="Times New Roman"/>
              </a:rPr>
              <a:t>,  </a:t>
            </a:r>
            <a:r>
              <a:rPr sz="800" b="1" spc="-5" dirty="0">
                <a:latin typeface="Times New Roman"/>
                <a:cs typeface="Times New Roman"/>
              </a:rPr>
              <a:t>ф</a:t>
            </a:r>
            <a:r>
              <a:rPr sz="800" b="1" dirty="0">
                <a:latin typeface="Times New Roman"/>
                <a:cs typeface="Times New Roman"/>
              </a:rPr>
              <a:t>онд</a:t>
            </a:r>
            <a:r>
              <a:rPr sz="800" b="1" spc="5" dirty="0">
                <a:latin typeface="Times New Roman"/>
                <a:cs typeface="Times New Roman"/>
              </a:rPr>
              <a:t>а</a:t>
            </a:r>
            <a:r>
              <a:rPr sz="800" b="1" dirty="0">
                <a:latin typeface="Times New Roman"/>
                <a:cs typeface="Times New Roman"/>
              </a:rPr>
              <a:t>ми</a:t>
            </a:r>
            <a:r>
              <a:rPr sz="800" b="1" spc="-5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и</a:t>
            </a:r>
            <a:r>
              <a:rPr sz="800" b="1" spc="-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дру</a:t>
            </a:r>
            <a:r>
              <a:rPr sz="800" b="1" spc="-5" dirty="0">
                <a:latin typeface="Times New Roman"/>
                <a:cs typeface="Times New Roman"/>
              </a:rPr>
              <a:t>г</a:t>
            </a:r>
            <a:r>
              <a:rPr sz="800" b="1" dirty="0">
                <a:latin typeface="Times New Roman"/>
                <a:cs typeface="Times New Roman"/>
              </a:rPr>
              <a:t>ими  организациями;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6683" y="3300984"/>
            <a:ext cx="1920240" cy="19933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25722" y="3851910"/>
            <a:ext cx="1048385" cy="8343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6350" indent="1270" algn="ctr">
              <a:lnSpc>
                <a:spcPct val="86500"/>
              </a:lnSpc>
              <a:spcBef>
                <a:spcPts val="254"/>
              </a:spcBef>
            </a:pPr>
            <a:r>
              <a:rPr sz="1000" b="1" spc="-5" dirty="0">
                <a:latin typeface="Times New Roman"/>
                <a:cs typeface="Times New Roman"/>
              </a:rPr>
              <a:t>формирование у 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</a:t>
            </a:r>
            <a:r>
              <a:rPr sz="1000" b="1" spc="20" dirty="0">
                <a:latin typeface="Times New Roman"/>
                <a:cs typeface="Times New Roman"/>
              </a:rPr>
              <a:t>т</a:t>
            </a:r>
            <a:r>
              <a:rPr sz="1000" b="1" dirty="0">
                <a:latin typeface="Times New Roman"/>
                <a:cs typeface="Times New Roman"/>
              </a:rPr>
              <a:t>у</a:t>
            </a:r>
            <a:r>
              <a:rPr sz="1000" b="1" spc="-5" dirty="0">
                <a:latin typeface="Times New Roman"/>
                <a:cs typeface="Times New Roman"/>
              </a:rPr>
              <a:t>ден</a:t>
            </a:r>
            <a:r>
              <a:rPr sz="1000" b="1" spc="5" dirty="0">
                <a:latin typeface="Times New Roman"/>
                <a:cs typeface="Times New Roman"/>
              </a:rPr>
              <a:t>т</a:t>
            </a:r>
            <a:r>
              <a:rPr sz="1000" b="1" spc="-15" dirty="0">
                <a:latin typeface="Times New Roman"/>
                <a:cs typeface="Times New Roman"/>
              </a:rPr>
              <a:t>о</a:t>
            </a:r>
            <a:r>
              <a:rPr sz="1000" b="1" spc="-5" dirty="0">
                <a:latin typeface="Times New Roman"/>
                <a:cs typeface="Times New Roman"/>
              </a:rPr>
              <a:t>в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у</a:t>
            </a:r>
            <a:r>
              <a:rPr sz="1000" b="1" spc="-5" dirty="0">
                <a:latin typeface="Times New Roman"/>
                <a:cs typeface="Times New Roman"/>
              </a:rPr>
              <a:t>мен</a:t>
            </a:r>
            <a:r>
              <a:rPr sz="1000" b="1" spc="-10" dirty="0">
                <a:latin typeface="Times New Roman"/>
                <a:cs typeface="Times New Roman"/>
              </a:rPr>
              <a:t>ия  </a:t>
            </a:r>
            <a:r>
              <a:rPr sz="1000" b="1" dirty="0">
                <a:latin typeface="Times New Roman"/>
                <a:cs typeface="Times New Roman"/>
              </a:rPr>
              <a:t>вести</a:t>
            </a:r>
            <a:endParaRPr sz="100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ts val="1030"/>
              </a:lnSpc>
              <a:spcBef>
                <a:spcPts val="10"/>
              </a:spcBef>
            </a:pPr>
            <a:r>
              <a:rPr sz="1000" b="1" spc="-5" dirty="0">
                <a:latin typeface="Times New Roman"/>
                <a:cs typeface="Times New Roman"/>
              </a:rPr>
              <a:t>корректную и </a:t>
            </a:r>
            <a:r>
              <a:rPr sz="1000" b="1" dirty="0">
                <a:latin typeface="Times New Roman"/>
                <a:cs typeface="Times New Roman"/>
              </a:rPr>
              <a:t> а</a:t>
            </a:r>
            <a:r>
              <a:rPr sz="1000" b="1" spc="-10" dirty="0">
                <a:latin typeface="Times New Roman"/>
                <a:cs typeface="Times New Roman"/>
              </a:rPr>
              <a:t>рг</a:t>
            </a:r>
            <a:r>
              <a:rPr sz="1000" b="1" dirty="0">
                <a:latin typeface="Times New Roman"/>
                <a:cs typeface="Times New Roman"/>
              </a:rPr>
              <a:t>у</a:t>
            </a:r>
            <a:r>
              <a:rPr sz="1000" b="1" spc="-5" dirty="0">
                <a:latin typeface="Times New Roman"/>
                <a:cs typeface="Times New Roman"/>
              </a:rPr>
              <a:t>мен</a:t>
            </a:r>
            <a:r>
              <a:rPr sz="1000" b="1" spc="20" dirty="0">
                <a:latin typeface="Times New Roman"/>
                <a:cs typeface="Times New Roman"/>
              </a:rPr>
              <a:t>т</a:t>
            </a:r>
            <a:r>
              <a:rPr sz="1000" b="1" spc="-10" dirty="0">
                <a:latin typeface="Times New Roman"/>
                <a:cs typeface="Times New Roman"/>
              </a:rPr>
              <a:t>ир</a:t>
            </a:r>
            <a:r>
              <a:rPr sz="1000" b="1" dirty="0">
                <a:latin typeface="Times New Roman"/>
                <a:cs typeface="Times New Roman"/>
              </a:rPr>
              <a:t>о</a:t>
            </a:r>
            <a:r>
              <a:rPr sz="1000" b="1" spc="-5" dirty="0">
                <a:latin typeface="Times New Roman"/>
                <a:cs typeface="Times New Roman"/>
              </a:rPr>
              <a:t>в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-10" dirty="0">
                <a:latin typeface="Times New Roman"/>
                <a:cs typeface="Times New Roman"/>
              </a:rPr>
              <a:t>нн  </a:t>
            </a:r>
            <a:r>
              <a:rPr sz="1000" b="1" dirty="0">
                <a:latin typeface="Times New Roman"/>
                <a:cs typeface="Times New Roman"/>
              </a:rPr>
              <a:t>ую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дискуссию;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05939" y="3346704"/>
            <a:ext cx="8886825" cy="4213860"/>
            <a:chOff x="1805939" y="3346704"/>
            <a:chExt cx="8886825" cy="42138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6235" y="4956046"/>
              <a:ext cx="1801367" cy="26045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5939" y="4404360"/>
              <a:ext cx="915924" cy="13197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8865" y="4427601"/>
              <a:ext cx="830452" cy="1233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2072" y="3346704"/>
              <a:ext cx="568451" cy="10683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4887" y="3369310"/>
              <a:ext cx="483218" cy="9823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5592" y="4901183"/>
              <a:ext cx="2526791" cy="265938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802116" y="5316982"/>
            <a:ext cx="1461770" cy="17862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635" algn="ctr">
              <a:lnSpc>
                <a:spcPct val="86300"/>
              </a:lnSpc>
              <a:spcBef>
                <a:spcPts val="295"/>
              </a:spcBef>
            </a:pPr>
            <a:r>
              <a:rPr sz="1200" b="1" spc="-10" dirty="0">
                <a:latin typeface="Times New Roman"/>
                <a:cs typeface="Times New Roman"/>
              </a:rPr>
              <a:t>установление </a:t>
            </a:r>
            <a:r>
              <a:rPr sz="1200" b="1" dirty="0">
                <a:latin typeface="Times New Roman"/>
                <a:cs typeface="Times New Roman"/>
              </a:rPr>
              <a:t>и 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развитие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сотрудничества </a:t>
            </a:r>
            <a:r>
              <a:rPr sz="1200" b="1" spc="-5" dirty="0">
                <a:latin typeface="Times New Roman"/>
                <a:cs typeface="Times New Roman"/>
              </a:rPr>
              <a:t>со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студенческими 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научными </a:t>
            </a:r>
            <a:r>
              <a:rPr sz="1200" b="1" spc="-5" dirty="0">
                <a:latin typeface="Times New Roman"/>
                <a:cs typeface="Times New Roman"/>
              </a:rPr>
              <a:t> обществами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высших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учебных заведений,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обмен </a:t>
            </a:r>
            <a:r>
              <a:rPr sz="1200" b="1" spc="-5" dirty="0">
                <a:latin typeface="Times New Roman"/>
                <a:cs typeface="Times New Roman"/>
              </a:rPr>
              <a:t>опытом </a:t>
            </a:r>
            <a:r>
              <a:rPr sz="1200" b="1" dirty="0">
                <a:latin typeface="Times New Roman"/>
                <a:cs typeface="Times New Roman"/>
              </a:rPr>
              <a:t>и 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совместное </a:t>
            </a:r>
            <a:r>
              <a:rPr sz="1200" b="1" spc="-5" dirty="0">
                <a:latin typeface="Times New Roman"/>
                <a:cs typeface="Times New Roman"/>
              </a:rPr>
              <a:t> выполнение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исследований.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07123" y="4283964"/>
            <a:ext cx="1837944" cy="198424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171690" y="4632705"/>
            <a:ext cx="916305" cy="12293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8270" marR="120650" indent="68580" algn="just">
              <a:lnSpc>
                <a:spcPct val="86500"/>
              </a:lnSpc>
              <a:spcBef>
                <a:spcPts val="254"/>
              </a:spcBef>
            </a:pPr>
            <a:r>
              <a:rPr sz="1000" b="1" spc="-5" dirty="0">
                <a:latin typeface="Times New Roman"/>
                <a:cs typeface="Times New Roman"/>
              </a:rPr>
              <a:t>обучение </a:t>
            </a:r>
            <a:r>
              <a:rPr sz="1000" b="1" dirty="0">
                <a:latin typeface="Times New Roman"/>
                <a:cs typeface="Times New Roman"/>
              </a:rPr>
              <a:t> студентов 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при</a:t>
            </a:r>
            <a:r>
              <a:rPr sz="1000" b="1" spc="-5" dirty="0">
                <a:latin typeface="Times New Roman"/>
                <a:cs typeface="Times New Roman"/>
              </a:rPr>
              <a:t>н</a:t>
            </a:r>
            <a:r>
              <a:rPr sz="1000" b="1" spc="-10" dirty="0">
                <a:latin typeface="Times New Roman"/>
                <a:cs typeface="Times New Roman"/>
              </a:rPr>
              <a:t>ц</a:t>
            </a: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10" dirty="0">
                <a:latin typeface="Times New Roman"/>
                <a:cs typeface="Times New Roman"/>
              </a:rPr>
              <a:t>п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-5" dirty="0">
                <a:latin typeface="Times New Roman"/>
                <a:cs typeface="Times New Roman"/>
              </a:rPr>
              <a:t>м</a:t>
            </a:r>
            <a:endParaRPr sz="1000">
              <a:latin typeface="Times New Roman"/>
              <a:cs typeface="Times New Roman"/>
            </a:endParaRPr>
          </a:p>
          <a:p>
            <a:pPr marL="90170" marR="81915" algn="ctr">
              <a:lnSpc>
                <a:spcPts val="1030"/>
              </a:lnSpc>
              <a:spcBef>
                <a:spcPts val="10"/>
              </a:spcBef>
            </a:pPr>
            <a:r>
              <a:rPr sz="1000" b="1" dirty="0">
                <a:latin typeface="Times New Roman"/>
                <a:cs typeface="Times New Roman"/>
              </a:rPr>
              <a:t>о</a:t>
            </a:r>
            <a:r>
              <a:rPr sz="1000" b="1" spc="-10" dirty="0">
                <a:latin typeface="Times New Roman"/>
                <a:cs typeface="Times New Roman"/>
              </a:rPr>
              <a:t>рг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-10" dirty="0">
                <a:latin typeface="Times New Roman"/>
                <a:cs typeface="Times New Roman"/>
              </a:rPr>
              <a:t>н</a:t>
            </a: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10" dirty="0">
                <a:latin typeface="Times New Roman"/>
                <a:cs typeface="Times New Roman"/>
              </a:rPr>
              <a:t>з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-10" dirty="0">
                <a:latin typeface="Times New Roman"/>
                <a:cs typeface="Times New Roman"/>
              </a:rPr>
              <a:t>ц</a:t>
            </a:r>
            <a:r>
              <a:rPr sz="1000" b="1" spc="-5" dirty="0">
                <a:latin typeface="Times New Roman"/>
                <a:cs typeface="Times New Roman"/>
              </a:rPr>
              <a:t>ии  </a:t>
            </a:r>
            <a:r>
              <a:rPr sz="1000" b="1" dirty="0">
                <a:latin typeface="Times New Roman"/>
                <a:cs typeface="Times New Roman"/>
              </a:rPr>
              <a:t>подготовки</a:t>
            </a:r>
            <a:endParaRPr sz="1000">
              <a:latin typeface="Times New Roman"/>
              <a:cs typeface="Times New Roman"/>
            </a:endParaRPr>
          </a:p>
          <a:p>
            <a:pPr marL="635" algn="ctr">
              <a:lnSpc>
                <a:spcPts val="955"/>
              </a:lnSpc>
            </a:pPr>
            <a:r>
              <a:rPr sz="1000" b="1" spc="-5" dirty="0">
                <a:latin typeface="Times New Roman"/>
                <a:cs typeface="Times New Roman"/>
              </a:rPr>
              <a:t>научно-</a:t>
            </a:r>
            <a:endParaRPr sz="1000">
              <a:latin typeface="Times New Roman"/>
              <a:cs typeface="Times New Roman"/>
            </a:endParaRPr>
          </a:p>
          <a:p>
            <a:pPr marL="12700" marR="5080" algn="ctr">
              <a:lnSpc>
                <a:spcPts val="1030"/>
              </a:lnSpc>
              <a:spcBef>
                <a:spcPts val="100"/>
              </a:spcBef>
            </a:pPr>
            <a:r>
              <a:rPr sz="1000" b="1" spc="-10" dirty="0">
                <a:latin typeface="Times New Roman"/>
                <a:cs typeface="Times New Roman"/>
              </a:rPr>
              <a:t>и</a:t>
            </a:r>
            <a:r>
              <a:rPr sz="1000" b="1" spc="-5" dirty="0">
                <a:latin typeface="Times New Roman"/>
                <a:cs typeface="Times New Roman"/>
              </a:rPr>
              <a:t>сс</a:t>
            </a:r>
            <a:r>
              <a:rPr sz="1000" b="1" dirty="0">
                <a:latin typeface="Times New Roman"/>
                <a:cs typeface="Times New Roman"/>
              </a:rPr>
              <a:t>л</a:t>
            </a:r>
            <a:r>
              <a:rPr sz="1000" b="1" spc="-5" dirty="0">
                <a:latin typeface="Times New Roman"/>
                <a:cs typeface="Times New Roman"/>
              </a:rPr>
              <a:t>ед</a:t>
            </a:r>
            <a:r>
              <a:rPr sz="1000" b="1" dirty="0">
                <a:latin typeface="Times New Roman"/>
                <a:cs typeface="Times New Roman"/>
              </a:rPr>
              <a:t>о</a:t>
            </a:r>
            <a:r>
              <a:rPr sz="1000" b="1" spc="-5" dirty="0">
                <a:latin typeface="Times New Roman"/>
                <a:cs typeface="Times New Roman"/>
              </a:rPr>
              <a:t>в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20" dirty="0">
                <a:latin typeface="Times New Roman"/>
                <a:cs typeface="Times New Roman"/>
              </a:rPr>
              <a:t>т</a:t>
            </a:r>
            <a:r>
              <a:rPr sz="1000" b="1" spc="-5" dirty="0">
                <a:latin typeface="Times New Roman"/>
                <a:cs typeface="Times New Roman"/>
              </a:rPr>
              <a:t>е</a:t>
            </a:r>
            <a:r>
              <a:rPr sz="1000" b="1" dirty="0">
                <a:latin typeface="Times New Roman"/>
                <a:cs typeface="Times New Roman"/>
              </a:rPr>
              <a:t>л</a:t>
            </a:r>
            <a:r>
              <a:rPr sz="1000" b="1" spc="-5" dirty="0">
                <a:latin typeface="Times New Roman"/>
                <a:cs typeface="Times New Roman"/>
              </a:rPr>
              <a:t>ьс  </a:t>
            </a:r>
            <a:r>
              <a:rPr sz="1000" b="1" spc="-10" dirty="0">
                <a:latin typeface="Times New Roman"/>
                <a:cs typeface="Times New Roman"/>
              </a:rPr>
              <a:t>к</a:t>
            </a:r>
            <a:r>
              <a:rPr sz="1000" b="1" spc="-5" dirty="0">
                <a:latin typeface="Times New Roman"/>
                <a:cs typeface="Times New Roman"/>
              </a:rPr>
              <a:t>их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о</a:t>
            </a:r>
            <a:r>
              <a:rPr sz="1000" b="1" spc="20" dirty="0">
                <a:latin typeface="Times New Roman"/>
                <a:cs typeface="Times New Roman"/>
              </a:rPr>
              <a:t>т</a:t>
            </a:r>
            <a:r>
              <a:rPr sz="1000" b="1" spc="-5" dirty="0">
                <a:latin typeface="Times New Roman"/>
                <a:cs typeface="Times New Roman"/>
              </a:rPr>
              <a:t>че</a:t>
            </a:r>
            <a:r>
              <a:rPr sz="1000" b="1" spc="20" dirty="0">
                <a:latin typeface="Times New Roman"/>
                <a:cs typeface="Times New Roman"/>
              </a:rPr>
              <a:t>т</a:t>
            </a:r>
            <a:r>
              <a:rPr sz="1000" b="1" dirty="0">
                <a:latin typeface="Times New Roman"/>
                <a:cs typeface="Times New Roman"/>
              </a:rPr>
              <a:t>о</a:t>
            </a:r>
            <a:r>
              <a:rPr sz="1000" b="1" spc="-5" dirty="0">
                <a:latin typeface="Times New Roman"/>
                <a:cs typeface="Times New Roman"/>
              </a:rPr>
              <a:t>в</a:t>
            </a:r>
            <a:r>
              <a:rPr sz="1000" b="1" spc="-6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и  </a:t>
            </a:r>
            <a:r>
              <a:rPr sz="1000" b="1" dirty="0">
                <a:latin typeface="Times New Roman"/>
                <a:cs typeface="Times New Roman"/>
              </a:rPr>
              <a:t>проектов;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17535" y="2958084"/>
            <a:ext cx="1938527" cy="193852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201025" y="3317875"/>
            <a:ext cx="977265" cy="11550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905" algn="ctr">
              <a:lnSpc>
                <a:spcPct val="86300"/>
              </a:lnSpc>
              <a:spcBef>
                <a:spcPts val="295"/>
              </a:spcBef>
            </a:pPr>
            <a:r>
              <a:rPr sz="1200" b="1" spc="-5" dirty="0">
                <a:latin typeface="Times New Roman"/>
                <a:cs typeface="Times New Roman"/>
              </a:rPr>
              <a:t>содействие </a:t>
            </a:r>
            <a:r>
              <a:rPr sz="1200" b="1" dirty="0">
                <a:latin typeface="Times New Roman"/>
                <a:cs typeface="Times New Roman"/>
              </a:rPr>
              <a:t>в 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п</a:t>
            </a:r>
            <a:r>
              <a:rPr sz="1200" b="1" spc="-1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ль</a:t>
            </a:r>
            <a:r>
              <a:rPr sz="1200" b="1" spc="-15" dirty="0">
                <a:latin typeface="Times New Roman"/>
                <a:cs typeface="Times New Roman"/>
              </a:rPr>
              <a:t>з</a:t>
            </a:r>
            <a:r>
              <a:rPr sz="1200" b="1" spc="-2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вани  и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р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spc="-30" dirty="0">
                <a:latin typeface="Times New Roman"/>
                <a:cs typeface="Times New Roman"/>
              </a:rPr>
              <a:t>з</a:t>
            </a:r>
            <a:r>
              <a:rPr sz="1200" b="1" spc="-25" dirty="0">
                <a:latin typeface="Times New Roman"/>
                <a:cs typeface="Times New Roman"/>
              </a:rPr>
              <a:t>у</a:t>
            </a:r>
            <a:r>
              <a:rPr sz="1200" b="1" dirty="0">
                <a:latin typeface="Times New Roman"/>
                <a:cs typeface="Times New Roman"/>
              </a:rPr>
              <a:t>л</a:t>
            </a:r>
            <a:r>
              <a:rPr sz="1200" b="1" spc="-50" dirty="0">
                <a:latin typeface="Times New Roman"/>
                <a:cs typeface="Times New Roman"/>
              </a:rPr>
              <a:t>ь</a:t>
            </a:r>
            <a:r>
              <a:rPr sz="1200" b="1" spc="20" dirty="0">
                <a:latin typeface="Times New Roman"/>
                <a:cs typeface="Times New Roman"/>
              </a:rPr>
              <a:t>т</a:t>
            </a:r>
            <a:r>
              <a:rPr sz="1200" b="1" spc="-40" dirty="0">
                <a:latin typeface="Times New Roman"/>
                <a:cs typeface="Times New Roman"/>
              </a:rPr>
              <a:t>а</a:t>
            </a:r>
            <a:r>
              <a:rPr sz="1200" b="1" spc="-5" dirty="0">
                <a:latin typeface="Times New Roman"/>
                <a:cs typeface="Times New Roman"/>
              </a:rPr>
              <a:t>т</a:t>
            </a:r>
            <a:r>
              <a:rPr sz="1200" b="1" spc="-30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  </a:t>
            </a:r>
            <a:r>
              <a:rPr sz="1200" b="1" spc="-10" dirty="0">
                <a:latin typeface="Times New Roman"/>
                <a:cs typeface="Times New Roman"/>
              </a:rPr>
              <a:t>студенческих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5" dirty="0">
                <a:latin typeface="Times New Roman"/>
                <a:cs typeface="Times New Roman"/>
              </a:rPr>
              <a:t>сс</a:t>
            </a:r>
            <a:r>
              <a:rPr sz="1200" b="1" dirty="0">
                <a:latin typeface="Times New Roman"/>
                <a:cs typeface="Times New Roman"/>
              </a:rPr>
              <a:t>л</a:t>
            </a:r>
            <a:r>
              <a:rPr sz="1200" b="1" spc="-20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д</a:t>
            </a:r>
            <a:r>
              <a:rPr sz="1200" b="1" spc="-2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ваний  в </a:t>
            </a:r>
            <a:r>
              <a:rPr sz="1200" b="1" spc="-5" dirty="0">
                <a:latin typeface="Times New Roman"/>
                <a:cs typeface="Times New Roman"/>
              </a:rPr>
              <a:t>учебном </a:t>
            </a:r>
            <a:r>
              <a:rPr sz="1200" b="1" dirty="0">
                <a:latin typeface="Times New Roman"/>
                <a:cs typeface="Times New Roman"/>
              </a:rPr>
              <a:t> процессе;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45252" y="1700784"/>
            <a:ext cx="5247640" cy="5725795"/>
            <a:chOff x="5445252" y="1700784"/>
            <a:chExt cx="5247640" cy="572579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94520" y="4600956"/>
              <a:ext cx="1197863" cy="28254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8" y="4037076"/>
              <a:ext cx="935736" cy="13472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32601" y="4059047"/>
              <a:ext cx="850519" cy="12632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71588" y="2951988"/>
              <a:ext cx="580644" cy="10911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14311" y="2975102"/>
              <a:ext cx="494867" cy="10060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45252" y="1700784"/>
              <a:ext cx="2546604" cy="25146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987541" y="2268423"/>
            <a:ext cx="1468755" cy="13125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300"/>
              </a:spcBef>
            </a:pPr>
            <a:r>
              <a:rPr sz="1200" b="1" spc="-5" dirty="0">
                <a:latin typeface="Times New Roman"/>
                <a:cs typeface="Times New Roman"/>
              </a:rPr>
              <a:t>формирование </a:t>
            </a:r>
            <a:r>
              <a:rPr sz="1200" b="1" dirty="0">
                <a:latin typeface="Times New Roman"/>
                <a:cs typeface="Times New Roman"/>
              </a:rPr>
              <a:t>у 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ст</a:t>
            </a:r>
            <a:r>
              <a:rPr sz="1200" b="1" spc="-75" dirty="0">
                <a:latin typeface="Times New Roman"/>
                <a:cs typeface="Times New Roman"/>
              </a:rPr>
              <a:t>у</a:t>
            </a:r>
            <a:r>
              <a:rPr sz="1200" b="1" dirty="0">
                <a:latin typeface="Times New Roman"/>
                <a:cs typeface="Times New Roman"/>
              </a:rPr>
              <a:t>д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н</a:t>
            </a:r>
            <a:r>
              <a:rPr sz="1200" b="1" spc="-5" dirty="0">
                <a:latin typeface="Times New Roman"/>
                <a:cs typeface="Times New Roman"/>
              </a:rPr>
              <a:t>т</a:t>
            </a:r>
            <a:r>
              <a:rPr sz="1200" b="1" spc="-30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ин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р</a:t>
            </a:r>
            <a:r>
              <a:rPr sz="1200" b="1" spc="5" dirty="0">
                <a:latin typeface="Times New Roman"/>
                <a:cs typeface="Times New Roman"/>
              </a:rPr>
              <a:t>ес</a:t>
            </a:r>
            <a:r>
              <a:rPr sz="1200" b="1" dirty="0">
                <a:latin typeface="Times New Roman"/>
                <a:cs typeface="Times New Roman"/>
              </a:rPr>
              <a:t>а   к </a:t>
            </a:r>
            <a:r>
              <a:rPr sz="1200" b="1" spc="-15" dirty="0">
                <a:latin typeface="Times New Roman"/>
                <a:cs typeface="Times New Roman"/>
              </a:rPr>
              <a:t>научному 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spc="-15" dirty="0">
                <a:latin typeface="Times New Roman"/>
                <a:cs typeface="Times New Roman"/>
              </a:rPr>
              <a:t>в</a:t>
            </a:r>
            <a:r>
              <a:rPr sz="1200" b="1" dirty="0">
                <a:latin typeface="Times New Roman"/>
                <a:cs typeface="Times New Roman"/>
              </a:rPr>
              <a:t>о</a:t>
            </a:r>
            <a:r>
              <a:rPr sz="1200" b="1" spc="-20" dirty="0">
                <a:latin typeface="Times New Roman"/>
                <a:cs typeface="Times New Roman"/>
              </a:rPr>
              <a:t>р</a:t>
            </a:r>
            <a:r>
              <a:rPr sz="1200" b="1" spc="-5" dirty="0">
                <a:latin typeface="Times New Roman"/>
                <a:cs typeface="Times New Roman"/>
              </a:rPr>
              <a:t>ч</a:t>
            </a:r>
            <a:r>
              <a:rPr sz="1200" b="1" spc="5" dirty="0">
                <a:latin typeface="Times New Roman"/>
                <a:cs typeface="Times New Roman"/>
              </a:rPr>
              <a:t>е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spc="-40" dirty="0">
                <a:latin typeface="Times New Roman"/>
                <a:cs typeface="Times New Roman"/>
              </a:rPr>
              <a:t>в</a:t>
            </a:r>
            <a:r>
              <a:rPr sz="1200" b="1" spc="-120" dirty="0">
                <a:latin typeface="Times New Roman"/>
                <a:cs typeface="Times New Roman"/>
              </a:rPr>
              <a:t>у</a:t>
            </a:r>
            <a:r>
              <a:rPr sz="1200" b="1" dirty="0">
                <a:latin typeface="Times New Roman"/>
                <a:cs typeface="Times New Roman"/>
              </a:rPr>
              <a:t>,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</a:t>
            </a:r>
            <a:r>
              <a:rPr sz="1200" b="1" spc="-50" dirty="0">
                <a:latin typeface="Times New Roman"/>
                <a:cs typeface="Times New Roman"/>
              </a:rPr>
              <a:t>б</a:t>
            </a:r>
            <a:r>
              <a:rPr sz="1200" b="1" dirty="0">
                <a:latin typeface="Times New Roman"/>
                <a:cs typeface="Times New Roman"/>
              </a:rPr>
              <a:t>у</a:t>
            </a:r>
            <a:r>
              <a:rPr sz="1200" b="1" spc="-5" dirty="0">
                <a:latin typeface="Times New Roman"/>
                <a:cs typeface="Times New Roman"/>
              </a:rPr>
              <a:t>че</a:t>
            </a:r>
            <a:r>
              <a:rPr sz="1200" b="1" dirty="0">
                <a:latin typeface="Times New Roman"/>
                <a:cs typeface="Times New Roman"/>
              </a:rPr>
              <a:t>ние  </a:t>
            </a:r>
            <a:r>
              <a:rPr sz="1200" b="1" spc="-5" dirty="0">
                <a:latin typeface="Times New Roman"/>
                <a:cs typeface="Times New Roman"/>
              </a:rPr>
              <a:t>м</a:t>
            </a:r>
            <a:r>
              <a:rPr sz="1200" b="1" spc="-10" dirty="0">
                <a:latin typeface="Times New Roman"/>
                <a:cs typeface="Times New Roman"/>
              </a:rPr>
              <a:t>е</a:t>
            </a:r>
            <a:r>
              <a:rPr sz="1200" b="1" spc="-5" dirty="0">
                <a:latin typeface="Times New Roman"/>
                <a:cs typeface="Times New Roman"/>
              </a:rPr>
              <a:t>т</a:t>
            </a:r>
            <a:r>
              <a:rPr sz="1200" b="1" spc="-40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ди</a:t>
            </a:r>
            <a:r>
              <a:rPr sz="1200" b="1" spc="-20" dirty="0">
                <a:latin typeface="Times New Roman"/>
                <a:cs typeface="Times New Roman"/>
              </a:rPr>
              <a:t>к</a:t>
            </a:r>
            <a:r>
              <a:rPr sz="1200" b="1" dirty="0">
                <a:latin typeface="Times New Roman"/>
                <a:cs typeface="Times New Roman"/>
              </a:rPr>
              <a:t>е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 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обам  </a:t>
            </a:r>
            <a:r>
              <a:rPr sz="1200" b="1" spc="-5" dirty="0">
                <a:latin typeface="Times New Roman"/>
                <a:cs typeface="Times New Roman"/>
              </a:rPr>
              <a:t>самостоятельного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решения научных</a:t>
            </a:r>
            <a:endParaRPr sz="1200">
              <a:latin typeface="Times New Roman"/>
              <a:cs typeface="Times New Roman"/>
            </a:endParaRPr>
          </a:p>
          <a:p>
            <a:pPr marL="1905" algn="ctr">
              <a:lnSpc>
                <a:spcPts val="1235"/>
              </a:lnSpc>
            </a:pPr>
            <a:r>
              <a:rPr sz="1200" b="1" spc="-10" dirty="0">
                <a:latin typeface="Times New Roman"/>
                <a:cs typeface="Times New Roman"/>
              </a:rPr>
              <a:t>задач;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82211" y="1046988"/>
            <a:ext cx="1920239" cy="202082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448047" y="1543938"/>
            <a:ext cx="996315" cy="9671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10185" marR="203835" indent="-635" algn="ctr">
              <a:lnSpc>
                <a:spcPts val="1030"/>
              </a:lnSpc>
              <a:spcBef>
                <a:spcPts val="270"/>
              </a:spcBef>
            </a:pPr>
            <a:r>
              <a:rPr sz="1000" b="1" spc="-5" dirty="0">
                <a:latin typeface="Times New Roman"/>
                <a:cs typeface="Times New Roman"/>
              </a:rPr>
              <a:t>обучение 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</a:t>
            </a:r>
            <a:r>
              <a:rPr sz="1000" b="1" spc="20" dirty="0">
                <a:latin typeface="Times New Roman"/>
                <a:cs typeface="Times New Roman"/>
              </a:rPr>
              <a:t>т</a:t>
            </a:r>
            <a:r>
              <a:rPr sz="1000" b="1" dirty="0">
                <a:latin typeface="Times New Roman"/>
                <a:cs typeface="Times New Roman"/>
              </a:rPr>
              <a:t>у</a:t>
            </a:r>
            <a:r>
              <a:rPr sz="1000" b="1" spc="-5" dirty="0">
                <a:latin typeface="Times New Roman"/>
                <a:cs typeface="Times New Roman"/>
              </a:rPr>
              <a:t>ден</a:t>
            </a:r>
            <a:r>
              <a:rPr sz="1000" b="1" spc="5" dirty="0">
                <a:latin typeface="Times New Roman"/>
                <a:cs typeface="Times New Roman"/>
              </a:rPr>
              <a:t>т</a:t>
            </a:r>
            <a:r>
              <a:rPr sz="1000" b="1" spc="-15" dirty="0">
                <a:latin typeface="Times New Roman"/>
                <a:cs typeface="Times New Roman"/>
              </a:rPr>
              <a:t>о</a:t>
            </a:r>
            <a:r>
              <a:rPr sz="1000" b="1" spc="-5" dirty="0">
                <a:latin typeface="Times New Roman"/>
                <a:cs typeface="Times New Roman"/>
              </a:rPr>
              <a:t>в</a:t>
            </a:r>
            <a:endParaRPr sz="100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86200"/>
              </a:lnSpc>
              <a:spcBef>
                <a:spcPts val="5"/>
              </a:spcBef>
            </a:pPr>
            <a:r>
              <a:rPr sz="1000" b="1" spc="-10" dirty="0">
                <a:latin typeface="Times New Roman"/>
                <a:cs typeface="Times New Roman"/>
              </a:rPr>
              <a:t>н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-5" dirty="0">
                <a:latin typeface="Times New Roman"/>
                <a:cs typeface="Times New Roman"/>
              </a:rPr>
              <a:t>вы</a:t>
            </a:r>
            <a:r>
              <a:rPr sz="1000" b="1" spc="-10" dirty="0">
                <a:latin typeface="Times New Roman"/>
                <a:cs typeface="Times New Roman"/>
              </a:rPr>
              <a:t>к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-5" dirty="0">
                <a:latin typeface="Times New Roman"/>
                <a:cs typeface="Times New Roman"/>
              </a:rPr>
              <a:t>м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п</a:t>
            </a:r>
            <a:r>
              <a:rPr sz="1000" b="1" dirty="0">
                <a:latin typeface="Times New Roman"/>
                <a:cs typeface="Times New Roman"/>
              </a:rPr>
              <a:t>о</a:t>
            </a:r>
            <a:r>
              <a:rPr sz="1000" b="1" spc="-10" dirty="0">
                <a:latin typeface="Times New Roman"/>
                <a:cs typeface="Times New Roman"/>
              </a:rPr>
              <a:t>и</a:t>
            </a:r>
            <a:r>
              <a:rPr sz="1000" b="1" spc="-5" dirty="0">
                <a:latin typeface="Times New Roman"/>
                <a:cs typeface="Times New Roman"/>
              </a:rPr>
              <a:t>с</a:t>
            </a:r>
            <a:r>
              <a:rPr sz="1000" b="1" spc="-10" dirty="0">
                <a:latin typeface="Times New Roman"/>
                <a:cs typeface="Times New Roman"/>
              </a:rPr>
              <a:t>ка  и</a:t>
            </a:r>
            <a:r>
              <a:rPr sz="1000" b="1" spc="-5" dirty="0">
                <a:latin typeface="Times New Roman"/>
                <a:cs typeface="Times New Roman"/>
              </a:rPr>
              <a:t>сс</a:t>
            </a:r>
            <a:r>
              <a:rPr sz="1000" b="1" dirty="0">
                <a:latin typeface="Times New Roman"/>
                <a:cs typeface="Times New Roman"/>
              </a:rPr>
              <a:t>л</a:t>
            </a:r>
            <a:r>
              <a:rPr sz="1000" b="1" spc="-5" dirty="0">
                <a:latin typeface="Times New Roman"/>
                <a:cs typeface="Times New Roman"/>
              </a:rPr>
              <a:t>ед</a:t>
            </a:r>
            <a:r>
              <a:rPr sz="1000" b="1" dirty="0">
                <a:latin typeface="Times New Roman"/>
                <a:cs typeface="Times New Roman"/>
              </a:rPr>
              <a:t>о</a:t>
            </a:r>
            <a:r>
              <a:rPr sz="1000" b="1" spc="-5" dirty="0">
                <a:latin typeface="Times New Roman"/>
                <a:cs typeface="Times New Roman"/>
              </a:rPr>
              <a:t>в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20" dirty="0">
                <a:latin typeface="Times New Roman"/>
                <a:cs typeface="Times New Roman"/>
              </a:rPr>
              <a:t>т</a:t>
            </a:r>
            <a:r>
              <a:rPr sz="1000" b="1" spc="-5" dirty="0">
                <a:latin typeface="Times New Roman"/>
                <a:cs typeface="Times New Roman"/>
              </a:rPr>
              <a:t>е</a:t>
            </a:r>
            <a:r>
              <a:rPr sz="1000" b="1" dirty="0">
                <a:latin typeface="Times New Roman"/>
                <a:cs typeface="Times New Roman"/>
              </a:rPr>
              <a:t>л</a:t>
            </a:r>
            <a:r>
              <a:rPr sz="1000" b="1" spc="-5" dirty="0">
                <a:latin typeface="Times New Roman"/>
                <a:cs typeface="Times New Roman"/>
              </a:rPr>
              <a:t>ьск  их </a:t>
            </a:r>
            <a:r>
              <a:rPr sz="1000" b="1" dirty="0">
                <a:latin typeface="Times New Roman"/>
                <a:cs typeface="Times New Roman"/>
              </a:rPr>
              <a:t>материалов </a:t>
            </a:r>
            <a:r>
              <a:rPr sz="1000" b="1" spc="-5" dirty="0">
                <a:latin typeface="Times New Roman"/>
                <a:cs typeface="Times New Roman"/>
              </a:rPr>
              <a:t>и </a:t>
            </a:r>
            <a:r>
              <a:rPr sz="1000" b="1" spc="-2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-10" dirty="0">
                <a:latin typeface="Times New Roman"/>
                <a:cs typeface="Times New Roman"/>
              </a:rPr>
              <a:t>н</a:t>
            </a:r>
            <a:r>
              <a:rPr sz="1000" b="1" dirty="0">
                <a:latin typeface="Times New Roman"/>
                <a:cs typeface="Times New Roman"/>
              </a:rPr>
              <a:t>а</a:t>
            </a:r>
            <a:r>
              <a:rPr sz="1000" b="1" spc="-5" dirty="0">
                <a:latin typeface="Times New Roman"/>
                <a:cs typeface="Times New Roman"/>
              </a:rPr>
              <a:t>л</a:t>
            </a:r>
            <a:r>
              <a:rPr sz="1000" b="1" spc="-10" dirty="0">
                <a:latin typeface="Times New Roman"/>
                <a:cs typeface="Times New Roman"/>
              </a:rPr>
              <a:t>из</a:t>
            </a:r>
            <a:r>
              <a:rPr sz="1000" b="1" spc="-5" dirty="0">
                <a:latin typeface="Times New Roman"/>
                <a:cs typeface="Times New Roman"/>
              </a:rPr>
              <a:t>а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н</a:t>
            </a:r>
            <a:r>
              <a:rPr sz="1000" b="1" dirty="0">
                <a:latin typeface="Times New Roman"/>
                <a:cs typeface="Times New Roman"/>
              </a:rPr>
              <a:t>ау</a:t>
            </a:r>
            <a:r>
              <a:rPr sz="1000" b="1" spc="-5" dirty="0">
                <a:latin typeface="Times New Roman"/>
                <a:cs typeface="Times New Roman"/>
              </a:rPr>
              <a:t>чн</a:t>
            </a:r>
            <a:r>
              <a:rPr sz="1000" b="1" dirty="0">
                <a:latin typeface="Times New Roman"/>
                <a:cs typeface="Times New Roman"/>
              </a:rPr>
              <a:t>о</a:t>
            </a:r>
            <a:r>
              <a:rPr sz="1000" b="1" spc="-5" dirty="0">
                <a:latin typeface="Times New Roman"/>
                <a:cs typeface="Times New Roman"/>
              </a:rPr>
              <a:t>й  литературы;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60620" y="0"/>
            <a:ext cx="1938527" cy="176022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418201" y="285750"/>
            <a:ext cx="1032510" cy="97281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indent="2540" algn="ctr">
              <a:lnSpc>
                <a:spcPct val="86200"/>
              </a:lnSpc>
              <a:spcBef>
                <a:spcPts val="210"/>
              </a:spcBef>
            </a:pPr>
            <a:r>
              <a:rPr sz="700" b="1" spc="-10" dirty="0">
                <a:latin typeface="Times New Roman"/>
                <a:cs typeface="Times New Roman"/>
              </a:rPr>
              <a:t>содействие</a:t>
            </a:r>
            <a:r>
              <a:rPr sz="700" b="1" spc="25" dirty="0">
                <a:latin typeface="Times New Roman"/>
                <a:cs typeface="Times New Roman"/>
              </a:rPr>
              <a:t> </a:t>
            </a:r>
            <a:r>
              <a:rPr sz="700" b="1" spc="-10" dirty="0">
                <a:latin typeface="Times New Roman"/>
                <a:cs typeface="Times New Roman"/>
              </a:rPr>
              <a:t>студентам</a:t>
            </a:r>
            <a:r>
              <a:rPr sz="700" b="1" spc="25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в </a:t>
            </a:r>
            <a:r>
              <a:rPr sz="700" b="1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овладен</a:t>
            </a:r>
            <a:r>
              <a:rPr sz="800" b="1" spc="-10" dirty="0">
                <a:latin typeface="Times New Roman"/>
                <a:cs typeface="Times New Roman"/>
              </a:rPr>
              <a:t>и</a:t>
            </a:r>
            <a:r>
              <a:rPr sz="800" b="1" dirty="0">
                <a:latin typeface="Times New Roman"/>
                <a:cs typeface="Times New Roman"/>
              </a:rPr>
              <a:t>и</a:t>
            </a:r>
            <a:r>
              <a:rPr sz="800" b="1" spc="-5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ме</a:t>
            </a:r>
            <a:r>
              <a:rPr sz="800" b="1" spc="-5" dirty="0">
                <a:latin typeface="Times New Roman"/>
                <a:cs typeface="Times New Roman"/>
              </a:rPr>
              <a:t>т</a:t>
            </a:r>
            <a:r>
              <a:rPr sz="800" b="1" spc="5" dirty="0">
                <a:latin typeface="Times New Roman"/>
                <a:cs typeface="Times New Roman"/>
              </a:rPr>
              <a:t>о</a:t>
            </a:r>
            <a:r>
              <a:rPr sz="800" b="1" dirty="0">
                <a:latin typeface="Times New Roman"/>
                <a:cs typeface="Times New Roman"/>
              </a:rPr>
              <a:t>д</a:t>
            </a:r>
            <a:r>
              <a:rPr sz="800" b="1" spc="5" dirty="0">
                <a:latin typeface="Times New Roman"/>
                <a:cs typeface="Times New Roman"/>
              </a:rPr>
              <a:t>и</a:t>
            </a:r>
            <a:r>
              <a:rPr sz="800" b="1" dirty="0">
                <a:latin typeface="Times New Roman"/>
                <a:cs typeface="Times New Roman"/>
              </a:rPr>
              <a:t>кой  и навыками </a:t>
            </a:r>
            <a:r>
              <a:rPr sz="800" b="1" spc="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проведения </a:t>
            </a:r>
            <a:r>
              <a:rPr sz="800" b="1" spc="5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самостоятельных </a:t>
            </a:r>
            <a:r>
              <a:rPr sz="800" b="1" dirty="0">
                <a:latin typeface="Times New Roman"/>
                <a:cs typeface="Times New Roman"/>
              </a:rPr>
              <a:t> научных</a:t>
            </a:r>
            <a:endParaRPr sz="800">
              <a:latin typeface="Times New Roman"/>
              <a:cs typeface="Times New Roman"/>
            </a:endParaRPr>
          </a:p>
          <a:p>
            <a:pPr marL="38100" marR="27940" indent="120014">
              <a:lnSpc>
                <a:spcPts val="830"/>
              </a:lnSpc>
              <a:spcBef>
                <a:spcPts val="5"/>
              </a:spcBef>
            </a:pPr>
            <a:r>
              <a:rPr sz="800" b="1" dirty="0">
                <a:latin typeface="Times New Roman"/>
                <a:cs typeface="Times New Roman"/>
              </a:rPr>
              <a:t>исслед</a:t>
            </a:r>
            <a:r>
              <a:rPr sz="800" b="1" spc="5" dirty="0">
                <a:latin typeface="Times New Roman"/>
                <a:cs typeface="Times New Roman"/>
              </a:rPr>
              <a:t>о</a:t>
            </a:r>
            <a:r>
              <a:rPr sz="800" b="1" dirty="0">
                <a:latin typeface="Times New Roman"/>
                <a:cs typeface="Times New Roman"/>
              </a:rPr>
              <a:t>в</a:t>
            </a:r>
            <a:r>
              <a:rPr sz="800" b="1" spc="-10" dirty="0">
                <a:latin typeface="Times New Roman"/>
                <a:cs typeface="Times New Roman"/>
              </a:rPr>
              <a:t>ан</a:t>
            </a:r>
            <a:r>
              <a:rPr sz="800" b="1" dirty="0">
                <a:latin typeface="Times New Roman"/>
                <a:cs typeface="Times New Roman"/>
              </a:rPr>
              <a:t>ий</a:t>
            </a:r>
            <a:r>
              <a:rPr sz="800" b="1" spc="-5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и  </a:t>
            </a:r>
            <a:r>
              <a:rPr sz="800" b="1" spc="-5" dirty="0">
                <a:latin typeface="Times New Roman"/>
                <a:cs typeface="Times New Roman"/>
              </a:rPr>
              <a:t>р</a:t>
            </a:r>
            <a:r>
              <a:rPr sz="800" b="1" dirty="0">
                <a:latin typeface="Times New Roman"/>
                <a:cs typeface="Times New Roman"/>
              </a:rPr>
              <a:t>азрабо</a:t>
            </a:r>
            <a:r>
              <a:rPr sz="800" b="1" spc="-5" dirty="0">
                <a:latin typeface="Times New Roman"/>
                <a:cs typeface="Times New Roman"/>
              </a:rPr>
              <a:t>т</a:t>
            </a:r>
            <a:r>
              <a:rPr sz="800" b="1" spc="-10" dirty="0">
                <a:latin typeface="Times New Roman"/>
                <a:cs typeface="Times New Roman"/>
              </a:rPr>
              <a:t>к</a:t>
            </a:r>
            <a:r>
              <a:rPr sz="800" b="1" dirty="0">
                <a:latin typeface="Times New Roman"/>
                <a:cs typeface="Times New Roman"/>
              </a:rPr>
              <a:t>и</a:t>
            </a:r>
            <a:r>
              <a:rPr sz="800" b="1" spc="-4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научн</a:t>
            </a:r>
            <a:r>
              <a:rPr sz="800" b="1" spc="-5" dirty="0">
                <a:latin typeface="Times New Roman"/>
                <a:cs typeface="Times New Roman"/>
              </a:rPr>
              <a:t>ы</a:t>
            </a:r>
            <a:r>
              <a:rPr sz="800" b="1" dirty="0">
                <a:latin typeface="Times New Roman"/>
                <a:cs typeface="Times New Roman"/>
              </a:rPr>
              <a:t>х</a:t>
            </a:r>
            <a:endParaRPr sz="800">
              <a:latin typeface="Times New Roman"/>
              <a:cs typeface="Times New Roman"/>
            </a:endParaRPr>
          </a:p>
          <a:p>
            <a:pPr marL="303530">
              <a:lnSpc>
                <a:spcPts val="819"/>
              </a:lnSpc>
            </a:pPr>
            <a:r>
              <a:rPr sz="800" b="1" dirty="0">
                <a:latin typeface="Times New Roman"/>
                <a:cs typeface="Times New Roman"/>
              </a:rPr>
              <a:t>проблем;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-4762" y="0"/>
            <a:ext cx="8413115" cy="4066540"/>
            <a:chOff x="-4762" y="0"/>
            <a:chExt cx="8413115" cy="4066540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85788" y="1424940"/>
              <a:ext cx="1722120" cy="26410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8968" y="1448277"/>
              <a:ext cx="1635845" cy="255438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94176" y="899160"/>
              <a:ext cx="877824" cy="126339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36340" y="921131"/>
              <a:ext cx="793496" cy="117830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03064" y="0"/>
              <a:ext cx="547115" cy="9113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45315" y="0"/>
              <a:ext cx="461684" cy="84848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0" y="371475"/>
              <a:ext cx="4280535" cy="2983865"/>
            </a:xfrm>
            <a:custGeom>
              <a:avLst/>
              <a:gdLst/>
              <a:ahLst/>
              <a:cxnLst/>
              <a:rect l="l" t="t" r="r" b="b"/>
              <a:pathLst>
                <a:path w="4280535" h="2983865">
                  <a:moveTo>
                    <a:pt x="3071875" y="0"/>
                  </a:moveTo>
                  <a:lnTo>
                    <a:pt x="614362" y="0"/>
                  </a:lnTo>
                  <a:lnTo>
                    <a:pt x="558448" y="1791"/>
                  </a:lnTo>
                  <a:lnTo>
                    <a:pt x="503939" y="7060"/>
                  </a:lnTo>
                  <a:lnTo>
                    <a:pt x="451052" y="15654"/>
                  </a:lnTo>
                  <a:lnTo>
                    <a:pt x="400005" y="27417"/>
                  </a:lnTo>
                  <a:lnTo>
                    <a:pt x="351014" y="42194"/>
                  </a:lnTo>
                  <a:lnTo>
                    <a:pt x="304297" y="59831"/>
                  </a:lnTo>
                  <a:lnTo>
                    <a:pt x="260070" y="80172"/>
                  </a:lnTo>
                  <a:lnTo>
                    <a:pt x="218551" y="103063"/>
                  </a:lnTo>
                  <a:lnTo>
                    <a:pt x="179955" y="128349"/>
                  </a:lnTo>
                  <a:lnTo>
                    <a:pt x="144501" y="155875"/>
                  </a:lnTo>
                  <a:lnTo>
                    <a:pt x="112406" y="185486"/>
                  </a:lnTo>
                  <a:lnTo>
                    <a:pt x="83886" y="217028"/>
                  </a:lnTo>
                  <a:lnTo>
                    <a:pt x="59158" y="250346"/>
                  </a:lnTo>
                  <a:lnTo>
                    <a:pt x="38440" y="285284"/>
                  </a:lnTo>
                  <a:lnTo>
                    <a:pt x="21948" y="321689"/>
                  </a:lnTo>
                  <a:lnTo>
                    <a:pt x="9899" y="359404"/>
                  </a:lnTo>
                  <a:lnTo>
                    <a:pt x="2511" y="398276"/>
                  </a:lnTo>
                  <a:lnTo>
                    <a:pt x="0" y="438150"/>
                  </a:lnTo>
                  <a:lnTo>
                    <a:pt x="0" y="2190750"/>
                  </a:lnTo>
                  <a:lnTo>
                    <a:pt x="2511" y="2230623"/>
                  </a:lnTo>
                  <a:lnTo>
                    <a:pt x="9899" y="2269495"/>
                  </a:lnTo>
                  <a:lnTo>
                    <a:pt x="21948" y="2307210"/>
                  </a:lnTo>
                  <a:lnTo>
                    <a:pt x="38440" y="2343615"/>
                  </a:lnTo>
                  <a:lnTo>
                    <a:pt x="59158" y="2378553"/>
                  </a:lnTo>
                  <a:lnTo>
                    <a:pt x="83886" y="2411871"/>
                  </a:lnTo>
                  <a:lnTo>
                    <a:pt x="112406" y="2443413"/>
                  </a:lnTo>
                  <a:lnTo>
                    <a:pt x="144501" y="2473024"/>
                  </a:lnTo>
                  <a:lnTo>
                    <a:pt x="179955" y="2500550"/>
                  </a:lnTo>
                  <a:lnTo>
                    <a:pt x="218551" y="2525836"/>
                  </a:lnTo>
                  <a:lnTo>
                    <a:pt x="260070" y="2548727"/>
                  </a:lnTo>
                  <a:lnTo>
                    <a:pt x="304297" y="2569068"/>
                  </a:lnTo>
                  <a:lnTo>
                    <a:pt x="351014" y="2586705"/>
                  </a:lnTo>
                  <a:lnTo>
                    <a:pt x="400005" y="2601482"/>
                  </a:lnTo>
                  <a:lnTo>
                    <a:pt x="451052" y="2613245"/>
                  </a:lnTo>
                  <a:lnTo>
                    <a:pt x="503939" y="2621839"/>
                  </a:lnTo>
                  <a:lnTo>
                    <a:pt x="558448" y="2627108"/>
                  </a:lnTo>
                  <a:lnTo>
                    <a:pt x="614362" y="2628900"/>
                  </a:lnTo>
                  <a:lnTo>
                    <a:pt x="3071875" y="2628900"/>
                  </a:lnTo>
                  <a:lnTo>
                    <a:pt x="3127782" y="2627108"/>
                  </a:lnTo>
                  <a:lnTo>
                    <a:pt x="3182283" y="2621839"/>
                  </a:lnTo>
                  <a:lnTo>
                    <a:pt x="3235163" y="2613245"/>
                  </a:lnTo>
                  <a:lnTo>
                    <a:pt x="3286204" y="2601482"/>
                  </a:lnTo>
                  <a:lnTo>
                    <a:pt x="3335189" y="2586705"/>
                  </a:lnTo>
                  <a:lnTo>
                    <a:pt x="3381901" y="2569068"/>
                  </a:lnTo>
                  <a:lnTo>
                    <a:pt x="3426124" y="2548727"/>
                  </a:lnTo>
                  <a:lnTo>
                    <a:pt x="3467640" y="2525836"/>
                  </a:lnTo>
                  <a:lnTo>
                    <a:pt x="3506231" y="2500550"/>
                  </a:lnTo>
                  <a:lnTo>
                    <a:pt x="3541682" y="2473024"/>
                  </a:lnTo>
                  <a:lnTo>
                    <a:pt x="3573775" y="2443413"/>
                  </a:lnTo>
                  <a:lnTo>
                    <a:pt x="3602293" y="2411871"/>
                  </a:lnTo>
                  <a:lnTo>
                    <a:pt x="3627019" y="2378553"/>
                  </a:lnTo>
                  <a:lnTo>
                    <a:pt x="3647737" y="2343615"/>
                  </a:lnTo>
                  <a:lnTo>
                    <a:pt x="3664228" y="2307210"/>
                  </a:lnTo>
                  <a:lnTo>
                    <a:pt x="3676276" y="2269495"/>
                  </a:lnTo>
                  <a:lnTo>
                    <a:pt x="3683664" y="2230623"/>
                  </a:lnTo>
                  <a:lnTo>
                    <a:pt x="3686174" y="2190750"/>
                  </a:lnTo>
                  <a:lnTo>
                    <a:pt x="4280026" y="2983738"/>
                  </a:lnTo>
                  <a:lnTo>
                    <a:pt x="3686174" y="1533525"/>
                  </a:lnTo>
                  <a:lnTo>
                    <a:pt x="3686174" y="438150"/>
                  </a:lnTo>
                  <a:lnTo>
                    <a:pt x="3683664" y="398276"/>
                  </a:lnTo>
                  <a:lnTo>
                    <a:pt x="3676276" y="359404"/>
                  </a:lnTo>
                  <a:lnTo>
                    <a:pt x="3664228" y="321689"/>
                  </a:lnTo>
                  <a:lnTo>
                    <a:pt x="3647737" y="285284"/>
                  </a:lnTo>
                  <a:lnTo>
                    <a:pt x="3627019" y="250346"/>
                  </a:lnTo>
                  <a:lnTo>
                    <a:pt x="3602293" y="217028"/>
                  </a:lnTo>
                  <a:lnTo>
                    <a:pt x="3573775" y="185486"/>
                  </a:lnTo>
                  <a:lnTo>
                    <a:pt x="3541682" y="155875"/>
                  </a:lnTo>
                  <a:lnTo>
                    <a:pt x="3506231" y="128349"/>
                  </a:lnTo>
                  <a:lnTo>
                    <a:pt x="3467640" y="103063"/>
                  </a:lnTo>
                  <a:lnTo>
                    <a:pt x="3426124" y="80172"/>
                  </a:lnTo>
                  <a:lnTo>
                    <a:pt x="3381901" y="59831"/>
                  </a:lnTo>
                  <a:lnTo>
                    <a:pt x="3335189" y="42194"/>
                  </a:lnTo>
                  <a:lnTo>
                    <a:pt x="3286204" y="27417"/>
                  </a:lnTo>
                  <a:lnTo>
                    <a:pt x="3235163" y="15654"/>
                  </a:lnTo>
                  <a:lnTo>
                    <a:pt x="3182283" y="7060"/>
                  </a:lnTo>
                  <a:lnTo>
                    <a:pt x="3127782" y="1791"/>
                  </a:lnTo>
                  <a:lnTo>
                    <a:pt x="3071875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71475"/>
              <a:ext cx="4280535" cy="2983865"/>
            </a:xfrm>
            <a:custGeom>
              <a:avLst/>
              <a:gdLst/>
              <a:ahLst/>
              <a:cxnLst/>
              <a:rect l="l" t="t" r="r" b="b"/>
              <a:pathLst>
                <a:path w="4280535" h="2983865">
                  <a:moveTo>
                    <a:pt x="3071875" y="0"/>
                  </a:moveTo>
                  <a:lnTo>
                    <a:pt x="3127782" y="1791"/>
                  </a:lnTo>
                  <a:lnTo>
                    <a:pt x="3182283" y="7060"/>
                  </a:lnTo>
                  <a:lnTo>
                    <a:pt x="3235163" y="15654"/>
                  </a:lnTo>
                  <a:lnTo>
                    <a:pt x="3286204" y="27417"/>
                  </a:lnTo>
                  <a:lnTo>
                    <a:pt x="3335189" y="42194"/>
                  </a:lnTo>
                  <a:lnTo>
                    <a:pt x="3381901" y="59831"/>
                  </a:lnTo>
                  <a:lnTo>
                    <a:pt x="3426124" y="80172"/>
                  </a:lnTo>
                  <a:lnTo>
                    <a:pt x="3467640" y="103063"/>
                  </a:lnTo>
                  <a:lnTo>
                    <a:pt x="3506231" y="128349"/>
                  </a:lnTo>
                  <a:lnTo>
                    <a:pt x="3541682" y="155875"/>
                  </a:lnTo>
                  <a:lnTo>
                    <a:pt x="3573775" y="185486"/>
                  </a:lnTo>
                  <a:lnTo>
                    <a:pt x="3602293" y="217028"/>
                  </a:lnTo>
                  <a:lnTo>
                    <a:pt x="3627019" y="250346"/>
                  </a:lnTo>
                  <a:lnTo>
                    <a:pt x="3647737" y="285284"/>
                  </a:lnTo>
                  <a:lnTo>
                    <a:pt x="3664228" y="321689"/>
                  </a:lnTo>
                  <a:lnTo>
                    <a:pt x="3676276" y="359404"/>
                  </a:lnTo>
                  <a:lnTo>
                    <a:pt x="3683664" y="398276"/>
                  </a:lnTo>
                  <a:lnTo>
                    <a:pt x="3686174" y="438150"/>
                  </a:lnTo>
                  <a:lnTo>
                    <a:pt x="3686174" y="1533525"/>
                  </a:lnTo>
                  <a:lnTo>
                    <a:pt x="4280026" y="2983738"/>
                  </a:lnTo>
                  <a:lnTo>
                    <a:pt x="3686174" y="2190750"/>
                  </a:lnTo>
                  <a:lnTo>
                    <a:pt x="3683664" y="2230623"/>
                  </a:lnTo>
                  <a:lnTo>
                    <a:pt x="3676276" y="2269495"/>
                  </a:lnTo>
                  <a:lnTo>
                    <a:pt x="3664228" y="2307210"/>
                  </a:lnTo>
                  <a:lnTo>
                    <a:pt x="3647737" y="2343615"/>
                  </a:lnTo>
                  <a:lnTo>
                    <a:pt x="3627019" y="2378553"/>
                  </a:lnTo>
                  <a:lnTo>
                    <a:pt x="3602293" y="2411871"/>
                  </a:lnTo>
                  <a:lnTo>
                    <a:pt x="3573775" y="2443413"/>
                  </a:lnTo>
                  <a:lnTo>
                    <a:pt x="3541682" y="2473024"/>
                  </a:lnTo>
                  <a:lnTo>
                    <a:pt x="3506231" y="2500550"/>
                  </a:lnTo>
                  <a:lnTo>
                    <a:pt x="3467640" y="2525836"/>
                  </a:lnTo>
                  <a:lnTo>
                    <a:pt x="3426124" y="2548727"/>
                  </a:lnTo>
                  <a:lnTo>
                    <a:pt x="3381901" y="2569068"/>
                  </a:lnTo>
                  <a:lnTo>
                    <a:pt x="3335189" y="2586705"/>
                  </a:lnTo>
                  <a:lnTo>
                    <a:pt x="3286204" y="2601482"/>
                  </a:lnTo>
                  <a:lnTo>
                    <a:pt x="3235163" y="2613245"/>
                  </a:lnTo>
                  <a:lnTo>
                    <a:pt x="3182283" y="2621839"/>
                  </a:lnTo>
                  <a:lnTo>
                    <a:pt x="3127782" y="2627108"/>
                  </a:lnTo>
                  <a:lnTo>
                    <a:pt x="3071875" y="2628900"/>
                  </a:lnTo>
                  <a:lnTo>
                    <a:pt x="2150236" y="2628900"/>
                  </a:lnTo>
                  <a:lnTo>
                    <a:pt x="614362" y="2628900"/>
                  </a:lnTo>
                  <a:lnTo>
                    <a:pt x="558448" y="2627108"/>
                  </a:lnTo>
                  <a:lnTo>
                    <a:pt x="503939" y="2621839"/>
                  </a:lnTo>
                  <a:lnTo>
                    <a:pt x="451052" y="2613245"/>
                  </a:lnTo>
                  <a:lnTo>
                    <a:pt x="400005" y="2601482"/>
                  </a:lnTo>
                  <a:lnTo>
                    <a:pt x="351014" y="2586705"/>
                  </a:lnTo>
                  <a:lnTo>
                    <a:pt x="304297" y="2569068"/>
                  </a:lnTo>
                  <a:lnTo>
                    <a:pt x="260070" y="2548727"/>
                  </a:lnTo>
                  <a:lnTo>
                    <a:pt x="218551" y="2525836"/>
                  </a:lnTo>
                  <a:lnTo>
                    <a:pt x="179955" y="2500550"/>
                  </a:lnTo>
                  <a:lnTo>
                    <a:pt x="144501" y="2473024"/>
                  </a:lnTo>
                  <a:lnTo>
                    <a:pt x="112406" y="2443413"/>
                  </a:lnTo>
                  <a:lnTo>
                    <a:pt x="83886" y="2411871"/>
                  </a:lnTo>
                  <a:lnTo>
                    <a:pt x="59158" y="2378553"/>
                  </a:lnTo>
                  <a:lnTo>
                    <a:pt x="38440" y="2343615"/>
                  </a:lnTo>
                  <a:lnTo>
                    <a:pt x="21948" y="2307210"/>
                  </a:lnTo>
                  <a:lnTo>
                    <a:pt x="9899" y="2269495"/>
                  </a:lnTo>
                  <a:lnTo>
                    <a:pt x="2511" y="2230623"/>
                  </a:lnTo>
                  <a:lnTo>
                    <a:pt x="0" y="2190750"/>
                  </a:lnTo>
                  <a:lnTo>
                    <a:pt x="0" y="1533525"/>
                  </a:lnTo>
                  <a:lnTo>
                    <a:pt x="0" y="438150"/>
                  </a:lnTo>
                  <a:lnTo>
                    <a:pt x="2511" y="398276"/>
                  </a:lnTo>
                  <a:lnTo>
                    <a:pt x="9899" y="359404"/>
                  </a:lnTo>
                  <a:lnTo>
                    <a:pt x="21948" y="321689"/>
                  </a:lnTo>
                  <a:lnTo>
                    <a:pt x="38440" y="285284"/>
                  </a:lnTo>
                  <a:lnTo>
                    <a:pt x="59158" y="250346"/>
                  </a:lnTo>
                  <a:lnTo>
                    <a:pt x="83886" y="217028"/>
                  </a:lnTo>
                  <a:lnTo>
                    <a:pt x="112406" y="185486"/>
                  </a:lnTo>
                  <a:lnTo>
                    <a:pt x="144501" y="155875"/>
                  </a:lnTo>
                  <a:lnTo>
                    <a:pt x="179955" y="128349"/>
                  </a:lnTo>
                  <a:lnTo>
                    <a:pt x="218551" y="103063"/>
                  </a:lnTo>
                  <a:lnTo>
                    <a:pt x="260070" y="80172"/>
                  </a:lnTo>
                  <a:lnTo>
                    <a:pt x="304297" y="59831"/>
                  </a:lnTo>
                  <a:lnTo>
                    <a:pt x="351014" y="42194"/>
                  </a:lnTo>
                  <a:lnTo>
                    <a:pt x="400005" y="27417"/>
                  </a:lnTo>
                  <a:lnTo>
                    <a:pt x="451052" y="15654"/>
                  </a:lnTo>
                  <a:lnTo>
                    <a:pt x="503939" y="7060"/>
                  </a:lnTo>
                  <a:lnTo>
                    <a:pt x="558448" y="1791"/>
                  </a:lnTo>
                  <a:lnTo>
                    <a:pt x="614362" y="0"/>
                  </a:lnTo>
                  <a:lnTo>
                    <a:pt x="2150236" y="0"/>
                  </a:lnTo>
                  <a:lnTo>
                    <a:pt x="307187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1995" y="469239"/>
            <a:ext cx="3240405" cy="2376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252729" indent="31750" algn="just">
              <a:lnSpc>
                <a:spcPct val="110100"/>
              </a:lnSpc>
              <a:spcBef>
                <a:spcPts val="100"/>
              </a:spcBef>
            </a:pP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Цель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работы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СНК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«Аналитик»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sz="1400" b="1" i="1" spc="-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формирование современного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типа </a:t>
            </a:r>
            <a:r>
              <a:rPr sz="1400" b="1" i="1" spc="-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научного</a:t>
            </a:r>
            <a:r>
              <a:rPr sz="1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мышления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вовлечение</a:t>
            </a:r>
            <a:endParaRPr sz="140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10000"/>
              </a:lnSpc>
              <a:spcBef>
                <a:spcPts val="10"/>
              </a:spcBef>
            </a:pP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студентов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научно-исследовательскую </a:t>
            </a:r>
            <a:r>
              <a:rPr sz="1400" b="1" i="1" spc="-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работу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рамках проблематики научной </a:t>
            </a:r>
            <a:r>
              <a:rPr sz="1400" b="1" i="1" spc="-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исследовательской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деятельности</a:t>
            </a:r>
            <a:endParaRPr sz="1400">
              <a:latin typeface="Times New Roman"/>
              <a:cs typeface="Times New Roman"/>
            </a:endParaRPr>
          </a:p>
          <a:p>
            <a:pPr marL="32384" marR="24130" indent="-635" algn="ctr">
              <a:lnSpc>
                <a:spcPct val="110100"/>
              </a:lnSpc>
              <a:spcBef>
                <a:spcPts val="10"/>
              </a:spcBef>
            </a:pP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кафедры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истории,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4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том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числе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4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области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политологии, публичной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политики, международных отношений </a:t>
            </a:r>
            <a:r>
              <a:rPr sz="1400" b="1" i="1" spc="-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мировой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политики.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927276" y="348424"/>
            <a:ext cx="1915795" cy="1702435"/>
            <a:chOff x="7927276" y="348424"/>
            <a:chExt cx="1915795" cy="1702435"/>
          </a:xfrm>
        </p:grpSpPr>
        <p:sp>
          <p:nvSpPr>
            <p:cNvPr id="43" name="object 43"/>
            <p:cNvSpPr/>
            <p:nvPr/>
          </p:nvSpPr>
          <p:spPr>
            <a:xfrm>
              <a:off x="7932039" y="353187"/>
              <a:ext cx="1906270" cy="1692910"/>
            </a:xfrm>
            <a:custGeom>
              <a:avLst/>
              <a:gdLst/>
              <a:ahLst/>
              <a:cxnLst/>
              <a:rect l="l" t="t" r="r" b="b"/>
              <a:pathLst>
                <a:path w="1906270" h="1692910">
                  <a:moveTo>
                    <a:pt x="663193" y="0"/>
                  </a:moveTo>
                  <a:lnTo>
                    <a:pt x="593343" y="358140"/>
                  </a:lnTo>
                  <a:lnTo>
                    <a:pt x="305307" y="108584"/>
                  </a:lnTo>
                  <a:lnTo>
                    <a:pt x="318388" y="474852"/>
                  </a:lnTo>
                  <a:lnTo>
                    <a:pt x="53593" y="422528"/>
                  </a:lnTo>
                  <a:lnTo>
                    <a:pt x="210565" y="713613"/>
                  </a:lnTo>
                  <a:lnTo>
                    <a:pt x="0" y="867790"/>
                  </a:lnTo>
                  <a:lnTo>
                    <a:pt x="359917" y="919734"/>
                  </a:lnTo>
                  <a:lnTo>
                    <a:pt x="318896" y="1079500"/>
                  </a:lnTo>
                  <a:lnTo>
                    <a:pt x="530859" y="1068959"/>
                  </a:lnTo>
                  <a:lnTo>
                    <a:pt x="526795" y="1267714"/>
                  </a:lnTo>
                  <a:lnTo>
                    <a:pt x="743711" y="1185926"/>
                  </a:lnTo>
                  <a:lnTo>
                    <a:pt x="795274" y="1462277"/>
                  </a:lnTo>
                  <a:lnTo>
                    <a:pt x="974089" y="1308100"/>
                  </a:lnTo>
                  <a:lnTo>
                    <a:pt x="1112519" y="1692402"/>
                  </a:lnTo>
                  <a:lnTo>
                    <a:pt x="1196212" y="1354836"/>
                  </a:lnTo>
                  <a:lnTo>
                    <a:pt x="1360551" y="1457198"/>
                  </a:lnTo>
                  <a:lnTo>
                    <a:pt x="1415033" y="1275841"/>
                  </a:lnTo>
                  <a:lnTo>
                    <a:pt x="1833371" y="1514475"/>
                  </a:lnTo>
                  <a:lnTo>
                    <a:pt x="1568322" y="1104518"/>
                  </a:lnTo>
                  <a:lnTo>
                    <a:pt x="1869693" y="1085341"/>
                  </a:lnTo>
                  <a:lnTo>
                    <a:pt x="1520189" y="927988"/>
                  </a:lnTo>
                  <a:lnTo>
                    <a:pt x="1906142" y="698373"/>
                  </a:lnTo>
                  <a:lnTo>
                    <a:pt x="1452879" y="628142"/>
                  </a:lnTo>
                  <a:lnTo>
                    <a:pt x="1520189" y="386842"/>
                  </a:lnTo>
                  <a:lnTo>
                    <a:pt x="1169542" y="490600"/>
                  </a:lnTo>
                  <a:lnTo>
                    <a:pt x="1136014" y="57150"/>
                  </a:lnTo>
                  <a:lnTo>
                    <a:pt x="911351" y="306197"/>
                  </a:lnTo>
                  <a:lnTo>
                    <a:pt x="663193" y="0"/>
                  </a:lnTo>
                  <a:close/>
                </a:path>
              </a:pathLst>
            </a:custGeom>
            <a:solidFill>
              <a:srgbClr val="8DB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32039" y="353187"/>
              <a:ext cx="1906270" cy="1692910"/>
            </a:xfrm>
            <a:custGeom>
              <a:avLst/>
              <a:gdLst/>
              <a:ahLst/>
              <a:cxnLst/>
              <a:rect l="l" t="t" r="r" b="b"/>
              <a:pathLst>
                <a:path w="1906270" h="1692910">
                  <a:moveTo>
                    <a:pt x="1452879" y="628142"/>
                  </a:moveTo>
                  <a:lnTo>
                    <a:pt x="1520189" y="386842"/>
                  </a:lnTo>
                  <a:lnTo>
                    <a:pt x="1169542" y="490600"/>
                  </a:lnTo>
                  <a:lnTo>
                    <a:pt x="1136014" y="57150"/>
                  </a:lnTo>
                  <a:lnTo>
                    <a:pt x="911351" y="306197"/>
                  </a:lnTo>
                  <a:lnTo>
                    <a:pt x="663193" y="0"/>
                  </a:lnTo>
                  <a:lnTo>
                    <a:pt x="593343" y="358140"/>
                  </a:lnTo>
                  <a:lnTo>
                    <a:pt x="305307" y="108584"/>
                  </a:lnTo>
                  <a:lnTo>
                    <a:pt x="318388" y="474852"/>
                  </a:lnTo>
                  <a:lnTo>
                    <a:pt x="53593" y="422528"/>
                  </a:lnTo>
                  <a:lnTo>
                    <a:pt x="210565" y="713613"/>
                  </a:lnTo>
                  <a:lnTo>
                    <a:pt x="0" y="867790"/>
                  </a:lnTo>
                  <a:lnTo>
                    <a:pt x="359917" y="919734"/>
                  </a:lnTo>
                  <a:lnTo>
                    <a:pt x="318896" y="1079500"/>
                  </a:lnTo>
                  <a:lnTo>
                    <a:pt x="530859" y="1068959"/>
                  </a:lnTo>
                  <a:lnTo>
                    <a:pt x="526795" y="1267714"/>
                  </a:lnTo>
                  <a:lnTo>
                    <a:pt x="743711" y="1185926"/>
                  </a:lnTo>
                  <a:lnTo>
                    <a:pt x="795274" y="1462277"/>
                  </a:lnTo>
                  <a:lnTo>
                    <a:pt x="974089" y="1308100"/>
                  </a:lnTo>
                  <a:lnTo>
                    <a:pt x="1112519" y="1692402"/>
                  </a:lnTo>
                  <a:lnTo>
                    <a:pt x="1196212" y="1354836"/>
                  </a:lnTo>
                  <a:lnTo>
                    <a:pt x="1360551" y="1457198"/>
                  </a:lnTo>
                  <a:lnTo>
                    <a:pt x="1415033" y="1275841"/>
                  </a:lnTo>
                  <a:lnTo>
                    <a:pt x="1833371" y="1514475"/>
                  </a:lnTo>
                  <a:lnTo>
                    <a:pt x="1568322" y="1104518"/>
                  </a:lnTo>
                  <a:lnTo>
                    <a:pt x="1869693" y="1085341"/>
                  </a:lnTo>
                  <a:lnTo>
                    <a:pt x="1520189" y="927988"/>
                  </a:lnTo>
                  <a:lnTo>
                    <a:pt x="1906142" y="698373"/>
                  </a:lnTo>
                  <a:lnTo>
                    <a:pt x="1452879" y="62814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547354" y="712978"/>
            <a:ext cx="509905" cy="6229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9200"/>
              </a:lnSpc>
              <a:spcBef>
                <a:spcPts val="85"/>
              </a:spcBef>
            </a:pPr>
            <a:r>
              <a:rPr sz="1200" b="1" dirty="0">
                <a:latin typeface="Times New Roman"/>
                <a:cs typeface="Times New Roman"/>
              </a:rPr>
              <a:t>За</a:t>
            </a:r>
            <a:r>
              <a:rPr sz="1200" b="1" spc="5" dirty="0">
                <a:latin typeface="Times New Roman"/>
                <a:cs typeface="Times New Roman"/>
              </a:rPr>
              <a:t>д</a:t>
            </a:r>
            <a:r>
              <a:rPr sz="1200" b="1" dirty="0">
                <a:latin typeface="Times New Roman"/>
                <a:cs typeface="Times New Roman"/>
              </a:rPr>
              <a:t>а</a:t>
            </a:r>
            <a:r>
              <a:rPr sz="1200" b="1" spc="-5" dirty="0">
                <a:latin typeface="Times New Roman"/>
                <a:cs typeface="Times New Roman"/>
              </a:rPr>
              <a:t>ч</a:t>
            </a:r>
            <a:r>
              <a:rPr sz="1200" b="1" dirty="0">
                <a:latin typeface="Times New Roman"/>
                <a:cs typeface="Times New Roman"/>
              </a:rPr>
              <a:t>и  </a:t>
            </a:r>
            <a:r>
              <a:rPr sz="1200" spc="-5" dirty="0">
                <a:latin typeface="Times New Roman"/>
                <a:cs typeface="Times New Roman"/>
              </a:rPr>
              <a:t>работы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СНК: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41895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762" y="13017"/>
            <a:ext cx="10702290" cy="918210"/>
            <a:chOff x="-4762" y="13017"/>
            <a:chExt cx="10702290" cy="918210"/>
          </a:xfrm>
        </p:grpSpPr>
        <p:sp>
          <p:nvSpPr>
            <p:cNvPr id="4" name="object 4"/>
            <p:cNvSpPr/>
            <p:nvPr/>
          </p:nvSpPr>
          <p:spPr>
            <a:xfrm>
              <a:off x="0" y="17780"/>
              <a:ext cx="10692765" cy="0"/>
            </a:xfrm>
            <a:custGeom>
              <a:avLst/>
              <a:gdLst/>
              <a:ahLst/>
              <a:cxnLst/>
              <a:rect l="l" t="t" r="r" b="b"/>
              <a:pathLst>
                <a:path w="10692765">
                  <a:moveTo>
                    <a:pt x="10692383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70" y="34290"/>
              <a:ext cx="10657840" cy="896619"/>
            </a:xfrm>
            <a:custGeom>
              <a:avLst/>
              <a:gdLst/>
              <a:ahLst/>
              <a:cxnLst/>
              <a:rect l="l" t="t" r="r" b="b"/>
              <a:pathLst>
                <a:path w="10657840" h="896619">
                  <a:moveTo>
                    <a:pt x="10657840" y="0"/>
                  </a:moveTo>
                  <a:lnTo>
                    <a:pt x="0" y="0"/>
                  </a:lnTo>
                  <a:lnTo>
                    <a:pt x="0" y="896620"/>
                  </a:lnTo>
                  <a:lnTo>
                    <a:pt x="10657840" y="896620"/>
                  </a:lnTo>
                  <a:lnTo>
                    <a:pt x="10657840" y="0"/>
                  </a:lnTo>
                  <a:close/>
                </a:path>
              </a:pathLst>
            </a:custGeom>
            <a:solidFill>
              <a:srgbClr val="E2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2263" y="263144"/>
            <a:ext cx="90011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План</a:t>
            </a:r>
            <a:r>
              <a:rPr sz="26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00"/>
                </a:solidFill>
                <a:latin typeface="Times New Roman"/>
                <a:cs typeface="Times New Roman"/>
              </a:rPr>
              <a:t>работы СНК</a:t>
            </a:r>
            <a:r>
              <a:rPr sz="2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00"/>
                </a:solidFill>
                <a:latin typeface="Times New Roman"/>
                <a:cs typeface="Times New Roman"/>
              </a:rPr>
              <a:t>«АНАЛИТИК»</a:t>
            </a:r>
            <a:r>
              <a:rPr sz="2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sz="2600" spc="-5" dirty="0">
                <a:solidFill>
                  <a:srgbClr val="000000"/>
                </a:solidFill>
                <a:latin typeface="Times New Roman"/>
                <a:cs typeface="Times New Roman"/>
              </a:rPr>
              <a:t>2022/2023 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учебном</a:t>
            </a:r>
            <a:r>
              <a:rPr sz="2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00"/>
                </a:solidFill>
                <a:latin typeface="Times New Roman"/>
                <a:cs typeface="Times New Roman"/>
              </a:rPr>
              <a:t>году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70" y="4625340"/>
            <a:ext cx="2644140" cy="537210"/>
          </a:xfrm>
          <a:custGeom>
            <a:avLst/>
            <a:gdLst/>
            <a:ahLst/>
            <a:cxnLst/>
            <a:rect l="l" t="t" r="r" b="b"/>
            <a:pathLst>
              <a:path w="2644140" h="537210">
                <a:moveTo>
                  <a:pt x="2644140" y="0"/>
                </a:moveTo>
                <a:lnTo>
                  <a:pt x="0" y="0"/>
                </a:lnTo>
                <a:lnTo>
                  <a:pt x="0" y="537210"/>
                </a:lnTo>
                <a:lnTo>
                  <a:pt x="2644140" y="537210"/>
                </a:lnTo>
                <a:lnTo>
                  <a:pt x="2644140" y="0"/>
                </a:lnTo>
                <a:close/>
              </a:path>
            </a:pathLst>
          </a:custGeom>
          <a:solidFill>
            <a:srgbClr val="933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720" y="4637913"/>
            <a:ext cx="2069464" cy="4781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4290" algn="ctr">
              <a:lnSpc>
                <a:spcPct val="100000"/>
              </a:lnSpc>
              <a:spcBef>
                <a:spcPts val="204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29</a:t>
            </a:r>
            <a:r>
              <a:rPr sz="9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сентября</a:t>
            </a:r>
            <a:r>
              <a:rPr sz="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2022</a:t>
            </a:r>
            <a:r>
              <a:rPr sz="9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г.</a:t>
            </a:r>
            <a:endParaRPr sz="90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10000"/>
              </a:lnSpc>
            </a:pP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Сценарный</a:t>
            </a:r>
            <a:r>
              <a:rPr sz="9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прогноз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системы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образования</a:t>
            </a:r>
            <a:r>
              <a:rPr sz="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контексте</a:t>
            </a:r>
            <a:r>
              <a:rPr sz="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новых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реалий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6685" y="4625340"/>
            <a:ext cx="2644775" cy="537210"/>
          </a:xfrm>
          <a:custGeom>
            <a:avLst/>
            <a:gdLst/>
            <a:ahLst/>
            <a:cxnLst/>
            <a:rect l="l" t="t" r="r" b="b"/>
            <a:pathLst>
              <a:path w="2644775" h="537210">
                <a:moveTo>
                  <a:pt x="2644775" y="0"/>
                </a:moveTo>
                <a:lnTo>
                  <a:pt x="0" y="0"/>
                </a:lnTo>
                <a:lnTo>
                  <a:pt x="0" y="537210"/>
                </a:lnTo>
                <a:lnTo>
                  <a:pt x="2644775" y="537210"/>
                </a:lnTo>
                <a:lnTo>
                  <a:pt x="2644775" y="0"/>
                </a:lnTo>
                <a:close/>
              </a:path>
            </a:pathLst>
          </a:custGeom>
          <a:solidFill>
            <a:srgbClr val="933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45054" y="4637913"/>
            <a:ext cx="2327275" cy="4781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r>
              <a:rPr sz="9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октября</a:t>
            </a:r>
            <a:endParaRPr sz="900">
              <a:latin typeface="Times New Roman"/>
              <a:cs typeface="Times New Roman"/>
            </a:endParaRPr>
          </a:p>
          <a:p>
            <a:pPr marL="12065" marR="5080" algn="ctr">
              <a:lnSpc>
                <a:spcPct val="110000"/>
              </a:lnSpc>
            </a:pP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Референдум как способ реализации народом </a:t>
            </a:r>
            <a:r>
              <a:rPr sz="9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права</a:t>
            </a:r>
            <a:r>
              <a:rPr sz="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самоопределение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60670" y="4625340"/>
            <a:ext cx="2644775" cy="537210"/>
          </a:xfrm>
          <a:custGeom>
            <a:avLst/>
            <a:gdLst/>
            <a:ahLst/>
            <a:cxnLst/>
            <a:rect l="l" t="t" r="r" b="b"/>
            <a:pathLst>
              <a:path w="2644775" h="537210">
                <a:moveTo>
                  <a:pt x="2644775" y="0"/>
                </a:moveTo>
                <a:lnTo>
                  <a:pt x="0" y="0"/>
                </a:lnTo>
                <a:lnTo>
                  <a:pt x="0" y="537210"/>
                </a:lnTo>
                <a:lnTo>
                  <a:pt x="2644775" y="537210"/>
                </a:lnTo>
                <a:lnTo>
                  <a:pt x="2644775" y="0"/>
                </a:lnTo>
                <a:close/>
              </a:path>
            </a:pathLst>
          </a:custGeom>
          <a:solidFill>
            <a:srgbClr val="933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11495" y="4637913"/>
            <a:ext cx="2142490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24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ноября Государственные праздники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9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современной культуре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России: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рецепция </a:t>
            </a:r>
            <a:r>
              <a:rPr sz="9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исторического</a:t>
            </a:r>
            <a:r>
              <a:rPr sz="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наследия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34019" y="4625340"/>
            <a:ext cx="2644140" cy="537210"/>
          </a:xfrm>
          <a:custGeom>
            <a:avLst/>
            <a:gdLst/>
            <a:ahLst/>
            <a:cxnLst/>
            <a:rect l="l" t="t" r="r" b="b"/>
            <a:pathLst>
              <a:path w="2644140" h="537210">
                <a:moveTo>
                  <a:pt x="2644139" y="0"/>
                </a:moveTo>
                <a:lnTo>
                  <a:pt x="0" y="0"/>
                </a:lnTo>
                <a:lnTo>
                  <a:pt x="0" y="537210"/>
                </a:lnTo>
                <a:lnTo>
                  <a:pt x="2644139" y="537210"/>
                </a:lnTo>
                <a:lnTo>
                  <a:pt x="2644139" y="0"/>
                </a:lnTo>
                <a:close/>
              </a:path>
            </a:pathLst>
          </a:custGeom>
          <a:solidFill>
            <a:srgbClr val="933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14156" y="4658334"/>
            <a:ext cx="2486660" cy="4324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11300"/>
              </a:lnSpc>
              <a:spcBef>
                <a:spcPts val="95"/>
              </a:spcBef>
            </a:pP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22 </a:t>
            </a:r>
            <a:r>
              <a:rPr sz="8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декабря </a:t>
            </a:r>
            <a:r>
              <a:rPr sz="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Непризнанные государства на периферии </a:t>
            </a:r>
            <a:r>
              <a:rPr sz="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постсоветского пространства: актуальные проблемы </a:t>
            </a:r>
            <a:r>
              <a:rPr sz="8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перспективы внешней легитимации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4762" y="940752"/>
            <a:ext cx="10692130" cy="6583680"/>
            <a:chOff x="-4762" y="940752"/>
            <a:chExt cx="10692130" cy="6583680"/>
          </a:xfrm>
        </p:grpSpPr>
        <p:sp>
          <p:nvSpPr>
            <p:cNvPr id="16" name="object 16"/>
            <p:cNvSpPr/>
            <p:nvPr/>
          </p:nvSpPr>
          <p:spPr>
            <a:xfrm>
              <a:off x="8034019" y="5177790"/>
              <a:ext cx="2642870" cy="1972310"/>
            </a:xfrm>
            <a:custGeom>
              <a:avLst/>
              <a:gdLst/>
              <a:ahLst/>
              <a:cxnLst/>
              <a:rect l="l" t="t" r="r" b="b"/>
              <a:pathLst>
                <a:path w="2642870" h="1972309">
                  <a:moveTo>
                    <a:pt x="2642870" y="0"/>
                  </a:moveTo>
                  <a:lnTo>
                    <a:pt x="0" y="0"/>
                  </a:lnTo>
                  <a:lnTo>
                    <a:pt x="0" y="1972310"/>
                  </a:lnTo>
                  <a:lnTo>
                    <a:pt x="2642870" y="1972310"/>
                  </a:lnTo>
                  <a:lnTo>
                    <a:pt x="2642870" y="0"/>
                  </a:lnTo>
                  <a:close/>
                </a:path>
              </a:pathLst>
            </a:custGeom>
            <a:solidFill>
              <a:srgbClr val="78C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70" y="7165338"/>
              <a:ext cx="10657840" cy="358775"/>
            </a:xfrm>
            <a:custGeom>
              <a:avLst/>
              <a:gdLst/>
              <a:ahLst/>
              <a:cxnLst/>
              <a:rect l="l" t="t" r="r" b="b"/>
              <a:pathLst>
                <a:path w="10657840" h="358775">
                  <a:moveTo>
                    <a:pt x="10657840" y="0"/>
                  </a:moveTo>
                  <a:lnTo>
                    <a:pt x="0" y="0"/>
                  </a:lnTo>
                  <a:lnTo>
                    <a:pt x="0" y="358774"/>
                  </a:lnTo>
                  <a:lnTo>
                    <a:pt x="10657840" y="358774"/>
                  </a:lnTo>
                  <a:lnTo>
                    <a:pt x="10657840" y="0"/>
                  </a:lnTo>
                  <a:close/>
                </a:path>
              </a:pathLst>
            </a:custGeom>
            <a:solidFill>
              <a:srgbClr val="93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0525" y="942594"/>
              <a:ext cx="2676525" cy="36681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0525" y="5173650"/>
              <a:ext cx="2676525" cy="19696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5177790"/>
              <a:ext cx="7997825" cy="1972310"/>
            </a:xfrm>
            <a:custGeom>
              <a:avLst/>
              <a:gdLst/>
              <a:ahLst/>
              <a:cxnLst/>
              <a:rect l="l" t="t" r="r" b="b"/>
              <a:pathLst>
                <a:path w="7997825" h="1972309">
                  <a:moveTo>
                    <a:pt x="0" y="1972310"/>
                  </a:moveTo>
                  <a:lnTo>
                    <a:pt x="7997825" y="1972310"/>
                  </a:lnTo>
                  <a:lnTo>
                    <a:pt x="7997825" y="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04" y="5228843"/>
              <a:ext cx="7881735" cy="18699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945515"/>
              <a:ext cx="8034020" cy="3665220"/>
            </a:xfrm>
            <a:custGeom>
              <a:avLst/>
              <a:gdLst/>
              <a:ahLst/>
              <a:cxnLst/>
              <a:rect l="l" t="t" r="r" b="b"/>
              <a:pathLst>
                <a:path w="8034020" h="3665220">
                  <a:moveTo>
                    <a:pt x="8034020" y="0"/>
                  </a:moveTo>
                  <a:lnTo>
                    <a:pt x="0" y="0"/>
                  </a:lnTo>
                  <a:lnTo>
                    <a:pt x="0" y="3665220"/>
                  </a:lnTo>
                  <a:lnTo>
                    <a:pt x="8034020" y="3665220"/>
                  </a:lnTo>
                  <a:lnTo>
                    <a:pt x="8034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945515"/>
              <a:ext cx="8034020" cy="3665220"/>
            </a:xfrm>
            <a:custGeom>
              <a:avLst/>
              <a:gdLst/>
              <a:ahLst/>
              <a:cxnLst/>
              <a:rect l="l" t="t" r="r" b="b"/>
              <a:pathLst>
                <a:path w="8034020" h="3665220">
                  <a:moveTo>
                    <a:pt x="0" y="3665220"/>
                  </a:moveTo>
                  <a:lnTo>
                    <a:pt x="8034020" y="3665220"/>
                  </a:lnTo>
                  <a:lnTo>
                    <a:pt x="803402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8" y="996696"/>
              <a:ext cx="7921753" cy="356311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302378" y="7302881"/>
            <a:ext cx="20427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5780" cy="896619"/>
          </a:xfrm>
          <a:custGeom>
            <a:avLst/>
            <a:gdLst/>
            <a:ahLst/>
            <a:cxnLst/>
            <a:rect l="l" t="t" r="r" b="b"/>
            <a:pathLst>
              <a:path w="10685780" h="896619">
                <a:moveTo>
                  <a:pt x="0" y="896620"/>
                </a:moveTo>
                <a:lnTo>
                  <a:pt x="10685780" y="896620"/>
                </a:lnTo>
                <a:lnTo>
                  <a:pt x="10685780" y="0"/>
                </a:lnTo>
                <a:lnTo>
                  <a:pt x="0" y="0"/>
                </a:lnTo>
                <a:lnTo>
                  <a:pt x="0" y="896620"/>
                </a:lnTo>
                <a:close/>
              </a:path>
            </a:pathLst>
          </a:custGeom>
          <a:solidFill>
            <a:srgbClr val="E2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209803"/>
            <a:ext cx="9995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П</a:t>
            </a:r>
            <a:r>
              <a:rPr sz="2250" spc="-5" dirty="0">
                <a:solidFill>
                  <a:srgbClr val="000000"/>
                </a:solidFill>
                <a:latin typeface="Times New Roman"/>
                <a:cs typeface="Times New Roman"/>
              </a:rPr>
              <a:t>ЛАН</a:t>
            </a:r>
            <a:r>
              <a:rPr sz="2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spc="-5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r>
              <a:rPr sz="225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СНК</a:t>
            </a:r>
            <a:r>
              <a:rPr sz="2800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«АНАЛИТИК»</a:t>
            </a:r>
            <a:r>
              <a:rPr sz="28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2022/2023</a:t>
            </a:r>
            <a:r>
              <a:rPr sz="2800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0000"/>
                </a:solidFill>
                <a:latin typeface="Times New Roman"/>
                <a:cs typeface="Times New Roman"/>
              </a:rPr>
              <a:t>УЧЕБНОМ </a:t>
            </a:r>
            <a:r>
              <a:rPr sz="2250" spc="-5" dirty="0">
                <a:solidFill>
                  <a:srgbClr val="000000"/>
                </a:solidFill>
                <a:latin typeface="Times New Roman"/>
                <a:cs typeface="Times New Roman"/>
              </a:rPr>
              <a:t>ГОДУ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635" y="4636147"/>
            <a:ext cx="10692765" cy="544195"/>
          </a:xfrm>
          <a:custGeom>
            <a:avLst/>
            <a:gdLst/>
            <a:ahLst/>
            <a:cxnLst/>
            <a:rect l="l" t="t" r="r" b="b"/>
            <a:pathLst>
              <a:path w="10692765" h="544195">
                <a:moveTo>
                  <a:pt x="2651760" y="0"/>
                </a:moveTo>
                <a:lnTo>
                  <a:pt x="0" y="0"/>
                </a:lnTo>
                <a:lnTo>
                  <a:pt x="0" y="544182"/>
                </a:lnTo>
                <a:lnTo>
                  <a:pt x="2651760" y="544182"/>
                </a:lnTo>
                <a:lnTo>
                  <a:pt x="2651760" y="0"/>
                </a:lnTo>
                <a:close/>
              </a:path>
              <a:path w="10692765" h="544195">
                <a:moveTo>
                  <a:pt x="5331460" y="0"/>
                </a:moveTo>
                <a:lnTo>
                  <a:pt x="2680335" y="0"/>
                </a:lnTo>
                <a:lnTo>
                  <a:pt x="2680335" y="544182"/>
                </a:lnTo>
                <a:lnTo>
                  <a:pt x="5331460" y="544182"/>
                </a:lnTo>
                <a:lnTo>
                  <a:pt x="5331460" y="0"/>
                </a:lnTo>
                <a:close/>
              </a:path>
              <a:path w="10692765" h="544195">
                <a:moveTo>
                  <a:pt x="8012430" y="0"/>
                </a:moveTo>
                <a:lnTo>
                  <a:pt x="5361305" y="0"/>
                </a:lnTo>
                <a:lnTo>
                  <a:pt x="5361305" y="544182"/>
                </a:lnTo>
                <a:lnTo>
                  <a:pt x="8012430" y="544182"/>
                </a:lnTo>
                <a:lnTo>
                  <a:pt x="8012430" y="0"/>
                </a:lnTo>
                <a:close/>
              </a:path>
              <a:path w="10692765" h="544195">
                <a:moveTo>
                  <a:pt x="10692765" y="0"/>
                </a:moveTo>
                <a:lnTo>
                  <a:pt x="8041005" y="0"/>
                </a:lnTo>
                <a:lnTo>
                  <a:pt x="8041005" y="544182"/>
                </a:lnTo>
                <a:lnTo>
                  <a:pt x="10692765" y="544182"/>
                </a:lnTo>
                <a:lnTo>
                  <a:pt x="10692765" y="0"/>
                </a:lnTo>
                <a:close/>
              </a:path>
            </a:pathLst>
          </a:custGeom>
          <a:solidFill>
            <a:srgbClr val="933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20253" y="4669917"/>
            <a:ext cx="812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DBE4F0"/>
                </a:solidFill>
                <a:latin typeface="Cambria"/>
                <a:cs typeface="Cambria"/>
              </a:rPr>
              <a:t>2023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635" y="911225"/>
            <a:ext cx="8012430" cy="3710940"/>
          </a:xfrm>
          <a:custGeom>
            <a:avLst/>
            <a:gdLst/>
            <a:ahLst/>
            <a:cxnLst/>
            <a:rect l="l" t="t" r="r" b="b"/>
            <a:pathLst>
              <a:path w="8012430" h="3710940">
                <a:moveTo>
                  <a:pt x="8012430" y="0"/>
                </a:moveTo>
                <a:lnTo>
                  <a:pt x="0" y="0"/>
                </a:lnTo>
                <a:lnTo>
                  <a:pt x="0" y="3710939"/>
                </a:lnTo>
                <a:lnTo>
                  <a:pt x="8012430" y="3710939"/>
                </a:lnTo>
                <a:lnTo>
                  <a:pt x="801243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930910"/>
            <a:ext cx="75761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16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февраля</a:t>
            </a:r>
            <a:r>
              <a:rPr sz="1600" b="1" spc="2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2023</a:t>
            </a:r>
            <a:r>
              <a:rPr sz="1600" b="1" spc="2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г.</a:t>
            </a:r>
            <a:r>
              <a:rPr sz="1600" b="1" spc="2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r>
              <a:rPr sz="1600" b="1" spc="2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Актуальные</a:t>
            </a:r>
            <a:r>
              <a:rPr sz="1600" b="1" spc="2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проблемы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моделирования,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проектирования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900" y="1172616"/>
            <a:ext cx="404558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  <a:tabLst>
                <a:tab pos="2094230" algn="l"/>
                <a:tab pos="2791460" algn="l"/>
                <a:tab pos="369316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прогнозирования	социальных	и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му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spc="5" dirty="0">
                <a:latin typeface="Times New Roman"/>
                <a:cs typeface="Times New Roman"/>
              </a:rPr>
              <a:t>ь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и</a:t>
            </a:r>
            <a:r>
              <a:rPr sz="1600" b="1" dirty="0">
                <a:latin typeface="Times New Roman"/>
                <a:cs typeface="Times New Roman"/>
              </a:rPr>
              <a:t>к</a:t>
            </a:r>
            <a:r>
              <a:rPr sz="1600" b="1" spc="-5" dirty="0">
                <a:latin typeface="Times New Roman"/>
                <a:cs typeface="Times New Roman"/>
              </a:rPr>
              <a:t>у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spc="5" dirty="0">
                <a:latin typeface="Times New Roman"/>
                <a:cs typeface="Times New Roman"/>
              </a:rPr>
              <a:t>ь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у</a:t>
            </a:r>
            <a:r>
              <a:rPr sz="1600" b="1" spc="-10" dirty="0">
                <a:latin typeface="Times New Roman"/>
                <a:cs typeface="Times New Roman"/>
              </a:rPr>
              <a:t>р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spc="5" dirty="0">
                <a:latin typeface="Times New Roman"/>
                <a:cs typeface="Times New Roman"/>
              </a:rPr>
              <a:t>ь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м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Times New Roman"/>
                <a:cs typeface="Times New Roman"/>
              </a:rPr>
              <a:t>п</a:t>
            </a:r>
            <a:r>
              <a:rPr sz="1600" b="1" spc="-5" dirty="0">
                <a:latin typeface="Times New Roman"/>
                <a:cs typeface="Times New Roman"/>
              </a:rPr>
              <a:t>ростра</a:t>
            </a:r>
            <a:r>
              <a:rPr sz="1600" b="1" dirty="0">
                <a:latin typeface="Times New Roman"/>
                <a:cs typeface="Times New Roman"/>
              </a:rPr>
              <a:t>нс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ве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6257" y="1172616"/>
            <a:ext cx="33064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0530" marR="5080" indent="-418465">
              <a:lnSpc>
                <a:spcPct val="110600"/>
              </a:lnSpc>
              <a:spcBef>
                <a:spcPts val="100"/>
              </a:spcBef>
              <a:tabLst>
                <a:tab pos="1780539" algn="l"/>
                <a:tab pos="2360930" algn="l"/>
                <a:tab pos="318325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пол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ич</a:t>
            </a:r>
            <a:r>
              <a:rPr sz="1600" b="1" spc="5" dirty="0">
                <a:latin typeface="Times New Roman"/>
                <a:cs typeface="Times New Roman"/>
              </a:rPr>
              <a:t>е</a:t>
            </a:r>
            <a:r>
              <a:rPr sz="1600" b="1" spc="-5" dirty="0">
                <a:latin typeface="Times New Roman"/>
                <a:cs typeface="Times New Roman"/>
              </a:rPr>
              <a:t>ск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-5" dirty="0">
                <a:latin typeface="Times New Roman"/>
                <a:cs typeface="Times New Roman"/>
              </a:rPr>
              <a:t>х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Times New Roman"/>
                <a:cs typeface="Times New Roman"/>
              </a:rPr>
              <a:t>п</a:t>
            </a:r>
            <a:r>
              <a:rPr sz="1600" b="1" spc="-5" dirty="0">
                <a:latin typeface="Times New Roman"/>
                <a:cs typeface="Times New Roman"/>
              </a:rPr>
              <a:t>ро</a:t>
            </a:r>
            <a:r>
              <a:rPr sz="1600" b="1" spc="-10" dirty="0">
                <a:latin typeface="Times New Roman"/>
                <a:cs typeface="Times New Roman"/>
              </a:rPr>
              <a:t>цесс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в  со</a:t>
            </a:r>
            <a:r>
              <a:rPr sz="1600" b="1" spc="-10" dirty="0">
                <a:latin typeface="Times New Roman"/>
                <a:cs typeface="Times New Roman"/>
              </a:rPr>
              <a:t>вре</a:t>
            </a:r>
            <a:r>
              <a:rPr sz="1600" b="1" dirty="0">
                <a:latin typeface="Times New Roman"/>
                <a:cs typeface="Times New Roman"/>
              </a:rPr>
              <a:t>м</a:t>
            </a:r>
            <a:r>
              <a:rPr sz="1600" b="1" spc="-5" dirty="0">
                <a:latin typeface="Times New Roman"/>
                <a:cs typeface="Times New Roman"/>
              </a:rPr>
              <a:t>ен</a:t>
            </a:r>
            <a:r>
              <a:rPr sz="1600" b="1" dirty="0">
                <a:latin typeface="Times New Roman"/>
                <a:cs typeface="Times New Roman"/>
              </a:rPr>
              <a:t>н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г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dirty="0">
                <a:latin typeface="Times New Roman"/>
                <a:cs typeface="Times New Roman"/>
              </a:rPr>
              <a:t>		</a:t>
            </a:r>
            <a:r>
              <a:rPr sz="1600" b="1" spc="-5" dirty="0">
                <a:latin typeface="Times New Roman"/>
                <a:cs typeface="Times New Roman"/>
              </a:rPr>
              <a:t>об</a:t>
            </a:r>
            <a:r>
              <a:rPr sz="1600" b="1" spc="-10" dirty="0">
                <a:latin typeface="Times New Roman"/>
                <a:cs typeface="Times New Roman"/>
              </a:rPr>
              <a:t>ще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а</a:t>
            </a:r>
            <a:r>
              <a:rPr sz="1600" b="1" spc="-5" dirty="0"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10000"/>
              </a:lnSpc>
              <a:spcBef>
                <a:spcPts val="100"/>
              </a:spcBef>
              <a:tabLst>
                <a:tab pos="2307590" algn="l"/>
                <a:tab pos="4723765" algn="l"/>
                <a:tab pos="6392545" algn="l"/>
              </a:tabLst>
            </a:pPr>
            <a:r>
              <a:rPr spc="-5" dirty="0"/>
              <a:t>23</a:t>
            </a:r>
            <a:r>
              <a:rPr spc="160" dirty="0"/>
              <a:t> </a:t>
            </a:r>
            <a:r>
              <a:rPr spc="-10" dirty="0"/>
              <a:t>марта</a:t>
            </a:r>
            <a:r>
              <a:rPr spc="160" dirty="0"/>
              <a:t> </a:t>
            </a:r>
            <a:r>
              <a:rPr spc="-5" dirty="0"/>
              <a:t>2023</a:t>
            </a:r>
            <a:r>
              <a:rPr spc="160" dirty="0"/>
              <a:t> </a:t>
            </a:r>
            <a:r>
              <a:rPr spc="-5" dirty="0"/>
              <a:t>г.</a:t>
            </a:r>
            <a:r>
              <a:rPr spc="175" dirty="0"/>
              <a:t> </a:t>
            </a:r>
            <a:r>
              <a:rPr spc="-5" dirty="0"/>
              <a:t>–</a:t>
            </a:r>
            <a:r>
              <a:rPr spc="160" dirty="0"/>
              <a:t> </a:t>
            </a:r>
            <a:r>
              <a:rPr spc="-5" dirty="0"/>
              <a:t>Современная</a:t>
            </a:r>
            <a:r>
              <a:rPr spc="165" dirty="0"/>
              <a:t> </a:t>
            </a:r>
            <a:r>
              <a:rPr spc="-5" dirty="0"/>
              <a:t>избирательная</a:t>
            </a:r>
            <a:r>
              <a:rPr spc="160" dirty="0"/>
              <a:t> </a:t>
            </a:r>
            <a:r>
              <a:rPr spc="-5" dirty="0"/>
              <a:t>система</a:t>
            </a:r>
            <a:r>
              <a:rPr spc="165" dirty="0"/>
              <a:t> </a:t>
            </a:r>
            <a:r>
              <a:rPr spc="-5" dirty="0"/>
              <a:t>как</a:t>
            </a:r>
            <a:r>
              <a:rPr spc="155" dirty="0"/>
              <a:t> </a:t>
            </a:r>
            <a:r>
              <a:rPr spc="-5" dirty="0"/>
              <a:t>основа</a:t>
            </a:r>
            <a:r>
              <a:rPr spc="160" dirty="0"/>
              <a:t> </a:t>
            </a:r>
            <a:r>
              <a:rPr spc="-10" dirty="0"/>
              <a:t>устойчивого </a:t>
            </a:r>
            <a:r>
              <a:rPr spc="-385" dirty="0"/>
              <a:t> </a:t>
            </a:r>
            <a:r>
              <a:rPr spc="-5" dirty="0"/>
              <a:t>довер</a:t>
            </a:r>
            <a:r>
              <a:rPr dirty="0"/>
              <a:t>и</a:t>
            </a:r>
            <a:r>
              <a:rPr spc="-5" dirty="0"/>
              <a:t>я</a:t>
            </a:r>
            <a:r>
              <a:rPr dirty="0"/>
              <a:t>	</a:t>
            </a:r>
            <a:r>
              <a:rPr spc="-5" dirty="0"/>
              <a:t>об</a:t>
            </a:r>
            <a:r>
              <a:rPr spc="-10" dirty="0"/>
              <a:t>ще</a:t>
            </a:r>
            <a:r>
              <a:rPr dirty="0"/>
              <a:t>с</a:t>
            </a:r>
            <a:r>
              <a:rPr spc="-25" dirty="0"/>
              <a:t>т</a:t>
            </a:r>
            <a:r>
              <a:rPr spc="-10" dirty="0"/>
              <a:t>в</a:t>
            </a:r>
            <a:r>
              <a:rPr spc="-5" dirty="0"/>
              <a:t>а</a:t>
            </a:r>
            <a:r>
              <a:rPr dirty="0"/>
              <a:t>	</a:t>
            </a:r>
            <a:r>
              <a:rPr spc="-5" dirty="0"/>
              <a:t>к</a:t>
            </a:r>
            <a:r>
              <a:rPr dirty="0"/>
              <a:t>	</a:t>
            </a:r>
            <a:r>
              <a:rPr spc="-10" dirty="0"/>
              <a:t>гос</a:t>
            </a:r>
            <a:r>
              <a:rPr spc="-5" dirty="0"/>
              <a:t>удар</a:t>
            </a:r>
            <a:r>
              <a:rPr spc="5" dirty="0"/>
              <a:t>с</a:t>
            </a:r>
            <a:r>
              <a:rPr spc="-25" dirty="0"/>
              <a:t>т</a:t>
            </a:r>
            <a:r>
              <a:rPr spc="-10" dirty="0"/>
              <a:t>в</a:t>
            </a:r>
            <a:r>
              <a:rPr spc="10" dirty="0"/>
              <a:t>у</a:t>
            </a:r>
            <a:r>
              <a:rPr spc="-5" dirty="0"/>
              <a:t>;</a:t>
            </a:r>
          </a:p>
          <a:p>
            <a:pPr marL="12700" marR="5080">
              <a:lnSpc>
                <a:spcPct val="110000"/>
              </a:lnSpc>
              <a:spcBef>
                <a:spcPts val="15"/>
              </a:spcBef>
              <a:tabLst>
                <a:tab pos="1998345" algn="l"/>
                <a:tab pos="2959735" algn="l"/>
                <a:tab pos="4658995" algn="l"/>
                <a:tab pos="7028815" algn="l"/>
              </a:tabLst>
            </a:pPr>
            <a:r>
              <a:rPr spc="-5" dirty="0"/>
              <a:t>27</a:t>
            </a:r>
            <a:r>
              <a:rPr spc="70" dirty="0"/>
              <a:t> </a:t>
            </a:r>
            <a:r>
              <a:rPr spc="-5" dirty="0"/>
              <a:t>апреля</a:t>
            </a:r>
            <a:r>
              <a:rPr spc="70" dirty="0"/>
              <a:t> </a:t>
            </a:r>
            <a:r>
              <a:rPr spc="-5" dirty="0"/>
              <a:t>2023</a:t>
            </a:r>
            <a:r>
              <a:rPr spc="55" dirty="0"/>
              <a:t> </a:t>
            </a:r>
            <a:r>
              <a:rPr spc="-5" dirty="0"/>
              <a:t>г.</a:t>
            </a:r>
            <a:r>
              <a:rPr spc="85" dirty="0"/>
              <a:t> </a:t>
            </a:r>
            <a:r>
              <a:rPr spc="-5" dirty="0"/>
              <a:t>–</a:t>
            </a:r>
            <a:r>
              <a:rPr spc="85" dirty="0"/>
              <a:t> </a:t>
            </a:r>
            <a:r>
              <a:rPr spc="-10" dirty="0"/>
              <a:t>Характер</a:t>
            </a:r>
            <a:r>
              <a:rPr spc="80" dirty="0"/>
              <a:t> </a:t>
            </a:r>
            <a:r>
              <a:rPr spc="-5" dirty="0"/>
              <a:t>современных</a:t>
            </a:r>
            <a:r>
              <a:rPr spc="70" dirty="0"/>
              <a:t> </a:t>
            </a:r>
            <a:r>
              <a:rPr spc="-5" dirty="0"/>
              <a:t>локальных</a:t>
            </a:r>
            <a:r>
              <a:rPr spc="70" dirty="0"/>
              <a:t> </a:t>
            </a:r>
            <a:r>
              <a:rPr spc="-5" dirty="0"/>
              <a:t>войн</a:t>
            </a:r>
            <a:r>
              <a:rPr spc="60" dirty="0"/>
              <a:t> </a:t>
            </a:r>
            <a:r>
              <a:rPr spc="-5" dirty="0"/>
              <a:t>и</a:t>
            </a:r>
            <a:r>
              <a:rPr spc="65" dirty="0"/>
              <a:t> </a:t>
            </a:r>
            <a:r>
              <a:rPr spc="-5" dirty="0"/>
              <a:t>вооруженных </a:t>
            </a:r>
            <a:r>
              <a:rPr spc="-385" dirty="0"/>
              <a:t> </a:t>
            </a:r>
            <a:r>
              <a:rPr spc="-10" dirty="0"/>
              <a:t>к</a:t>
            </a:r>
            <a:r>
              <a:rPr dirty="0"/>
              <a:t>о</a:t>
            </a:r>
            <a:r>
              <a:rPr spc="-10" dirty="0"/>
              <a:t>нф</a:t>
            </a:r>
            <a:r>
              <a:rPr dirty="0"/>
              <a:t>л</a:t>
            </a:r>
            <a:r>
              <a:rPr spc="-10" dirty="0"/>
              <a:t>и</a:t>
            </a:r>
            <a:r>
              <a:rPr dirty="0"/>
              <a:t>к</a:t>
            </a:r>
            <a:r>
              <a:rPr spc="-25" dirty="0"/>
              <a:t>т</a:t>
            </a:r>
            <a:r>
              <a:rPr spc="-5" dirty="0"/>
              <a:t>ов</a:t>
            </a:r>
            <a:r>
              <a:rPr dirty="0"/>
              <a:t>	</a:t>
            </a:r>
            <a:r>
              <a:rPr spc="-5" dirty="0"/>
              <a:t>в</a:t>
            </a:r>
            <a:r>
              <a:rPr dirty="0"/>
              <a:t>	</a:t>
            </a:r>
            <a:r>
              <a:rPr spc="-5" dirty="0"/>
              <a:t>усл</a:t>
            </a:r>
            <a:r>
              <a:rPr spc="15" dirty="0"/>
              <a:t>о</a:t>
            </a:r>
            <a:r>
              <a:rPr spc="-10" dirty="0"/>
              <a:t>ви</a:t>
            </a:r>
            <a:r>
              <a:rPr spc="-5" dirty="0"/>
              <a:t>ях</a:t>
            </a:r>
            <a:r>
              <a:rPr dirty="0"/>
              <a:t>	</a:t>
            </a:r>
            <a:r>
              <a:rPr spc="-5" dirty="0"/>
              <a:t>м</a:t>
            </a:r>
            <a:r>
              <a:rPr spc="-10" dirty="0"/>
              <a:t>н</a:t>
            </a:r>
            <a:r>
              <a:rPr dirty="0"/>
              <a:t>о</a:t>
            </a:r>
            <a:r>
              <a:rPr spc="-10" dirty="0"/>
              <a:t>го</a:t>
            </a:r>
            <a:r>
              <a:rPr spc="-5" dirty="0"/>
              <a:t>по</a:t>
            </a:r>
            <a:r>
              <a:rPr spc="-10" dirty="0"/>
              <a:t>л</a:t>
            </a:r>
            <a:r>
              <a:rPr spc="-5" dirty="0"/>
              <a:t>я</a:t>
            </a:r>
            <a:r>
              <a:rPr spc="-10" dirty="0"/>
              <a:t>р</a:t>
            </a:r>
            <a:r>
              <a:rPr spc="-5" dirty="0"/>
              <a:t>но</a:t>
            </a:r>
            <a:r>
              <a:rPr spc="-10" dirty="0"/>
              <a:t>г</a:t>
            </a:r>
            <a:r>
              <a:rPr spc="-5" dirty="0"/>
              <a:t>о</a:t>
            </a:r>
            <a:r>
              <a:rPr dirty="0"/>
              <a:t>	</a:t>
            </a:r>
            <a:r>
              <a:rPr spc="-5" dirty="0"/>
              <a:t>м</a:t>
            </a:r>
            <a:r>
              <a:rPr spc="-10" dirty="0"/>
              <a:t>и</a:t>
            </a:r>
            <a:r>
              <a:rPr spc="-5" dirty="0"/>
              <a:t>ра;</a:t>
            </a:r>
          </a:p>
          <a:p>
            <a:pPr marL="12700" marR="8255">
              <a:lnSpc>
                <a:spcPct val="110000"/>
              </a:lnSpc>
              <a:tabLst>
                <a:tab pos="1290320" algn="l"/>
                <a:tab pos="2525395" algn="l"/>
                <a:tab pos="3073400" algn="l"/>
                <a:tab pos="3958590" algn="l"/>
                <a:tab pos="5019675" algn="l"/>
                <a:tab pos="6284595" algn="l"/>
              </a:tabLst>
            </a:pPr>
            <a:r>
              <a:rPr spc="-5" dirty="0"/>
              <a:t>25</a:t>
            </a:r>
            <a:r>
              <a:rPr spc="160" dirty="0"/>
              <a:t> </a:t>
            </a:r>
            <a:r>
              <a:rPr spc="-5" dirty="0"/>
              <a:t>мая</a:t>
            </a:r>
            <a:r>
              <a:rPr spc="145" dirty="0"/>
              <a:t> </a:t>
            </a:r>
            <a:r>
              <a:rPr spc="-5" dirty="0"/>
              <a:t>2023</a:t>
            </a:r>
            <a:r>
              <a:rPr spc="160" dirty="0"/>
              <a:t> </a:t>
            </a:r>
            <a:r>
              <a:rPr spc="-5" dirty="0"/>
              <a:t>г.</a:t>
            </a:r>
            <a:r>
              <a:rPr spc="145" dirty="0"/>
              <a:t> </a:t>
            </a:r>
            <a:r>
              <a:rPr spc="-5" dirty="0"/>
              <a:t>Реализация</a:t>
            </a:r>
            <a:r>
              <a:rPr spc="155" dirty="0"/>
              <a:t> </a:t>
            </a:r>
            <a:r>
              <a:rPr spc="-10" dirty="0"/>
              <a:t>политики</a:t>
            </a:r>
            <a:r>
              <a:rPr spc="165" dirty="0"/>
              <a:t> </a:t>
            </a:r>
            <a:r>
              <a:rPr spc="-5" dirty="0"/>
              <a:t>адаптации</a:t>
            </a:r>
            <a:r>
              <a:rPr spc="160" dirty="0"/>
              <a:t> </a:t>
            </a:r>
            <a:r>
              <a:rPr spc="-5" dirty="0"/>
              <a:t>и</a:t>
            </a:r>
            <a:r>
              <a:rPr spc="160" dirty="0"/>
              <a:t> </a:t>
            </a:r>
            <a:r>
              <a:rPr spc="-5" dirty="0"/>
              <a:t>интеграции</a:t>
            </a:r>
            <a:r>
              <a:rPr spc="160" dirty="0"/>
              <a:t> </a:t>
            </a:r>
            <a:r>
              <a:rPr spc="-10" dirty="0"/>
              <a:t>мигрантов</a:t>
            </a:r>
            <a:r>
              <a:rPr spc="160" dirty="0"/>
              <a:t> </a:t>
            </a:r>
            <a:r>
              <a:rPr spc="-5" dirty="0"/>
              <a:t>в </a:t>
            </a:r>
            <a:r>
              <a:rPr spc="-385" dirty="0"/>
              <a:t> </a:t>
            </a:r>
            <a:r>
              <a:rPr spc="-5" dirty="0"/>
              <a:t>Росс</a:t>
            </a:r>
            <a:r>
              <a:rPr dirty="0"/>
              <a:t>и</a:t>
            </a:r>
            <a:r>
              <a:rPr spc="-10" dirty="0"/>
              <a:t>йс</a:t>
            </a:r>
            <a:r>
              <a:rPr dirty="0"/>
              <a:t>к</a:t>
            </a:r>
            <a:r>
              <a:rPr spc="-5" dirty="0"/>
              <a:t>ой</a:t>
            </a:r>
            <a:r>
              <a:rPr dirty="0"/>
              <a:t>	</a:t>
            </a:r>
            <a:r>
              <a:rPr spc="-5" dirty="0"/>
              <a:t>Ф</a:t>
            </a:r>
            <a:r>
              <a:rPr dirty="0"/>
              <a:t>е</a:t>
            </a:r>
            <a:r>
              <a:rPr spc="-5" dirty="0"/>
              <a:t>дера</a:t>
            </a:r>
            <a:r>
              <a:rPr dirty="0"/>
              <a:t>ц</a:t>
            </a:r>
            <a:r>
              <a:rPr spc="-10" dirty="0"/>
              <a:t>и</a:t>
            </a:r>
            <a:r>
              <a:rPr spc="-5" dirty="0"/>
              <a:t>и</a:t>
            </a:r>
            <a:r>
              <a:rPr dirty="0"/>
              <a:t>	</a:t>
            </a:r>
            <a:r>
              <a:rPr spc="-10" dirty="0"/>
              <a:t>к</a:t>
            </a:r>
            <a:r>
              <a:rPr dirty="0"/>
              <a:t>а</a:t>
            </a:r>
            <a:r>
              <a:rPr spc="-5" dirty="0"/>
              <a:t>к</a:t>
            </a:r>
            <a:r>
              <a:rPr dirty="0"/>
              <a:t>	</a:t>
            </a:r>
            <a:r>
              <a:rPr spc="-5" dirty="0"/>
              <a:t>фа</a:t>
            </a:r>
            <a:r>
              <a:rPr spc="-10" dirty="0"/>
              <a:t>к</a:t>
            </a:r>
            <a:r>
              <a:rPr spc="-20" dirty="0"/>
              <a:t>т</a:t>
            </a:r>
            <a:r>
              <a:rPr spc="-5" dirty="0"/>
              <a:t>ор</a:t>
            </a:r>
            <a:r>
              <a:rPr dirty="0"/>
              <a:t>	</a:t>
            </a:r>
            <a:r>
              <a:rPr spc="-10" dirty="0"/>
              <a:t>р</a:t>
            </a:r>
            <a:r>
              <a:rPr spc="-5" dirty="0"/>
              <a:t>а</a:t>
            </a:r>
            <a:r>
              <a:rPr spc="-15" dirty="0"/>
              <a:t>з</a:t>
            </a:r>
            <a:r>
              <a:rPr spc="-10" dirty="0"/>
              <a:t>в</a:t>
            </a:r>
            <a:r>
              <a:rPr spc="10" dirty="0"/>
              <a:t>и</a:t>
            </a:r>
            <a:r>
              <a:rPr spc="-10" dirty="0"/>
              <a:t>ти</a:t>
            </a:r>
            <a:r>
              <a:rPr spc="-5" dirty="0"/>
              <a:t>я</a:t>
            </a:r>
            <a:r>
              <a:rPr dirty="0"/>
              <a:t>	</a:t>
            </a:r>
            <a:r>
              <a:rPr spc="-10" dirty="0"/>
              <a:t>и</a:t>
            </a:r>
            <a:r>
              <a:rPr dirty="0"/>
              <a:t>нс</a:t>
            </a:r>
            <a:r>
              <a:rPr spc="-25" dirty="0"/>
              <a:t>т</a:t>
            </a:r>
            <a:r>
              <a:rPr spc="5" dirty="0"/>
              <a:t>и</a:t>
            </a:r>
            <a:r>
              <a:rPr spc="-25" dirty="0"/>
              <a:t>т</a:t>
            </a:r>
            <a:r>
              <a:rPr spc="10" dirty="0"/>
              <a:t>у</a:t>
            </a:r>
            <a:r>
              <a:rPr spc="-25" dirty="0"/>
              <a:t>т</a:t>
            </a:r>
            <a:r>
              <a:rPr spc="-5" dirty="0"/>
              <a:t>ов</a:t>
            </a:r>
            <a:r>
              <a:rPr dirty="0"/>
              <a:t>	</a:t>
            </a:r>
            <a:r>
              <a:rPr spc="-10" dirty="0"/>
              <a:t>гра</a:t>
            </a:r>
            <a:r>
              <a:rPr dirty="0"/>
              <a:t>ж</a:t>
            </a:r>
            <a:r>
              <a:rPr spc="-5" dirty="0"/>
              <a:t>да</a:t>
            </a:r>
            <a:r>
              <a:rPr dirty="0"/>
              <a:t>н</a:t>
            </a:r>
            <a:r>
              <a:rPr spc="-5" dirty="0"/>
              <a:t>ск</a:t>
            </a:r>
            <a:r>
              <a:rPr dirty="0"/>
              <a:t>о</a:t>
            </a:r>
            <a:r>
              <a:rPr spc="-10" dirty="0"/>
              <a:t>го</a:t>
            </a: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5" dirty="0"/>
              <a:t>общества;</a:t>
            </a:r>
          </a:p>
          <a:p>
            <a:pPr marL="12700" marR="10795">
              <a:lnSpc>
                <a:spcPts val="2110"/>
              </a:lnSpc>
              <a:spcBef>
                <a:spcPts val="100"/>
              </a:spcBef>
            </a:pPr>
            <a:r>
              <a:rPr spc="-5" dirty="0"/>
              <a:t>22</a:t>
            </a:r>
            <a:r>
              <a:rPr spc="105" dirty="0"/>
              <a:t> </a:t>
            </a:r>
            <a:r>
              <a:rPr spc="-5" dirty="0"/>
              <a:t>июня</a:t>
            </a:r>
            <a:r>
              <a:rPr spc="105" dirty="0"/>
              <a:t> </a:t>
            </a:r>
            <a:r>
              <a:rPr spc="-5" dirty="0"/>
              <a:t>2023</a:t>
            </a:r>
            <a:r>
              <a:rPr spc="105" dirty="0"/>
              <a:t> </a:t>
            </a:r>
            <a:r>
              <a:rPr spc="-5" dirty="0"/>
              <a:t>г.</a:t>
            </a:r>
            <a:r>
              <a:rPr spc="105" dirty="0"/>
              <a:t> </a:t>
            </a:r>
            <a:r>
              <a:rPr spc="-5" dirty="0"/>
              <a:t>Информационная</a:t>
            </a:r>
            <a:r>
              <a:rPr spc="100" dirty="0"/>
              <a:t> </a:t>
            </a:r>
            <a:r>
              <a:rPr spc="-5" dirty="0"/>
              <a:t>война</a:t>
            </a:r>
            <a:r>
              <a:rPr spc="105" dirty="0"/>
              <a:t> </a:t>
            </a:r>
            <a:r>
              <a:rPr spc="-5" dirty="0"/>
              <a:t>и</a:t>
            </a:r>
            <a:r>
              <a:rPr spc="105" dirty="0"/>
              <a:t> </a:t>
            </a:r>
            <a:r>
              <a:rPr spc="-5" dirty="0"/>
              <a:t>проблемы</a:t>
            </a:r>
            <a:r>
              <a:rPr spc="105" dirty="0"/>
              <a:t> </a:t>
            </a:r>
            <a:r>
              <a:rPr spc="-5" dirty="0"/>
              <a:t>обеспечения</a:t>
            </a:r>
            <a:r>
              <a:rPr spc="105" dirty="0"/>
              <a:t> </a:t>
            </a:r>
            <a:r>
              <a:rPr spc="-5" dirty="0"/>
              <a:t>национальной </a:t>
            </a:r>
            <a:r>
              <a:rPr spc="-385" dirty="0"/>
              <a:t> </a:t>
            </a:r>
            <a:r>
              <a:rPr spc="-5" dirty="0"/>
              <a:t>безопасности.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-635" y="895350"/>
            <a:ext cx="10693400" cy="6665595"/>
            <a:chOff x="-635" y="895350"/>
            <a:chExt cx="10693400" cy="6665595"/>
          </a:xfrm>
        </p:grpSpPr>
        <p:sp>
          <p:nvSpPr>
            <p:cNvPr id="12" name="object 12"/>
            <p:cNvSpPr/>
            <p:nvPr/>
          </p:nvSpPr>
          <p:spPr>
            <a:xfrm>
              <a:off x="-635" y="5195570"/>
              <a:ext cx="8012430" cy="1996439"/>
            </a:xfrm>
            <a:custGeom>
              <a:avLst/>
              <a:gdLst/>
              <a:ahLst/>
              <a:cxnLst/>
              <a:rect l="l" t="t" r="r" b="b"/>
              <a:pathLst>
                <a:path w="8012430" h="1996440">
                  <a:moveTo>
                    <a:pt x="8012430" y="0"/>
                  </a:moveTo>
                  <a:lnTo>
                    <a:pt x="0" y="0"/>
                  </a:lnTo>
                  <a:lnTo>
                    <a:pt x="0" y="1996440"/>
                  </a:lnTo>
                  <a:lnTo>
                    <a:pt x="8012430" y="1996440"/>
                  </a:lnTo>
                  <a:lnTo>
                    <a:pt x="801243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40370" y="5195570"/>
              <a:ext cx="2650490" cy="1996439"/>
            </a:xfrm>
            <a:custGeom>
              <a:avLst/>
              <a:gdLst/>
              <a:ahLst/>
              <a:cxnLst/>
              <a:rect l="l" t="t" r="r" b="b"/>
              <a:pathLst>
                <a:path w="2650490" h="1996440">
                  <a:moveTo>
                    <a:pt x="2650489" y="0"/>
                  </a:moveTo>
                  <a:lnTo>
                    <a:pt x="0" y="0"/>
                  </a:lnTo>
                  <a:lnTo>
                    <a:pt x="0" y="1996440"/>
                  </a:lnTo>
                  <a:lnTo>
                    <a:pt x="2650489" y="1996440"/>
                  </a:lnTo>
                  <a:lnTo>
                    <a:pt x="2650489" y="0"/>
                  </a:lnTo>
                  <a:close/>
                </a:path>
              </a:pathLst>
            </a:custGeom>
            <a:solidFill>
              <a:srgbClr val="78C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207249"/>
              <a:ext cx="10685780" cy="353695"/>
            </a:xfrm>
            <a:custGeom>
              <a:avLst/>
              <a:gdLst/>
              <a:ahLst/>
              <a:cxnLst/>
              <a:rect l="l" t="t" r="r" b="b"/>
              <a:pathLst>
                <a:path w="10685780" h="353695">
                  <a:moveTo>
                    <a:pt x="0" y="353314"/>
                  </a:moveTo>
                  <a:lnTo>
                    <a:pt x="10685780" y="353314"/>
                  </a:lnTo>
                  <a:lnTo>
                    <a:pt x="10685780" y="0"/>
                  </a:lnTo>
                  <a:lnTo>
                    <a:pt x="0" y="0"/>
                  </a:lnTo>
                  <a:lnTo>
                    <a:pt x="0" y="353314"/>
                  </a:lnTo>
                  <a:close/>
                </a:path>
              </a:pathLst>
            </a:custGeom>
            <a:solidFill>
              <a:srgbClr val="933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0524" y="895350"/>
              <a:ext cx="2680334" cy="37268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0524" y="5172075"/>
              <a:ext cx="2681858" cy="20288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49" y="4610100"/>
              <a:ext cx="7981950" cy="6477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262753"/>
              <a:ext cx="2600271" cy="19381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0325" y="5229225"/>
              <a:ext cx="2705100" cy="19621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424" y="5259705"/>
              <a:ext cx="2700020" cy="193103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302378" y="7302881"/>
            <a:ext cx="20427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474</Words>
  <Application>Microsoft Office PowerPoint</Application>
  <PresentationFormat>Произвольный</PresentationFormat>
  <Paragraphs>64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Cambria</vt:lpstr>
      <vt:lpstr>Georgia</vt:lpstr>
      <vt:lpstr>Impact</vt:lpstr>
      <vt:lpstr>Tahoma</vt:lpstr>
      <vt:lpstr>Times New Roman</vt:lpstr>
      <vt:lpstr>Trebuchet MS</vt:lpstr>
      <vt:lpstr>Office Theme</vt:lpstr>
      <vt:lpstr>СТУДЕНЧЕСКИЙНАУЧНЫЙКРУЖОК </vt:lpstr>
      <vt:lpstr>Презентация PowerPoint</vt:lpstr>
      <vt:lpstr>План работы СНК «АНАЛИТИК» в 2022/2023 учебном году</vt:lpstr>
      <vt:lpstr>ПЛАН РАБОТЫ СНК «АНАЛИТИК» В 2022/2023 УЧЕБНОМ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февраля 2023 г. – Актуальные проблемы моделирования, проектирования и прогнозирования социальных и политических процессов в мультикультуральном пространстве современного общества;                                                  23 марта 2023 г. – Современная избирательная система как основа устойчивого доверия общества к государству;                                                                                      27 апреля 2023 г. – Характер современных локальных войн и вооруженных конфликтов в условиях многополярного мира;                                                                      25 мая 2023 г. Реализация политики адаптации и интеграции мигрантов в Российской Федерации как фактор развития институтов гражданского общества;                                                                                                                               22 июня 2023 г. Информационная война и проблемы обеспечения национальной безопасности.</dc:title>
  <dc:creator>ist01</dc:creator>
  <cp:lastModifiedBy>Берговская Ирина Николаевна</cp:lastModifiedBy>
  <cp:revision>1</cp:revision>
  <dcterms:created xsi:type="dcterms:W3CDTF">2022-10-14T16:47:02Z</dcterms:created>
  <dcterms:modified xsi:type="dcterms:W3CDTF">2022-10-17T07:11:26Z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2022-10-12T00:00:00Z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2022-10-14T00:00:00Z</vt:filetime>
  </property>
</Properties>
</file>