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5" r:id="rId2"/>
    <p:sldId id="287" r:id="rId3"/>
    <p:sldId id="305" r:id="rId4"/>
    <p:sldId id="307" r:id="rId5"/>
    <p:sldId id="308" r:id="rId6"/>
    <p:sldId id="309" r:id="rId7"/>
    <p:sldId id="310" r:id="rId8"/>
    <p:sldId id="314" r:id="rId9"/>
  </p:sldIdLst>
  <p:sldSz cx="12188825" cy="6858000"/>
  <p:notesSz cx="6797675" cy="9926638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CA52"/>
    <a:srgbClr val="00CC00"/>
    <a:srgbClr val="660033"/>
    <a:srgbClr val="003300"/>
    <a:srgbClr val="66FF66"/>
    <a:srgbClr val="FF0000"/>
    <a:srgbClr val="FF3300"/>
    <a:srgbClr val="00FF00"/>
    <a:srgbClr val="E9E9EA"/>
    <a:srgbClr val="5BF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E0AF3-DC04-4DD4-B8AA-1DD41B22337F}" v="1" dt="2020-06-04T17:18:03.557"/>
  </p1510:revLst>
</p1510:revInfo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57" autoAdjust="0"/>
    <p:restoredTop sz="94660"/>
  </p:normalViewPr>
  <p:slideViewPr>
    <p:cSldViewPr showGuides="1">
      <p:cViewPr varScale="1">
        <p:scale>
          <a:sx n="70" d="100"/>
          <a:sy n="70" d="100"/>
        </p:scale>
        <p:origin x="62" y="403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054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Захарова Марина Владимировна" userId="404c00d3-f621-46be-a6c5-8adac1492552" providerId="ADAL" clId="{F1EE0AF3-DC04-4DD4-B8AA-1DD41B22337F}"/>
    <pc:docChg chg="custSel modSld">
      <pc:chgData name="Захарова Марина Владимировна" userId="404c00d3-f621-46be-a6c5-8adac1492552" providerId="ADAL" clId="{F1EE0AF3-DC04-4DD4-B8AA-1DD41B22337F}" dt="2020-06-04T17:18:26.372" v="2" actId="1076"/>
      <pc:docMkLst>
        <pc:docMk/>
      </pc:docMkLst>
      <pc:sldChg chg="addSp delSp modSp mod">
        <pc:chgData name="Захарова Марина Владимировна" userId="404c00d3-f621-46be-a6c5-8adac1492552" providerId="ADAL" clId="{F1EE0AF3-DC04-4DD4-B8AA-1DD41B22337F}" dt="2020-06-04T17:18:26.372" v="2" actId="1076"/>
        <pc:sldMkLst>
          <pc:docMk/>
          <pc:sldMk cId="3060492166" sldId="288"/>
        </pc:sldMkLst>
        <pc:picChg chg="del">
          <ac:chgData name="Захарова Марина Владимировна" userId="404c00d3-f621-46be-a6c5-8adac1492552" providerId="ADAL" clId="{F1EE0AF3-DC04-4DD4-B8AA-1DD41B22337F}" dt="2020-06-04T17:17:57.128" v="0" actId="478"/>
          <ac:picMkLst>
            <pc:docMk/>
            <pc:sldMk cId="3060492166" sldId="288"/>
            <ac:picMk id="2" creationId="{0C1ABF22-4AF2-4EDE-86E7-AB05AC5D7513}"/>
          </ac:picMkLst>
        </pc:picChg>
        <pc:picChg chg="add mod">
          <ac:chgData name="Захарова Марина Владимировна" userId="404c00d3-f621-46be-a6c5-8adac1492552" providerId="ADAL" clId="{F1EE0AF3-DC04-4DD4-B8AA-1DD41B22337F}" dt="2020-06-04T17:18:26.372" v="2" actId="1076"/>
          <ac:picMkLst>
            <pc:docMk/>
            <pc:sldMk cId="3060492166" sldId="288"/>
            <ac:picMk id="3" creationId="{508D44F2-332A-4274-AB09-25B81BABCF4A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42;&#1050;%202022-2023\&#1042;&#1050;%20&#1084;&#1072;&#1081;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42;&#1050;%202022-2023\&#1042;&#1050;%20&#1084;&#1072;&#1081;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42;&#1050;%202022-2023\&#1042;&#1050;%20&#1084;&#1072;&#1081;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42;&#1050;%202022-2023\&#1042;&#1050;%20&#1084;&#1072;&#1081;%20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42;&#1050;%202022-2023\&#1042;&#1050;%20&#1084;&#1072;&#1081;%20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ИТИ!$E$3</c:f>
              <c:strCache>
                <c:ptCount val="1"/>
                <c:pt idx="0">
                  <c:v>Первый уровень
(0%; 60%)</c:v>
                </c:pt>
              </c:strCache>
            </c:strRef>
          </c:tx>
          <c:spPr>
            <a:solidFill>
              <a:srgbClr val="80CA52"/>
            </a:solidFill>
            <a:ln>
              <a:noFill/>
            </a:ln>
            <a:effectLst/>
          </c:spPr>
          <c:invertIfNegative val="0"/>
          <c:cat>
            <c:strRef>
              <c:f>ИТИ!$D$4:$D$5</c:f>
              <c:strCache>
                <c:ptCount val="2"/>
                <c:pt idx="0">
                  <c:v>Математические методы в педагогических исследованиях
44.04.01 Педагогическое образование, магистерская программа «Физико-математическое образование», 
Мз-ПФМ-11</c:v>
                </c:pt>
                <c:pt idx="1">
                  <c:v>Физика
27.03.02 Управление качеством, профиль «Управление качеством», 
Бз-УК-11</c:v>
                </c:pt>
              </c:strCache>
            </c:strRef>
          </c:cat>
          <c:val>
            <c:numRef>
              <c:f>ИТИ!$E$4:$E$5</c:f>
              <c:numCache>
                <c:formatCode>0%</c:formatCode>
                <c:ptCount val="2"/>
                <c:pt idx="0">
                  <c:v>0.86699999999999999</c:v>
                </c:pt>
                <c:pt idx="1">
                  <c:v>0.14299999999999999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6C-4077-9F69-B9C2252647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6068048"/>
        <c:axId val="306068376"/>
      </c:barChart>
      <c:catAx>
        <c:axId val="30606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068376"/>
        <c:crosses val="autoZero"/>
        <c:auto val="1"/>
        <c:lblAlgn val="ctr"/>
        <c:lblOffset val="100"/>
        <c:noMultiLvlLbl val="0"/>
      </c:catAx>
      <c:valAx>
        <c:axId val="306068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068048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ИИиСКП!$E$3</c:f>
              <c:strCache>
                <c:ptCount val="1"/>
                <c:pt idx="0">
                  <c:v>Первый уровень
(0%; 60%)</c:v>
                </c:pt>
              </c:strCache>
            </c:strRef>
          </c:tx>
          <c:spPr>
            <a:solidFill>
              <a:srgbClr val="80CA52"/>
            </a:solidFill>
            <a:ln>
              <a:noFill/>
            </a:ln>
            <a:effectLst/>
          </c:spPr>
          <c:invertIfNegative val="0"/>
          <c:cat>
            <c:strRef>
              <c:f>ИИиСКП!$D$4</c:f>
              <c:strCache>
                <c:ptCount val="1"/>
                <c:pt idx="0">
                  <c:v>Социально-психолого-педагогическая работа с детьми с ограниченными возможностями здоровья
44.04.02 Психолого-педагогическое образование, магистерская работа «Психология и социальная педагогика», 
Мз-ППО-11</c:v>
                </c:pt>
              </c:strCache>
            </c:strRef>
          </c:cat>
          <c:val>
            <c:numRef>
              <c:f>ИИиСКП!$E$4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17-4883-AC99-C5E452FCC3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6059160"/>
        <c:axId val="307330344"/>
      </c:barChart>
      <c:catAx>
        <c:axId val="306059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7330344"/>
        <c:crosses val="autoZero"/>
        <c:auto val="1"/>
        <c:lblAlgn val="ctr"/>
        <c:lblOffset val="100"/>
        <c:noMultiLvlLbl val="0"/>
      </c:catAx>
      <c:valAx>
        <c:axId val="3073303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059160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ИИиП!$E$3</c:f>
              <c:strCache>
                <c:ptCount val="1"/>
                <c:pt idx="0">
                  <c:v>Первый уровень
(0%; 60%)</c:v>
                </c:pt>
              </c:strCache>
            </c:strRef>
          </c:tx>
          <c:spPr>
            <a:solidFill>
              <a:srgbClr val="80CA52"/>
            </a:solidFill>
            <a:ln>
              <a:noFill/>
            </a:ln>
            <a:effectLst/>
          </c:spPr>
          <c:invertIfNegative val="0"/>
          <c:cat>
            <c:strRef>
              <c:f>ИИиП!$D$4:$D$5</c:f>
              <c:strCache>
                <c:ptCount val="2"/>
                <c:pt idx="0">
                  <c:v>Новейшая история России
44.03.01 Педагогическое образование, профиль «История», 
Бз-ПИ-21</c:v>
                </c:pt>
                <c:pt idx="1">
                  <c:v>Актуальные проблемы гражданского права
40.04.01 Юриспруденция, магистерская программа «Гражданское право. Гражданский процесс», 
Мз-Юр-11</c:v>
                </c:pt>
              </c:strCache>
            </c:strRef>
          </c:cat>
          <c:val>
            <c:numRef>
              <c:f>ИИиП!$E$4:$E$5</c:f>
              <c:numCache>
                <c:formatCode>0%</c:formatCode>
                <c:ptCount val="2"/>
                <c:pt idx="0">
                  <c:v>0.182</c:v>
                </c:pt>
                <c:pt idx="1">
                  <c:v>6.7000000000000004E-2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4B-49B6-BC61-F26FF1BAF4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5885976"/>
        <c:axId val="305884336"/>
      </c:barChart>
      <c:catAx>
        <c:axId val="305885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5884336"/>
        <c:crosses val="autoZero"/>
        <c:auto val="1"/>
        <c:lblAlgn val="ctr"/>
        <c:lblOffset val="100"/>
        <c:noMultiLvlLbl val="0"/>
      </c:catAx>
      <c:valAx>
        <c:axId val="3058843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5885976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ИЛиМЯ!$E$3</c:f>
              <c:strCache>
                <c:ptCount val="1"/>
                <c:pt idx="0">
                  <c:v>Первый уровень
(0%; 60%)</c:v>
                </c:pt>
              </c:strCache>
            </c:strRef>
          </c:tx>
          <c:spPr>
            <a:solidFill>
              <a:srgbClr val="80CA52"/>
            </a:solidFill>
            <a:ln>
              <a:noFill/>
            </a:ln>
            <a:effectLst/>
          </c:spPr>
          <c:invertIfNegative val="0"/>
          <c:cat>
            <c:strRef>
              <c:f>ИЛиМЯ!$D$4:$D$5</c:f>
              <c:strCache>
                <c:ptCount val="2"/>
                <c:pt idx="0">
                  <c:v>Аргументация в профессиональном общении
44.04.01 Педагогическое образование, магистерская программа «Языковое образование», 
Мз-ПЯО-11</c:v>
                </c:pt>
                <c:pt idx="1">
                  <c:v>Инновационные методы преподавания иностранных языков
44.04.01 Педагогическое образование, магистерская программа «Языковое образование», 
Мз-ПЯО-21</c:v>
                </c:pt>
              </c:strCache>
            </c:strRef>
          </c:cat>
          <c:val>
            <c:numRef>
              <c:f>ИЛиМЯ!$E$4:$E$5</c:f>
              <c:numCache>
                <c:formatCode>0%</c:formatCode>
                <c:ptCount val="2"/>
                <c:pt idx="0">
                  <c:v>0.42099999999999999</c:v>
                </c:pt>
                <c:pt idx="1">
                  <c:v>0.27300000000000002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A5-4627-B4A4-C8244CF0FC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5537224"/>
        <c:axId val="425539848"/>
      </c:barChart>
      <c:catAx>
        <c:axId val="425537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5539848"/>
        <c:crosses val="autoZero"/>
        <c:auto val="1"/>
        <c:lblAlgn val="ctr"/>
        <c:lblOffset val="100"/>
        <c:noMultiLvlLbl val="0"/>
      </c:catAx>
      <c:valAx>
        <c:axId val="4255398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5537224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ИП!$E$3</c:f>
              <c:strCache>
                <c:ptCount val="1"/>
                <c:pt idx="0">
                  <c:v>Первый уровень
(0%; 60%)</c:v>
                </c:pt>
              </c:strCache>
            </c:strRef>
          </c:tx>
          <c:spPr>
            <a:solidFill>
              <a:srgbClr val="80CA52"/>
            </a:solidFill>
            <a:ln>
              <a:noFill/>
            </a:ln>
            <a:effectLst/>
          </c:spPr>
          <c:invertIfNegative val="0"/>
          <c:cat>
            <c:strRef>
              <c:f>ИП!$D$4:$D$8</c:f>
              <c:strCache>
                <c:ptCount val="5"/>
                <c:pt idx="0">
                  <c:v>Лингвистические основы начального образования
44.03.01 Педагогическое образование, профиль «Педагогика и методика начального образования», 
Бз-ПНО-11</c:v>
                </c:pt>
                <c:pt idx="1">
                  <c:v>Математические основы начального образования
44.03.01 Педагогическое образование, профиль «Педагогика и методика начального образования», 
Бз-ПНО-11</c:v>
                </c:pt>
                <c:pt idx="2">
                  <c:v>Лингвистические основы профессиональной деятельности логопеда
44.03.03 Специальное (дефектологическое) образование, профиль «Логопедия», 
Бз-СДО-11</c:v>
                </c:pt>
                <c:pt idx="3">
                  <c:v>Онтогенез речевой деятельности
44.03.03 Специальное (дефектологическое) образование, профиль «Логопедия», 
Бз-СДО-21</c:v>
                </c:pt>
                <c:pt idx="4">
                  <c:v>Методологические аспекты современной логопедии
44.04.03 Специальное (дефектологическое) образование, магистерская программа «Актуальные аспекты теоретической и прикладной логопедии», 
Мз-СДО-11</c:v>
                </c:pt>
              </c:strCache>
            </c:strRef>
          </c:cat>
          <c:val>
            <c:numRef>
              <c:f>ИП!$E$4:$E$8</c:f>
              <c:numCache>
                <c:formatCode>0%</c:formatCode>
                <c:ptCount val="5"/>
                <c:pt idx="0">
                  <c:v>4.4999999999999998E-2</c:v>
                </c:pt>
                <c:pt idx="1">
                  <c:v>0.28000000000000003</c:v>
                </c:pt>
                <c:pt idx="2">
                  <c:v>0.107</c:v>
                </c:pt>
                <c:pt idx="3">
                  <c:v>8.3000000000000004E-2</c:v>
                </c:pt>
                <c:pt idx="4">
                  <c:v>5.2999999999999999E-2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F7-4C88-808B-B05C4B49E7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6081728"/>
        <c:axId val="428568168"/>
      </c:barChart>
      <c:catAx>
        <c:axId val="30608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8568168"/>
        <c:crosses val="autoZero"/>
        <c:auto val="1"/>
        <c:lblAlgn val="ctr"/>
        <c:lblOffset val="100"/>
        <c:noMultiLvlLbl val="0"/>
      </c:catAx>
      <c:valAx>
        <c:axId val="4285681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081728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BC5DFD-D59C-4A78-9863-7389301FC12B}" type="datetime1">
              <a:rPr lang="ru-RU" smtClean="0"/>
              <a:pPr rtl="0"/>
              <a:t>18.07.2023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4772CC64-04AB-4F40-B370-C9EC22A15BA9}" type="datetime1">
              <a:rPr lang="ru-RU" smtClean="0"/>
              <a:pPr rtl="0"/>
              <a:t>18.07.2023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1E670F48-01AC-406E-9682-F73BA4FB75ED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552FDE-A92C-447C-93E6-5232D8364335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и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497630-C383-4792-A88C-E94F30714E87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5FC6FD-0A6A-4401-8C52-2FC93D494FE0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8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CDC8526D-CDF1-4CF2-A0D9-951544690E5D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E95167-5AC6-480D-B057-AB1AECEA737F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A65CE7-2518-45C6-959A-C7D0BBB3E18C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AE09EC-0DCD-4DB7-99E2-60EF8CAAACBC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1CB191-677B-4FCF-B508-B6B224DDFD7F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578DD4-5E68-4754-A670-5FF554F6C38C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rtl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dirty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497B8FD-9570-459E-B70B-7200D320C793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и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B7D3E721-004D-4A9D-B163-D3C7995AC644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76A115C-998F-E01D-55DE-2053BCB45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8308" y="260649"/>
            <a:ext cx="6696744" cy="590465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Результаты </a:t>
            </a:r>
            <a:br>
              <a:rPr lang="ru-RU" sz="3600" b="1" dirty="0"/>
            </a:br>
            <a:r>
              <a:rPr lang="ru-RU" sz="3600" b="1" dirty="0"/>
              <a:t>ВХОДНОГО КОНТРОЛЯ, ПРОВЕДЕННОГО </a:t>
            </a:r>
            <a:r>
              <a:rPr lang="ru-RU" sz="3600" b="1"/>
              <a:t>В мае </a:t>
            </a:r>
            <a:br>
              <a:rPr lang="ru-RU" sz="3600" b="1"/>
            </a:br>
            <a:r>
              <a:rPr lang="ru-RU" sz="3600" b="1"/>
              <a:t>2023 </a:t>
            </a:r>
            <a:r>
              <a:rPr lang="ru-RU" sz="3600" b="1" dirty="0" err="1"/>
              <a:t>годА</a:t>
            </a:r>
            <a:br>
              <a:rPr lang="ru-RU" sz="3600" b="1" dirty="0"/>
            </a:br>
            <a:br>
              <a:rPr lang="ru-RU" sz="3600" b="1" dirty="0"/>
            </a:br>
            <a:br>
              <a:rPr lang="ru-RU" sz="3600" b="1" dirty="0"/>
            </a:br>
            <a:br>
              <a:rPr lang="ru-RU" sz="3600" b="1" dirty="0"/>
            </a:br>
            <a:endParaRPr lang="en-US" sz="29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7ECF854-EE73-4F4A-827B-484FB88DC5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56" y="764704"/>
            <a:ext cx="4968552" cy="473536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28380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AFA2374-1467-4110-99B9-942AE3492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8" y="204533"/>
            <a:ext cx="1197868" cy="121492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6C52277-48B6-4AC6-A4BA-EF73926C8A98}"/>
              </a:ext>
            </a:extLst>
          </p:cNvPr>
          <p:cNvSpPr/>
          <p:nvPr/>
        </p:nvSpPr>
        <p:spPr>
          <a:xfrm>
            <a:off x="1413892" y="692696"/>
            <a:ext cx="102251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ea typeface="Times New Roman" panose="02020603050405020304" pitchFamily="18" charset="0"/>
              </a:rPr>
              <a:t>В соответствии с приказом ректора от 28.04.2023 г. №106-од     «О проведении входного контроля знаний» был </a:t>
            </a:r>
            <a:r>
              <a:rPr lang="ru-RU" sz="2400" dirty="0"/>
              <a:t>определен уровень подготовки обучающихся по 12 дисциплинам для обеспечения контроля качества освоения ими образовательных программ.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В процедуре приняли участие 213 студентов заочной формы обучения, обучающиеся по 9 основным образовательным программам высшего образования, из них: 4 программы бакалавриата и 5 программ магистратуры.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highlight>
                <a:srgbClr val="FF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Доля студентов, принявших участие в тестировании от заявленного числа участников, составила 84%.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Средний результат, полученный в ходе процедуры оценки - 71%.</a:t>
            </a:r>
          </a:p>
        </p:txBody>
      </p:sp>
    </p:spTree>
    <p:extLst>
      <p:ext uri="{BB962C8B-B14F-4D97-AF65-F5344CB8AC3E}">
        <p14:creationId xmlns:p14="http://schemas.microsoft.com/office/powerpoint/2010/main" val="218217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4006180" y="342473"/>
            <a:ext cx="57090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ИНЖЕНЕРНО-ТЕХНОЛОГИЧЕСКИЙ ИНСТИТУТ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8D31AE97-AD26-410A-8A11-7A5009AECE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0122907"/>
              </p:ext>
            </p:extLst>
          </p:nvPr>
        </p:nvGraphicFramePr>
        <p:xfrm>
          <a:off x="1989956" y="1114927"/>
          <a:ext cx="878497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398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2422004" y="556023"/>
            <a:ext cx="83979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ИСКУССТВ И СОЦИОКУЛЬТУРНОГО ПРОЕКТИРОВАНИЯ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27D67E18-B36F-4457-B8E9-72541604FF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4475609"/>
              </p:ext>
            </p:extLst>
          </p:nvPr>
        </p:nvGraphicFramePr>
        <p:xfrm>
          <a:off x="2016952" y="1378927"/>
          <a:ext cx="8397940" cy="4786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84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4438228" y="500061"/>
            <a:ext cx="40559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ИСТОРИИ И ПРАВА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60410D89-BAE5-4C41-BD0F-B3BB818AD8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505239"/>
              </p:ext>
            </p:extLst>
          </p:nvPr>
        </p:nvGraphicFramePr>
        <p:xfrm>
          <a:off x="1773932" y="1268760"/>
          <a:ext cx="8364083" cy="5035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838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3358108" y="476672"/>
            <a:ext cx="63696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ЛИНГВИСТИКИ И МИРОВЫХ ЯЗЫКОВ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6CB3258D-A29C-4BC3-880D-6889295CC7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1994370"/>
              </p:ext>
            </p:extLst>
          </p:nvPr>
        </p:nvGraphicFramePr>
        <p:xfrm>
          <a:off x="1917948" y="1378927"/>
          <a:ext cx="878497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051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4870276" y="354589"/>
            <a:ext cx="32272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ПЕДАГОГИКИ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46B88502-5A5F-4ADD-AF09-C174A336F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4125546"/>
              </p:ext>
            </p:extLst>
          </p:nvPr>
        </p:nvGraphicFramePr>
        <p:xfrm>
          <a:off x="1341884" y="908720"/>
          <a:ext cx="10009112" cy="560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327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AFA2374-1467-4110-99B9-942AE3492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8" y="204533"/>
            <a:ext cx="1197868" cy="121492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6C52277-48B6-4AC6-A4BA-EF73926C8A98}"/>
              </a:ext>
            </a:extLst>
          </p:cNvPr>
          <p:cNvSpPr/>
          <p:nvPr/>
        </p:nvSpPr>
        <p:spPr>
          <a:xfrm>
            <a:off x="1413892" y="811993"/>
            <a:ext cx="10225136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/>
              <a:t>Основные мероприятия, реализованные педагогическими работниками по результатам входного контроля с целью формирования и развития академической успеваемости студентов:</a:t>
            </a:r>
          </a:p>
          <a:p>
            <a:endParaRPr lang="ru-RU" sz="23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300" dirty="0"/>
              <a:t>выявление элементов содержания дисциплины, вызвавших наибольшие затруднения у студентов;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300" dirty="0"/>
              <a:t>проведение дополнительных занятий и консультаций со студентами в рамках графика индивидуальных консультаций;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300" dirty="0"/>
              <a:t>разработка дифференцированных заданий, направленных на формирование достаточного уровня знаний у «неуспевающих» обучающихся;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300" dirty="0"/>
              <a:t>осуществление мониторинга успеваемости студентов, взаимодействие с руководством кафедры и деканата в случае выявления систематического непосещения учебных занятий и невыполнения необходимых заданий со стороны отдельных студентов.</a:t>
            </a:r>
          </a:p>
        </p:txBody>
      </p:sp>
    </p:spTree>
    <p:extLst>
      <p:ext uri="{BB962C8B-B14F-4D97-AF65-F5344CB8AC3E}">
        <p14:creationId xmlns:p14="http://schemas.microsoft.com/office/powerpoint/2010/main" val="37048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Математика 16 х 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82_TF02787947.potx" id="{3964D7A7-1B85-4031-AAD6-1B50F98CF473}" vid="{CAF00616-F4D4-4454-9A4A-5919532F2D53}"/>
    </a:ext>
  </a:extLst>
</a:theme>
</file>

<file path=ppt/theme/theme2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210</Words>
  <Application>Microsoft Office PowerPoint</Application>
  <PresentationFormat>Произвольный</PresentationFormat>
  <Paragraphs>19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Euphemia</vt:lpstr>
      <vt:lpstr>Математика 16 х 9</vt:lpstr>
      <vt:lpstr>Результаты  ВХОДНОГО КОНТРОЛЯ, ПРОВЕДЕННОГО В мае  2023 годА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 федерального Интернет-экзамена  для выпускников бакалавриата  в 2022 году</dc:title>
  <dc:creator>Молчанова Екатерина Валерьевна</dc:creator>
  <cp:lastModifiedBy>Молчанова Екатерина Валерьевна</cp:lastModifiedBy>
  <cp:revision>144</cp:revision>
  <cp:lastPrinted>2023-07-18T12:56:12Z</cp:lastPrinted>
  <dcterms:created xsi:type="dcterms:W3CDTF">2022-04-26T13:10:06Z</dcterms:created>
  <dcterms:modified xsi:type="dcterms:W3CDTF">2023-07-18T12:57:53Z</dcterms:modified>
</cp:coreProperties>
</file>