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269" r:id="rId7"/>
    <p:sldId id="28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1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C85CC-CB14-4E0D-98C4-505E8F504BBE}" v="63" dt="2020-06-04T17:09:40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542" autoAdjust="0"/>
  </p:normalViewPr>
  <p:slideViewPr>
    <p:cSldViewPr snapToGrid="0" showGuides="1">
      <p:cViewPr varScale="1">
        <p:scale>
          <a:sx n="72" d="100"/>
          <a:sy n="72" d="100"/>
        </p:scale>
        <p:origin x="90" y="576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22-4E96-B725-4B224FCB9A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22-4E96-B725-4B224FCB9A00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22-4E96-B725-4B224FCB9A00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22-4E96-B725-4B224FCB9A00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22-4E96-B725-4B224FCB9A00}"/>
              </c:ext>
            </c:extLst>
          </c:dPt>
          <c:cat>
            <c:strRef>
              <c:f>'ВК-кафедры'!$C$4:$C$8</c:f>
              <c:strCache>
                <c:ptCount val="5"/>
                <c:pt idx="0">
                  <c:v>40.05.04 Судебная и прокурорская деятельность, специализация «Судебная деятельность», С-СПД-11</c:v>
                </c:pt>
                <c:pt idx="1">
                  <c:v>41.03.06 Публичная политика и социальные науки, профиль «Социально-политические коммуникации», Б-ППСН-11</c:v>
                </c:pt>
                <c:pt idx="2">
                  <c:v>41.03.06 Публичная политика и социальные науки, профиль «Социально-политические коммуникации», Б-ППСН-31</c:v>
                </c:pt>
                <c:pt idx="3">
                  <c:v>44.03.05 Педагогическое образование (с двумя профилями подготовки), профиль «История и иностранный язык (английский язык)»,  Б-ПИиИЯ-21</c:v>
                </c:pt>
                <c:pt idx="4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</c:strCache>
            </c:strRef>
          </c:cat>
          <c:val>
            <c:numRef>
              <c:f>'ВК-кафедры'!$H$4:$H$8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22-4E96-B725-4B224FCB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1598123963466"/>
          <c:y val="8.8389252724291059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Уровни!$C$19:$C$20</c:f>
              <c:strCache>
                <c:ptCount val="2"/>
                <c:pt idx="0">
                  <c:v>44.03.03 Специальное (дефектологическое) образование, профиль «Логопедия», Б-СДО-11, Б-СДО-12</c:v>
                </c:pt>
                <c:pt idx="1">
                  <c:v>44.03.03 Специальное (дефектологическое) образование, профиль «Логопедия», Б-СДО-11, Б-СДО-12</c:v>
                </c:pt>
              </c:strCache>
            </c:strRef>
          </c:cat>
          <c:val>
            <c:numRef>
              <c:f>Уровни!$E$19:$E$20</c:f>
              <c:numCache>
                <c:formatCode>0%</c:formatCode>
                <c:ptCount val="2"/>
                <c:pt idx="0">
                  <c:v>1.7999999999999999E-2</c:v>
                </c:pt>
                <c:pt idx="1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432-ABB7-4B788F870386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Уровни!$C$19:$C$20</c:f>
              <c:strCache>
                <c:ptCount val="2"/>
                <c:pt idx="0">
                  <c:v>44.03.03 Специальное (дефектологическое) образование, профиль «Логопедия», Б-СДО-11, Б-СДО-12</c:v>
                </c:pt>
                <c:pt idx="1">
                  <c:v>44.03.03 Специальное (дефектологическое) образование, профиль «Логопедия», Б-СДО-11, Б-СДО-12</c:v>
                </c:pt>
              </c:strCache>
            </c:strRef>
          </c:cat>
          <c:val>
            <c:numRef>
              <c:f>Уровни!$F$19:$F$20</c:f>
              <c:numCache>
                <c:formatCode>0%</c:formatCode>
                <c:ptCount val="2"/>
                <c:pt idx="0">
                  <c:v>1.7999999999999999E-2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9-4432-ABB7-4B788F870386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Уровни!$C$19:$C$20</c:f>
              <c:strCache>
                <c:ptCount val="2"/>
                <c:pt idx="0">
                  <c:v>44.03.03 Специальное (дефектологическое) образование, профиль «Логопедия», Б-СДО-11, Б-СДО-12</c:v>
                </c:pt>
                <c:pt idx="1">
                  <c:v>44.03.03 Специальное (дефектологическое) образование, профиль «Логопедия», Б-СДО-11, Б-СДО-12</c:v>
                </c:pt>
              </c:strCache>
            </c:strRef>
          </c:cat>
          <c:val>
            <c:numRef>
              <c:f>Уровни!$G$19:$G$20</c:f>
              <c:numCache>
                <c:formatCode>0%</c:formatCode>
                <c:ptCount val="2"/>
                <c:pt idx="0">
                  <c:v>3.5999999999999997E-2</c:v>
                </c:pt>
                <c:pt idx="1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9-4432-ABB7-4B788F870386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Уровни!$C$19:$C$20</c:f>
              <c:strCache>
                <c:ptCount val="2"/>
                <c:pt idx="0">
                  <c:v>44.03.03 Специальное (дефектологическое) образование, профиль «Логопедия», Б-СДО-11, Б-СДО-12</c:v>
                </c:pt>
                <c:pt idx="1">
                  <c:v>44.03.03 Специальное (дефектологическое) образование, профиль «Логопедия», Б-СДО-11, Б-СДО-12</c:v>
                </c:pt>
              </c:strCache>
            </c:strRef>
          </c:cat>
          <c:val>
            <c:numRef>
              <c:f>Уровни!$H$19:$H$20</c:f>
              <c:numCache>
                <c:formatCode>0%</c:formatCode>
                <c:ptCount val="2"/>
                <c:pt idx="0">
                  <c:v>0.92800000000000005</c:v>
                </c:pt>
                <c:pt idx="1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09-4432-ABB7-4B788F870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0377466803208"/>
          <c:y val="8.8717771039303686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Уровни!$C$23:$C$25</c:f>
              <c:strCache>
                <c:ptCount val="3"/>
                <c:pt idx="0">
                  <c:v>09.03.02 Информационные системы и технологии, профиль «Безопасность информационных систем», Б-ИСиТ-11</c:v>
                </c:pt>
                <c:pt idx="1">
                  <c:v>07.03.01 Архитектура, профиль «Архитектурное проектирование», Б-Арх-11</c:v>
                </c:pt>
                <c:pt idx="2">
                  <c:v>38.03.01 Экономика, профиль «Цифровая экономика», Б-ЭК-11</c:v>
                </c:pt>
              </c:strCache>
            </c:strRef>
          </c:cat>
          <c:val>
            <c:numRef>
              <c:f>Уровни!$E$23:$E$25</c:f>
              <c:numCache>
                <c:formatCode>0%</c:formatCode>
                <c:ptCount val="3"/>
                <c:pt idx="0">
                  <c:v>0</c:v>
                </c:pt>
                <c:pt idx="1">
                  <c:v>0.214</c:v>
                </c:pt>
                <c:pt idx="2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1-49B9-8DF5-44E8C2A678D0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Уровни!$C$23:$C$25</c:f>
              <c:strCache>
                <c:ptCount val="3"/>
                <c:pt idx="0">
                  <c:v>09.03.02 Информационные системы и технологии, профиль «Безопасность информационных систем», Б-ИСиТ-11</c:v>
                </c:pt>
                <c:pt idx="1">
                  <c:v>07.03.01 Архитектура, профиль «Архитектурное проектирование», Б-Арх-11</c:v>
                </c:pt>
                <c:pt idx="2">
                  <c:v>38.03.01 Экономика, профиль «Цифровая экономика», Б-ЭК-11</c:v>
                </c:pt>
              </c:strCache>
            </c:strRef>
          </c:cat>
          <c:val>
            <c:numRef>
              <c:f>Уровни!$F$23:$F$25</c:f>
              <c:numCache>
                <c:formatCode>0%</c:formatCode>
                <c:ptCount val="3"/>
                <c:pt idx="0">
                  <c:v>0.10299999999999999</c:v>
                </c:pt>
                <c:pt idx="1">
                  <c:v>0.214</c:v>
                </c:pt>
                <c:pt idx="2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1-49B9-8DF5-44E8C2A678D0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Уровни!$C$23:$C$25</c:f>
              <c:strCache>
                <c:ptCount val="3"/>
                <c:pt idx="0">
                  <c:v>09.03.02 Информационные системы и технологии, профиль «Безопасность информационных систем», Б-ИСиТ-11</c:v>
                </c:pt>
                <c:pt idx="1">
                  <c:v>07.03.01 Архитектура, профиль «Архитектурное проектирование», Б-Арх-11</c:v>
                </c:pt>
                <c:pt idx="2">
                  <c:v>38.03.01 Экономика, профиль «Цифровая экономика», Б-ЭК-11</c:v>
                </c:pt>
              </c:strCache>
            </c:strRef>
          </c:cat>
          <c:val>
            <c:numRef>
              <c:f>Уровни!$G$23:$G$25</c:f>
              <c:numCache>
                <c:formatCode>0%</c:formatCode>
                <c:ptCount val="3"/>
                <c:pt idx="0">
                  <c:v>0.24099999999999999</c:v>
                </c:pt>
                <c:pt idx="1">
                  <c:v>0.39300000000000002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61-49B9-8DF5-44E8C2A678D0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Уровни!$C$23:$C$25</c:f>
              <c:strCache>
                <c:ptCount val="3"/>
                <c:pt idx="0">
                  <c:v>09.03.02 Информационные системы и технологии, профиль «Безопасность информационных систем», Б-ИСиТ-11</c:v>
                </c:pt>
                <c:pt idx="1">
                  <c:v>07.03.01 Архитектура, профиль «Архитектурное проектирование», Б-Арх-11</c:v>
                </c:pt>
                <c:pt idx="2">
                  <c:v>38.03.01 Экономика, профиль «Цифровая экономика», Б-ЭК-11</c:v>
                </c:pt>
              </c:strCache>
            </c:strRef>
          </c:cat>
          <c:val>
            <c:numRef>
              <c:f>Уровни!$H$23:$H$25</c:f>
              <c:numCache>
                <c:formatCode>0%</c:formatCode>
                <c:ptCount val="3"/>
                <c:pt idx="0">
                  <c:v>0.65600000000000003</c:v>
                </c:pt>
                <c:pt idx="1">
                  <c:v>0.17899999999999999</c:v>
                </c:pt>
                <c:pt idx="2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61-49B9-8DF5-44E8C2A67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77089947990853"/>
          <c:y val="9.2981542012356658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Уровни!$C$26</c:f>
              <c:strCache>
                <c:ptCount val="1"/>
                <c:pt idx="0">
                  <c:v>42.03.01 Реклама и связи с общественностью, профиль «PR-технологии в бизнесе», Б-РСО-21</c:v>
                </c:pt>
              </c:strCache>
            </c:strRef>
          </c:cat>
          <c:val>
            <c:numRef>
              <c:f>Уровни!$E$26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8-48AE-BFCF-ECC7368CD1C1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Уровни!$C$26</c:f>
              <c:strCache>
                <c:ptCount val="1"/>
                <c:pt idx="0">
                  <c:v>42.03.01 Реклама и связи с общественностью, профиль «PR-технологии в бизнесе», Б-РСО-21</c:v>
                </c:pt>
              </c:strCache>
            </c:strRef>
          </c:cat>
          <c:val>
            <c:numRef>
              <c:f>Уровни!$F$26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8-48AE-BFCF-ECC7368CD1C1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Уровни!$C$26</c:f>
              <c:strCache>
                <c:ptCount val="1"/>
                <c:pt idx="0">
                  <c:v>42.03.01 Реклама и связи с общественностью, профиль «PR-технологии в бизнесе», Б-РСО-21</c:v>
                </c:pt>
              </c:strCache>
            </c:strRef>
          </c:cat>
          <c:val>
            <c:numRef>
              <c:f>Уровни!$G$26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8-48AE-BFCF-ECC7368CD1C1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Уровни!$C$26</c:f>
              <c:strCache>
                <c:ptCount val="1"/>
                <c:pt idx="0">
                  <c:v>42.03.01 Реклама и связи с общественностью, профиль «PR-технологии в бизнесе», Б-РСО-21</c:v>
                </c:pt>
              </c:strCache>
            </c:strRef>
          </c:cat>
          <c:val>
            <c:numRef>
              <c:f>Уровни!$H$26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58-48AE-BFCF-ECC7368CD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Уровни!$C$21:$C$22</c:f>
              <c:strCache>
                <c:ptCount val="2"/>
                <c:pt idx="0">
                  <c:v>44.03.03 Специальное (дефектологическое) образование, профиль «Образование детей с особенностями развития», Б-СДОД-31</c:v>
                </c:pt>
                <c:pt idx="1">
                  <c:v>44.03.05 Педагогическое образование с двумя профилями подготовки) , профиль "Физическая культура и основы ОБЖ", Б-ПФКБЖ-31</c:v>
                </c:pt>
              </c:strCache>
            </c:strRef>
          </c:cat>
          <c:val>
            <c:numRef>
              <c:f>Уровни!$E$19:$E$20</c:f>
              <c:numCache>
                <c:formatCode>0%</c:formatCode>
                <c:ptCount val="2"/>
                <c:pt idx="0">
                  <c:v>1.7999999999999999E-2</c:v>
                </c:pt>
                <c:pt idx="1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6-4A8D-9518-769108A0808A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Уровни!$C$21:$C$22</c:f>
              <c:strCache>
                <c:ptCount val="2"/>
                <c:pt idx="0">
                  <c:v>44.03.03 Специальное (дефектологическое) образование, профиль «Образование детей с особенностями развития», Б-СДОД-31</c:v>
                </c:pt>
                <c:pt idx="1">
                  <c:v>44.03.05 Педагогическое образование с двумя профилями подготовки) , профиль "Физическая культура и основы ОБЖ", Б-ПФКБЖ-31</c:v>
                </c:pt>
              </c:strCache>
            </c:strRef>
          </c:cat>
          <c:val>
            <c:numRef>
              <c:f>Уровни!$F$19:$F$20</c:f>
              <c:numCache>
                <c:formatCode>0%</c:formatCode>
                <c:ptCount val="2"/>
                <c:pt idx="0">
                  <c:v>1.7999999999999999E-2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B6-4A8D-9518-769108A0808A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Уровни!$C$21:$C$22</c:f>
              <c:strCache>
                <c:ptCount val="2"/>
                <c:pt idx="0">
                  <c:v>44.03.03 Специальное (дефектологическое) образование, профиль «Образование детей с особенностями развития», Б-СДОД-31</c:v>
                </c:pt>
                <c:pt idx="1">
                  <c:v>44.03.05 Педагогическое образование с двумя профилями подготовки) , профиль "Физическая культура и основы ОБЖ", Б-ПФКБЖ-31</c:v>
                </c:pt>
              </c:strCache>
            </c:strRef>
          </c:cat>
          <c:val>
            <c:numRef>
              <c:f>Уровни!$G$19:$G$20</c:f>
              <c:numCache>
                <c:formatCode>0%</c:formatCode>
                <c:ptCount val="2"/>
                <c:pt idx="0">
                  <c:v>3.5999999999999997E-2</c:v>
                </c:pt>
                <c:pt idx="1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B6-4A8D-9518-769108A0808A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Уровни!$C$21:$C$22</c:f>
              <c:strCache>
                <c:ptCount val="2"/>
                <c:pt idx="0">
                  <c:v>44.03.03 Специальное (дефектологическое) образование, профиль «Образование детей с особенностями развития», Б-СДОД-31</c:v>
                </c:pt>
                <c:pt idx="1">
                  <c:v>44.03.05 Педагогическое образование с двумя профилями подготовки) , профиль "Физическая культура и основы ОБЖ", Б-ПФКБЖ-31</c:v>
                </c:pt>
              </c:strCache>
            </c:strRef>
          </c:cat>
          <c:val>
            <c:numRef>
              <c:f>Уровни!$H$19:$H$20</c:f>
              <c:numCache>
                <c:formatCode>0%</c:formatCode>
                <c:ptCount val="2"/>
                <c:pt idx="0">
                  <c:v>0.92800000000000005</c:v>
                </c:pt>
                <c:pt idx="1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B6-4A8D-9518-769108A08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1.0741213816445428E-2"/>
          <c:w val="0.79192933125769938"/>
          <c:h val="0.7670107458333621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BF-4963-B9B8-29885EE01875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BF-4963-B9B8-29885EE01875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BF-4963-B9B8-29885EE01875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BF-4963-B9B8-29885EE01875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BF-4963-B9B8-29885EE01875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BF-4963-B9B8-29885EE01875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75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BF-4963-B9B8-29885EE01875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75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BF-4963-B9B8-29885EE01875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75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BBF-4963-B9B8-29885EE01875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</a:schemeClr>
                  </a:gs>
                  <a:gs pos="75000">
                    <a:schemeClr val="accent2">
                      <a:lumMod val="8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alpha val="75000"/>
                    </a:schemeClr>
                  </a:gs>
                  <a:gs pos="100000">
                    <a:schemeClr val="accent2">
                      <a:lumMod val="8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BBF-4963-B9B8-29885EE01875}"/>
              </c:ext>
            </c:extLst>
          </c:dPt>
          <c:cat>
            <c:strRef>
              <c:f>'ВК-кафедры'!$C$9:$C$18</c:f>
              <c:strCache>
                <c:ptCount val="10"/>
                <c:pt idx="0">
                  <c:v>45.03.02 Лингвистика, профиль «Перевод и переводоведение (английский и немецкий языки)», Б-ЛПеАН-11, Б-ЛПеАН-12</c:v>
                </c:pt>
                <c:pt idx="1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">
                  <c:v>45.03.02 Лингвистика, профиль «Перевод и переводоведение (английский и немецкий языки)», Б-ЛПеАН-21, Б-Л-ПеАН-22</c:v>
                </c:pt>
                <c:pt idx="3">
                  <c:v>45.03.02 Лингвистика, профиль «Перевод и переводоведение (французский и английский языки)», Б-ЛПеФА-21, Б-Л-ПеФА-22</c:v>
                </c:pt>
                <c:pt idx="4">
                  <c:v>45.03.02 Лингвистика, профиль «Перевод и переводоведение (английский и немецкий языки)», Б-ЛПеАН-31</c:v>
                </c:pt>
                <c:pt idx="5">
                  <c:v>45.03.02 Лингвистика, профиль «Перевод и переводоведение (английский и французский языки)», Б-ЛПеАФ-31</c:v>
                </c:pt>
                <c:pt idx="6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7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8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9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'ВК-кафедры'!$H$9:$H$18</c:f>
              <c:numCache>
                <c:formatCode>0%</c:formatCode>
                <c:ptCount val="10"/>
                <c:pt idx="0">
                  <c:v>0.95699999999999996</c:v>
                </c:pt>
                <c:pt idx="1">
                  <c:v>1</c:v>
                </c:pt>
                <c:pt idx="2">
                  <c:v>1</c:v>
                </c:pt>
                <c:pt idx="3">
                  <c:v>0.92100000000000004</c:v>
                </c:pt>
                <c:pt idx="4">
                  <c:v>1</c:v>
                </c:pt>
                <c:pt idx="5">
                  <c:v>1</c:v>
                </c:pt>
                <c:pt idx="6">
                  <c:v>0.64300000000000002</c:v>
                </c:pt>
                <c:pt idx="7">
                  <c:v>0.76500000000000001</c:v>
                </c:pt>
                <c:pt idx="8">
                  <c:v>1</c:v>
                </c:pt>
                <c:pt idx="9">
                  <c:v>0.97399999999999998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BBF-4963-B9B8-29885EE01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1.4364169571206066E-2"/>
          <c:w val="0.79192933125769938"/>
          <c:h val="0.7518663349832811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F-4139-B9D3-050A7574D23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F-4139-B9D3-050A7574D230}"/>
              </c:ext>
            </c:extLst>
          </c:dPt>
          <c:cat>
            <c:strRef>
              <c:f>'ВК-кафедры'!$C$19:$C$20</c:f>
              <c:strCache>
                <c:ptCount val="2"/>
                <c:pt idx="0">
                  <c:v>44.03.03 Специальное (дефектологическое) образование, профиль «Логопедия», Б-СДО-11, Б-СДО-12</c:v>
                </c:pt>
                <c:pt idx="1">
                  <c:v>44.03.03 Специальное (дефектологическое) образование, профиль «Логопедия», Б-СДО-11, Б-СДО-12</c:v>
                </c:pt>
              </c:strCache>
            </c:strRef>
          </c:cat>
          <c:val>
            <c:numRef>
              <c:f>'ВК-кафедры'!$H$19:$H$20</c:f>
              <c:numCache>
                <c:formatCode>0%</c:formatCode>
                <c:ptCount val="2"/>
                <c:pt idx="0">
                  <c:v>0.93300000000000005</c:v>
                </c:pt>
                <c:pt idx="1">
                  <c:v>0.96599999999999997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F-4139-B9D3-050A7574D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0-45BF-8C65-F9BC3F8A6C1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0-45BF-8C65-F9BC3F8A6C1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0-45BF-8C65-F9BC3F8A6C16}"/>
              </c:ext>
            </c:extLst>
          </c:dPt>
          <c:cat>
            <c:strRef>
              <c:f>'ВК-кафедры'!$C$23:$C$25</c:f>
              <c:strCache>
                <c:ptCount val="3"/>
                <c:pt idx="0">
                  <c:v>09.03.02 Информационные системы и технологии, профиль «Безопасность информационных систем», Б-ИСиТ-11</c:v>
                </c:pt>
                <c:pt idx="1">
                  <c:v>07.03.01 Архитектура, профиль «Архитектурное проектирование», Б-Арх-11</c:v>
                </c:pt>
                <c:pt idx="2">
                  <c:v>38.03.01 Экономика, профиль «Цифровая экономика», Б-ЭК-11</c:v>
                </c:pt>
              </c:strCache>
            </c:strRef>
          </c:cat>
          <c:val>
            <c:numRef>
              <c:f>'ВК-кафедры'!$H$23:$H$25</c:f>
              <c:numCache>
                <c:formatCode>0%</c:formatCode>
                <c:ptCount val="3"/>
                <c:pt idx="0">
                  <c:v>0.84799999999999998</c:v>
                </c:pt>
                <c:pt idx="1">
                  <c:v>0.96599999999999997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20-45BF-8C65-F9BC3F8A6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81-4E1A-8778-A967AB33FC84}"/>
              </c:ext>
            </c:extLst>
          </c:dPt>
          <c:cat>
            <c:strRef>
              <c:f>'ВК-кафедры'!$C$26</c:f>
              <c:strCache>
                <c:ptCount val="1"/>
                <c:pt idx="0">
                  <c:v>42.03.01 Реклама и связи с общественностью, профиль «PR-технологии в бизнесе», Б-РСО-21</c:v>
                </c:pt>
              </c:strCache>
            </c:strRef>
          </c:cat>
          <c:val>
            <c:numRef>
              <c:f>'ВК-кафедры'!$H$26</c:f>
              <c:numCache>
                <c:formatCode>0%</c:formatCode>
                <c:ptCount val="1"/>
                <c:pt idx="0">
                  <c:v>0.96199999999999997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81-4E1A-8778-A967AB33F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D-4414-82DC-D5214665ECF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D-4414-82DC-D5214665ECFA}"/>
              </c:ext>
            </c:extLst>
          </c:dPt>
          <c:cat>
            <c:strRef>
              <c:f>'ВК-кафедры'!$C$21:$C$22</c:f>
              <c:strCache>
                <c:ptCount val="2"/>
                <c:pt idx="0">
                  <c:v>44.03.03 Специальное (дефектологическое) образование, профиль «Образование детей с особенностями развития», Б-СДОД-31</c:v>
                </c:pt>
                <c:pt idx="1">
                  <c:v>44.03.05 Педагогическое образование с двумя профилями подготовки) , профиль "Физическая культура и основы ОБЖ"</c:v>
                </c:pt>
              </c:strCache>
            </c:strRef>
          </c:cat>
          <c:val>
            <c:numRef>
              <c:f>'ВК-кафедры'!$I$21:$I$22</c:f>
              <c:numCache>
                <c:formatCode>0%</c:formatCode>
                <c:ptCount val="2"/>
                <c:pt idx="0">
                  <c:v>0.95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AD-4414-82DC-D5214665E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Доля студентов, участвовавших во входном контроле по образовательным программам</a:t>
            </a:r>
          </a:p>
        </c:rich>
      </c:tx>
      <c:layout>
        <c:manualLayout>
          <c:xMode val="edge"/>
          <c:yMode val="edge"/>
          <c:x val="0.12444758358987927"/>
          <c:y val="6.18142331408980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759575041656696"/>
          <c:y val="8.5608198631562313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'ВК-кафедры'!$H$3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'ВК-кафедры'!$C$4:$C$26</c:f>
              <c:strCache>
                <c:ptCount val="23"/>
                <c:pt idx="0">
                  <c:v>40.05.04 Судебная и прокурорская деятельность, специализация «Судебная деятельность», С-СПД-11</c:v>
                </c:pt>
                <c:pt idx="1">
                  <c:v>41.03.06 Публичная политика и социальные науки, профиль «Социально-политические коммуникации», Б-ППСН-11</c:v>
                </c:pt>
                <c:pt idx="2">
                  <c:v>41.03.06 Публичная политика и социальные науки, профиль «Социально-политические коммуникации», Б-ППСН-31</c:v>
                </c:pt>
                <c:pt idx="3">
                  <c:v>44.03.05 Педагогическое образование (с двумя профилями подготовки), профиль «История и иностранный язык (английский язык)»,  Б-ПИиИЯ-21</c:v>
                </c:pt>
                <c:pt idx="4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  <c:pt idx="5">
                  <c:v>45.03.02 Лингвистика, профиль «Перевод и переводоведение (английский и немецкий языки)», Б-ЛПеАН-11, Б-ЛПеАН-12</c:v>
                </c:pt>
                <c:pt idx="6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7">
                  <c:v>45.03.02 Лингвистика, профиль «Перевод и переводоведение (английский и немецкий языки)», Б-ЛПеАН-21, Б-Л-ПеАН-22</c:v>
                </c:pt>
                <c:pt idx="8">
                  <c:v>45.03.02 Лингвистика, профиль «Перевод и переводоведение (французский и английский языки)», Б-ЛПеФА-21, Б-Л-ПеФА-22</c:v>
                </c:pt>
                <c:pt idx="9">
                  <c:v>45.03.02 Лингвистика, профиль «Перевод и переводоведение (английский и немецкий языки)», Б-ЛПеАН-31</c:v>
                </c:pt>
                <c:pt idx="10">
                  <c:v>45.03.02 Лингвистика, профиль «Перевод и переводоведение (английский и французский языки)», Б-ЛПеАФ-31</c:v>
                </c:pt>
                <c:pt idx="11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12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13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14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  <c:pt idx="15">
                  <c:v>44.03.03 Специальное (дефектологическое) образование, профиль «Логопедия», Б-СДО-11, Б-СДО-12</c:v>
                </c:pt>
                <c:pt idx="16">
                  <c:v>44.03.03 Специальное (дефектологическое) образование, профиль «Логопедия», Б-СДО-11, Б-СДО-12</c:v>
                </c:pt>
                <c:pt idx="17">
                  <c:v>44.03.03 Специальное (дефектологическое) образование, профиль «Образование детей с особенностями развития», Б-СДОД-31</c:v>
                </c:pt>
                <c:pt idx="18">
                  <c:v>44.03.05 Педагогическое образование с двумя профилями подготовки) , профиль "Физическая культура и основы ОБЖ"</c:v>
                </c:pt>
                <c:pt idx="19">
                  <c:v>09.03.02 Информационные системы и технологии, профиль «Безопасность информационных систем», Б-ИСиТ-11</c:v>
                </c:pt>
                <c:pt idx="20">
                  <c:v>07.03.01 Архитектура, профиль «Архитектурное проектирование», Б-Арх-11</c:v>
                </c:pt>
                <c:pt idx="21">
                  <c:v>38.03.01 Экономика, профиль «Цифровая экономика», Б-ЭК-11</c:v>
                </c:pt>
                <c:pt idx="22">
                  <c:v>42.03.01 Реклама и связи с общественностью, профиль «PR-технологии в бизнесе», Б-РСО-21</c:v>
                </c:pt>
              </c:strCache>
            </c:strRef>
          </c:cat>
          <c:val>
            <c:numRef>
              <c:f>'ВК-кафедры'!$H$4:$H$26</c:f>
              <c:numCache>
                <c:formatCode>0%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0.95699999999999996</c:v>
                </c:pt>
                <c:pt idx="6">
                  <c:v>1</c:v>
                </c:pt>
                <c:pt idx="7">
                  <c:v>1</c:v>
                </c:pt>
                <c:pt idx="8">
                  <c:v>0.92100000000000004</c:v>
                </c:pt>
                <c:pt idx="9">
                  <c:v>1</c:v>
                </c:pt>
                <c:pt idx="10">
                  <c:v>1</c:v>
                </c:pt>
                <c:pt idx="11">
                  <c:v>0.64300000000000002</c:v>
                </c:pt>
                <c:pt idx="12">
                  <c:v>0.76500000000000001</c:v>
                </c:pt>
                <c:pt idx="13">
                  <c:v>1</c:v>
                </c:pt>
                <c:pt idx="14">
                  <c:v>0.97399999999999998</c:v>
                </c:pt>
                <c:pt idx="15">
                  <c:v>0.93300000000000005</c:v>
                </c:pt>
                <c:pt idx="16">
                  <c:v>0.96599999999999997</c:v>
                </c:pt>
                <c:pt idx="17">
                  <c:v>1</c:v>
                </c:pt>
                <c:pt idx="18">
                  <c:v>0.72699999999999998</c:v>
                </c:pt>
                <c:pt idx="19">
                  <c:v>0.84799999999999998</c:v>
                </c:pt>
                <c:pt idx="20">
                  <c:v>0.96599999999999997</c:v>
                </c:pt>
                <c:pt idx="21">
                  <c:v>0.84</c:v>
                </c:pt>
                <c:pt idx="22">
                  <c:v>0.96199999999999997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B-4147-B2BF-6F5D30D860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51330448"/>
        <c:axId val="451331008"/>
      </c:barChart>
      <c:catAx>
        <c:axId val="4513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1008"/>
        <c:crosses val="autoZero"/>
        <c:auto val="1"/>
        <c:lblAlgn val="ctr"/>
        <c:lblOffset val="100"/>
        <c:tickLblSkip val="1"/>
        <c:noMultiLvlLbl val="0"/>
      </c:catAx>
      <c:valAx>
        <c:axId val="451331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Уровни!$C$4:$C$8</c:f>
              <c:strCache>
                <c:ptCount val="5"/>
                <c:pt idx="0">
                  <c:v>40.05.04 Судебная и прокурорская деятельность, специализация «Судебная деятельность», С-СПД-11</c:v>
                </c:pt>
                <c:pt idx="1">
                  <c:v>41.03.06 Публичная политика и социальные науки, профиль «Социально-политические коммуникации», Б-ППСН-11</c:v>
                </c:pt>
                <c:pt idx="2">
                  <c:v>41.03.06 Публичная политика и социальные науки, профиль «Социально-политические коммуникации», Б-ППСН-31</c:v>
                </c:pt>
                <c:pt idx="3">
                  <c:v>44.03.05 Педагогическое образование (с двумя профилями подготовки), профиль «История и иностранный язык (английский язык)»,  Б-ПИиИЯ-21</c:v>
                </c:pt>
                <c:pt idx="4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</c:strCache>
            </c:strRef>
          </c:cat>
          <c:val>
            <c:numRef>
              <c:f>Уровни!$E$4:$E$8</c:f>
              <c:numCache>
                <c:formatCode>0%</c:formatCode>
                <c:ptCount val="5"/>
                <c:pt idx="0">
                  <c:v>7.3999999999999996E-2</c:v>
                </c:pt>
                <c:pt idx="1">
                  <c:v>0.111</c:v>
                </c:pt>
                <c:pt idx="2">
                  <c:v>0</c:v>
                </c:pt>
                <c:pt idx="3">
                  <c:v>4.2000000000000003E-2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B-4F5D-B294-93C5335439F1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Уровни!$C$4:$C$8</c:f>
              <c:strCache>
                <c:ptCount val="5"/>
                <c:pt idx="0">
                  <c:v>40.05.04 Судебная и прокурорская деятельность, специализация «Судебная деятельность», С-СПД-11</c:v>
                </c:pt>
                <c:pt idx="1">
                  <c:v>41.03.06 Публичная политика и социальные науки, профиль «Социально-политические коммуникации», Б-ППСН-11</c:v>
                </c:pt>
                <c:pt idx="2">
                  <c:v>41.03.06 Публичная политика и социальные науки, профиль «Социально-политические коммуникации», Б-ППСН-31</c:v>
                </c:pt>
                <c:pt idx="3">
                  <c:v>44.03.05 Педагогическое образование (с двумя профилями подготовки), профиль «История и иностранный язык (английский язык)»,  Б-ПИиИЯ-21</c:v>
                </c:pt>
                <c:pt idx="4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</c:strCache>
            </c:strRef>
          </c:cat>
          <c:val>
            <c:numRef>
              <c:f>Уровни!$F$4:$F$8</c:f>
              <c:numCache>
                <c:formatCode>0%</c:formatCode>
                <c:ptCount val="5"/>
                <c:pt idx="0">
                  <c:v>0.29599999999999999</c:v>
                </c:pt>
                <c:pt idx="1">
                  <c:v>0</c:v>
                </c:pt>
                <c:pt idx="2">
                  <c:v>0.316</c:v>
                </c:pt>
                <c:pt idx="3">
                  <c:v>0.41699999999999998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B-4F5D-B294-93C5335439F1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Уровни!$C$4:$C$8</c:f>
              <c:strCache>
                <c:ptCount val="5"/>
                <c:pt idx="0">
                  <c:v>40.05.04 Судебная и прокурорская деятельность, специализация «Судебная деятельность», С-СПД-11</c:v>
                </c:pt>
                <c:pt idx="1">
                  <c:v>41.03.06 Публичная политика и социальные науки, профиль «Социально-политические коммуникации», Б-ППСН-11</c:v>
                </c:pt>
                <c:pt idx="2">
                  <c:v>41.03.06 Публичная политика и социальные науки, профиль «Социально-политические коммуникации», Б-ППСН-31</c:v>
                </c:pt>
                <c:pt idx="3">
                  <c:v>44.03.05 Педагогическое образование (с двумя профилями подготовки), профиль «История и иностранный язык (английский язык)»,  Б-ПИиИЯ-21</c:v>
                </c:pt>
                <c:pt idx="4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</c:strCache>
            </c:strRef>
          </c:cat>
          <c:val>
            <c:numRef>
              <c:f>Уровни!$G$4:$G$8</c:f>
              <c:numCache>
                <c:formatCode>0%</c:formatCode>
                <c:ptCount val="5"/>
                <c:pt idx="0">
                  <c:v>0.25900000000000001</c:v>
                </c:pt>
                <c:pt idx="1">
                  <c:v>0.111</c:v>
                </c:pt>
                <c:pt idx="2">
                  <c:v>0.57899999999999996</c:v>
                </c:pt>
                <c:pt idx="3">
                  <c:v>0.25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B-4F5D-B294-93C5335439F1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Уровни!$C$4:$C$8</c:f>
              <c:strCache>
                <c:ptCount val="5"/>
                <c:pt idx="0">
                  <c:v>40.05.04 Судебная и прокурорская деятельность, специализация «Судебная деятельность», С-СПД-11</c:v>
                </c:pt>
                <c:pt idx="1">
                  <c:v>41.03.06 Публичная политика и социальные науки, профиль «Социально-политические коммуникации», Б-ППСН-11</c:v>
                </c:pt>
                <c:pt idx="2">
                  <c:v>41.03.06 Публичная политика и социальные науки, профиль «Социально-политические коммуникации», Б-ППСН-31</c:v>
                </c:pt>
                <c:pt idx="3">
                  <c:v>44.03.05 Педагогическое образование (с двумя профилями подготовки), профиль «История и иностранный язык (английский язык)»,  Б-ПИиИЯ-21</c:v>
                </c:pt>
                <c:pt idx="4">
                  <c:v>44.03.05 Педагогическое образование (с двумя профилями подготовки), профиль «История и иностранный язык (английский язык)», Б-ПИиИЯ-11</c:v>
                </c:pt>
              </c:strCache>
            </c:strRef>
          </c:cat>
          <c:val>
            <c:numRef>
              <c:f>Уровни!$H$4:$H$8</c:f>
              <c:numCache>
                <c:formatCode>0%</c:formatCode>
                <c:ptCount val="5"/>
                <c:pt idx="0">
                  <c:v>0.371</c:v>
                </c:pt>
                <c:pt idx="1">
                  <c:v>0.77800000000000002</c:v>
                </c:pt>
                <c:pt idx="2">
                  <c:v>0.11</c:v>
                </c:pt>
                <c:pt idx="3">
                  <c:v>0.29099999999999998</c:v>
                </c:pt>
                <c:pt idx="4">
                  <c:v>0.95499999999999996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B-4F5D-B294-93C533543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Уровни!$C$9:$C$18</c:f>
              <c:strCache>
                <c:ptCount val="10"/>
                <c:pt idx="0">
                  <c:v>45.03.02 Лингвистика, профиль «Перевод и переводоведение (английский и немецкий языки)», Б-ЛПеАН-11, Б-ЛПеАН-12</c:v>
                </c:pt>
                <c:pt idx="1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">
                  <c:v>45.03.02 Лингвистика, профиль «Перевод и переводоведение (английский и немецкий языки)», Б-ЛПеАН-21, Б-Л-ПеАН-22</c:v>
                </c:pt>
                <c:pt idx="3">
                  <c:v>45.03.02 Лингвистика, профиль «Перевод и переводоведение (французский и английский языки)», Б-ЛПеФА-21, Б-Л-ПеФА-22</c:v>
                </c:pt>
                <c:pt idx="4">
                  <c:v>45.03.02 Лингвистика, профиль «Перевод и переводоведение (английский и немецкий языки)», Б-ЛПеАН-31</c:v>
                </c:pt>
                <c:pt idx="5">
                  <c:v>45.03.02 Лингвистика, профиль «Перевод и переводоведение (английский и французский языки)», Б-ЛПеАФ-31</c:v>
                </c:pt>
                <c:pt idx="6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7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8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9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Уровни!$E$9:$E$18</c:f>
              <c:numCache>
                <c:formatCode>0%</c:formatCode>
                <c:ptCount val="10"/>
                <c:pt idx="0">
                  <c:v>6.8000000000000005E-2</c:v>
                </c:pt>
                <c:pt idx="1">
                  <c:v>2.1000000000000001E-2</c:v>
                </c:pt>
                <c:pt idx="2">
                  <c:v>0.21099999999999999</c:v>
                </c:pt>
                <c:pt idx="3">
                  <c:v>8.5999999999999993E-2</c:v>
                </c:pt>
                <c:pt idx="4">
                  <c:v>7.0999999999999994E-2</c:v>
                </c:pt>
                <c:pt idx="5">
                  <c:v>0.214</c:v>
                </c:pt>
                <c:pt idx="6">
                  <c:v>0.222</c:v>
                </c:pt>
                <c:pt idx="7">
                  <c:v>0.154</c:v>
                </c:pt>
                <c:pt idx="8">
                  <c:v>0.13500000000000001</c:v>
                </c:pt>
                <c:pt idx="9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1-4E3C-A024-8FBC1476DDF2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Уровни!$C$9:$C$18</c:f>
              <c:strCache>
                <c:ptCount val="10"/>
                <c:pt idx="0">
                  <c:v>45.03.02 Лингвистика, профиль «Перевод и переводоведение (английский и немецкий языки)», Б-ЛПеАН-11, Б-ЛПеАН-12</c:v>
                </c:pt>
                <c:pt idx="1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">
                  <c:v>45.03.02 Лингвистика, профиль «Перевод и переводоведение (английский и немецкий языки)», Б-ЛПеАН-21, Б-Л-ПеАН-22</c:v>
                </c:pt>
                <c:pt idx="3">
                  <c:v>45.03.02 Лингвистика, профиль «Перевод и переводоведение (французский и английский языки)», Б-ЛПеФА-21, Б-Л-ПеФА-22</c:v>
                </c:pt>
                <c:pt idx="4">
                  <c:v>45.03.02 Лингвистика, профиль «Перевод и переводоведение (английский и немецкий языки)», Б-ЛПеАН-31</c:v>
                </c:pt>
                <c:pt idx="5">
                  <c:v>45.03.02 Лингвистика, профиль «Перевод и переводоведение (английский и французский языки)», Б-ЛПеАФ-31</c:v>
                </c:pt>
                <c:pt idx="6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7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8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9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Уровни!$F$9:$F$18</c:f>
              <c:numCache>
                <c:formatCode>0%</c:formatCode>
                <c:ptCount val="10"/>
                <c:pt idx="0">
                  <c:v>0.318</c:v>
                </c:pt>
                <c:pt idx="1">
                  <c:v>0.255</c:v>
                </c:pt>
                <c:pt idx="2">
                  <c:v>0.55300000000000005</c:v>
                </c:pt>
                <c:pt idx="3">
                  <c:v>0.22900000000000001</c:v>
                </c:pt>
                <c:pt idx="4">
                  <c:v>0.501</c:v>
                </c:pt>
                <c:pt idx="5">
                  <c:v>0.35699999999999998</c:v>
                </c:pt>
                <c:pt idx="6">
                  <c:v>0.33300000000000002</c:v>
                </c:pt>
                <c:pt idx="7">
                  <c:v>0.38400000000000001</c:v>
                </c:pt>
                <c:pt idx="8">
                  <c:v>0.432</c:v>
                </c:pt>
                <c:pt idx="9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1-4E3C-A024-8FBC1476DDF2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Уровни!$C$9:$C$18</c:f>
              <c:strCache>
                <c:ptCount val="10"/>
                <c:pt idx="0">
                  <c:v>45.03.02 Лингвистика, профиль «Перевод и переводоведение (английский и немецкий языки)», Б-ЛПеАН-11, Б-ЛПеАН-12</c:v>
                </c:pt>
                <c:pt idx="1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">
                  <c:v>45.03.02 Лингвистика, профиль «Перевод и переводоведение (английский и немецкий языки)», Б-ЛПеАН-21, Б-Л-ПеАН-22</c:v>
                </c:pt>
                <c:pt idx="3">
                  <c:v>45.03.02 Лингвистика, профиль «Перевод и переводоведение (французский и английский языки)», Б-ЛПеФА-21, Б-Л-ПеФА-22</c:v>
                </c:pt>
                <c:pt idx="4">
                  <c:v>45.03.02 Лингвистика, профиль «Перевод и переводоведение (английский и немецкий языки)», Б-ЛПеАН-31</c:v>
                </c:pt>
                <c:pt idx="5">
                  <c:v>45.03.02 Лингвистика, профиль «Перевод и переводоведение (английский и французский языки)», Б-ЛПеАФ-31</c:v>
                </c:pt>
                <c:pt idx="6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7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8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9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Уровни!$G$9:$G$18</c:f>
              <c:numCache>
                <c:formatCode>0%</c:formatCode>
                <c:ptCount val="10"/>
                <c:pt idx="0">
                  <c:v>0.29599999999999999</c:v>
                </c:pt>
                <c:pt idx="1">
                  <c:v>0.31900000000000001</c:v>
                </c:pt>
                <c:pt idx="2">
                  <c:v>0.183</c:v>
                </c:pt>
                <c:pt idx="3">
                  <c:v>0.22900000000000001</c:v>
                </c:pt>
                <c:pt idx="4">
                  <c:v>0.214</c:v>
                </c:pt>
                <c:pt idx="5">
                  <c:v>0.42899999999999999</c:v>
                </c:pt>
                <c:pt idx="6">
                  <c:v>0.112</c:v>
                </c:pt>
                <c:pt idx="7">
                  <c:v>0.23100000000000001</c:v>
                </c:pt>
                <c:pt idx="8">
                  <c:v>0.32400000000000001</c:v>
                </c:pt>
                <c:pt idx="9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1-4E3C-A024-8FBC1476DDF2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Уровни!$C$9:$C$18</c:f>
              <c:strCache>
                <c:ptCount val="10"/>
                <c:pt idx="0">
                  <c:v>45.03.02 Лингвистика, профиль «Перевод и переводоведение (английский и немецкий языки)», Б-ЛПеАН-11, Б-ЛПеАН-12</c:v>
                </c:pt>
                <c:pt idx="1">
                  <c:v>45.03.02 Лингвистика, профиль «Перевод и переводоведение (французский и английский языки)», Б-ЛПеФА-11, Б-ЛПеФА-12</c:v>
                </c:pt>
                <c:pt idx="2">
                  <c:v>45.03.02 Лингвистика, профиль «Перевод и переводоведение (английский и немецкий языки)», Б-ЛПеАН-21, Б-Л-ПеАН-22</c:v>
                </c:pt>
                <c:pt idx="3">
                  <c:v>45.03.02 Лингвистика, профиль «Перевод и переводоведение (французский и английский языки)», Б-ЛПеФА-21, Б-Л-ПеФА-22</c:v>
                </c:pt>
                <c:pt idx="4">
                  <c:v>45.03.02 Лингвистика, профиль «Перевод и переводоведение (английский и немецкий языки)», Б-ЛПеАН-31</c:v>
                </c:pt>
                <c:pt idx="5">
                  <c:v>45.03.02 Лингвистика, профиль «Перевод и переводоведение (английский и французский языки)», Б-ЛПеАФ-31</c:v>
                </c:pt>
                <c:pt idx="6">
                  <c:v>45.03.02 Лингвистика, профиль «Теория и методика преподавания иностранных языков и культур (английский и немецкий языки)», Б-ЛАН-31</c:v>
                </c:pt>
                <c:pt idx="7">
                  <c:v>45.03.02 Лингвистика, профиль «Теория и методика преподавания иностранных языков и культур (английский и французский языки)», Б-ЛАФ-31</c:v>
                </c:pt>
                <c:pt idx="8">
                  <c:v>44.03.05 Педагогическое образование (с двумя профилями подготовки), профиль «Иностранные языки (немецкий и английский языки)», Б-ПНА-11</c:v>
                </c:pt>
                <c:pt idx="9">
                  <c:v>44.03.05 Педагогическое образование (с двумя профилями подготовки), профиль «Иностранные языки (английский и французский языки)», Б-ПАФ-11</c:v>
                </c:pt>
              </c:strCache>
            </c:strRef>
          </c:cat>
          <c:val>
            <c:numRef>
              <c:f>Уровни!$H$9:$H$18</c:f>
              <c:numCache>
                <c:formatCode>0%</c:formatCode>
                <c:ptCount val="10"/>
                <c:pt idx="0">
                  <c:v>0.318</c:v>
                </c:pt>
                <c:pt idx="1">
                  <c:v>0.40500000000000003</c:v>
                </c:pt>
                <c:pt idx="2">
                  <c:v>5.2999999999999999E-2</c:v>
                </c:pt>
                <c:pt idx="3">
                  <c:v>0.45600000000000002</c:v>
                </c:pt>
                <c:pt idx="4">
                  <c:v>0.214</c:v>
                </c:pt>
                <c:pt idx="5">
                  <c:v>0</c:v>
                </c:pt>
                <c:pt idx="6">
                  <c:v>0.33300000000000002</c:v>
                </c:pt>
                <c:pt idx="7">
                  <c:v>0.23100000000000001</c:v>
                </c:pt>
                <c:pt idx="8">
                  <c:v>0.109</c:v>
                </c:pt>
                <c:pt idx="9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1-4E3C-A024-8FBC1476D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</a:t>
          </a:r>
          <a:r>
            <a:rPr lang="en-US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100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0.15367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8929" y="46645"/>
          <a:ext cx="9742123" cy="768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Инжененрно-технологический институк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0.13358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7607" y="46645"/>
          <a:ext cx="9973445" cy="768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0.18444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8929" y="29943"/>
          <a:ext cx="7821929" cy="493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- 93%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0.17694</cdr:x>
      <cdr:y>0.36961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36" y="510180"/>
          <a:ext cx="1790764" cy="189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- 95%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- 89%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Инжененрно-технологический институт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- 96%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- 87%</a:t>
          </a:r>
          <a:endParaRPr lang="ru-RU" sz="1400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соцмокультурного проектирования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0.12769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643" y="29906"/>
          <a:ext cx="8366215" cy="492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0.15465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3179" y="29832"/>
          <a:ext cx="8107679" cy="491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 и мировых языков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0.18444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8929" y="29943"/>
          <a:ext cx="7821929" cy="493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14.04.2022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8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DAE9241-0CE4-EED5-270A-79CF0819C03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7" y="5481068"/>
            <a:ext cx="10491859" cy="63715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февраль  2022 год</a:t>
            </a:r>
          </a:p>
          <a:p>
            <a:pPr algn="ctr"/>
            <a:endParaRPr lang="en-US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CB94843-E865-4753-951D-22C7FDCB02CC}"/>
              </a:ext>
            </a:extLst>
          </p:cNvPr>
          <p:cNvSpPr txBox="1">
            <a:spLocks/>
          </p:cNvSpPr>
          <p:nvPr/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2800" b="1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FE58226-7B6A-4D0E-B38F-A3ECE8C7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7158" y="292300"/>
            <a:ext cx="5890040" cy="48784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B75104-F86C-4914-97B6-200DAAD279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5138185" cy="3659903"/>
          </a:xfrm>
        </p:spPr>
        <p:txBody>
          <a:bodyPr rtlCol="0">
            <a:normAutofit/>
          </a:bodyPr>
          <a:lstStyle/>
          <a:p>
            <a:endParaRPr lang="ru-RU" sz="1700" b="1" kern="1200" spc="300" dirty="0">
              <a:ln w="12700">
                <a:solidFill>
                  <a:schemeClr val="accent5"/>
                </a:solidFill>
                <a:prstDash val="solid"/>
              </a:ln>
              <a:latin typeface="+mn-lt"/>
              <a:ea typeface="+mn-ea"/>
              <a:cs typeface="+mn-cs"/>
            </a:endParaRPr>
          </a:p>
          <a:p>
            <a:endParaRPr lang="ru-RU" sz="1700" b="1" dirty="0">
              <a:ln w="12700">
                <a:solidFill>
                  <a:schemeClr val="accent5"/>
                </a:solidFill>
                <a:prstDash val="solid"/>
              </a:ln>
            </a:endParaRPr>
          </a:p>
          <a:p>
            <a:endParaRPr lang="ru-RU" sz="1700" b="1" kern="1200" spc="300" dirty="0">
              <a:ln w="12700">
                <a:solidFill>
                  <a:schemeClr val="accent5"/>
                </a:solidFill>
                <a:prstDash val="solid"/>
              </a:ln>
              <a:latin typeface="+mn-lt"/>
              <a:ea typeface="+mn-ea"/>
              <a:cs typeface="+mn-cs"/>
            </a:endParaRPr>
          </a:p>
          <a:p>
            <a:endParaRPr lang="ru-RU" sz="1700" b="1" dirty="0">
              <a:ln w="12700">
                <a:solidFill>
                  <a:schemeClr val="accent5"/>
                </a:solidFill>
                <a:prstDash val="solid"/>
              </a:ln>
            </a:endParaRPr>
          </a:p>
          <a:p>
            <a:endParaRPr lang="ru-RU" sz="1700" b="1" kern="1200" spc="300" dirty="0">
              <a:ln w="12700">
                <a:solidFill>
                  <a:schemeClr val="accent5"/>
                </a:solidFill>
                <a:prstDash val="solid"/>
              </a:ln>
              <a:latin typeface="+mn-lt"/>
              <a:ea typeface="+mn-ea"/>
              <a:cs typeface="+mn-cs"/>
            </a:endParaRPr>
          </a:p>
          <a:p>
            <a:endParaRPr lang="ru-RU" sz="1700" b="1" dirty="0">
              <a:ln w="12700">
                <a:solidFill>
                  <a:schemeClr val="accent5"/>
                </a:solidFill>
                <a:prstDash val="solid"/>
              </a:ln>
            </a:endParaRPr>
          </a:p>
          <a:p>
            <a:r>
              <a:rPr lang="ru-RU" sz="1700" b="1" kern="1200" spc="300" dirty="0">
                <a:ln w="12700">
                  <a:solidFill>
                    <a:schemeClr val="accent5"/>
                  </a:solidFill>
                  <a:prstDash val="solid"/>
                </a:ln>
                <a:latin typeface="+mn-lt"/>
                <a:ea typeface="+mn-ea"/>
                <a:cs typeface="+mn-cs"/>
              </a:rPr>
              <a:t>Центр лицензирования, аккредитации и качества образования</a:t>
            </a:r>
          </a:p>
        </p:txBody>
      </p:sp>
      <p:sp>
        <p:nvSpPr>
          <p:cNvPr id="38" name="Footer Placeholder 6">
            <a:extLst>
              <a:ext uri="{FF2B5EF4-FFF2-40B4-BE49-F238E27FC236}">
                <a16:creationId xmlns:a16="http://schemas.microsoft.com/office/drawing/2014/main" id="{5802E1E9-7287-BEFA-C7DC-9AA6F8006D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69E23842-670E-AE62-998C-5B65525D50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ru-RU" smtClean="0"/>
              <a:pPr>
                <a:spcAft>
                  <a:spcPts val="600"/>
                </a:spcAft>
              </a:pPr>
              <a:t>1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5033983" cy="2255876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ru-RU" sz="2800" b="1" kern="12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РЕЗУЛЬТАТЫ ВХОДНОГО КОНТРОЛЯ ОБУЧАЮЩИХСЯ </a:t>
            </a:r>
            <a:br>
              <a:rPr lang="ru-RU" sz="2800" b="1" kern="12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kern="12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КГУ  им. К.Э. Циолковского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22E3F51-4A4A-48D3-8A99-C91C210078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E40FD6-D5E4-4D8D-AC68-3B3C23D434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F574857-504D-428A-B6F9-A3A5734A4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796645"/>
              </p:ext>
            </p:extLst>
          </p:nvPr>
        </p:nvGraphicFramePr>
        <p:xfrm>
          <a:off x="304803" y="181927"/>
          <a:ext cx="11548668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67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3E54AA4-AFF7-4F9F-A998-156846E8C2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08F7BF-2793-41FD-9B61-8DDEF3241E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11</a:t>
            </a:fld>
            <a:endParaRPr lang="ru-RU" noProof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195987"/>
              </p:ext>
            </p:extLst>
          </p:nvPr>
        </p:nvGraphicFramePr>
        <p:xfrm>
          <a:off x="304802" y="110836"/>
          <a:ext cx="11548667" cy="663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7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1">
            <a:extLst>
              <a:ext uri="{FF2B5EF4-FFF2-40B4-BE49-F238E27FC236}">
                <a16:creationId xmlns:a16="http://schemas.microsoft.com/office/drawing/2014/main" id="{597F1465-DBC2-71F5-D7AF-D6C42A45F2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137" name="Slide Number Placeholder 2">
            <a:extLst>
              <a:ext uri="{FF2B5EF4-FFF2-40B4-BE49-F238E27FC236}">
                <a16:creationId xmlns:a16="http://schemas.microsoft.com/office/drawing/2014/main" id="{4C602EC4-335A-985D-42BA-66473FEF57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8699F50C-BE38-4BD0-BA84-9B090E1F2B9B}" type="slidenum">
              <a:rPr lang="ru-RU" noProof="0" smtClean="0"/>
              <a:pPr rtl="0">
                <a:spcAft>
                  <a:spcPts val="600"/>
                </a:spcAft>
              </a:pPr>
              <a:t>12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40" y="344568"/>
            <a:ext cx="11368520" cy="11479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>
            <a:normAutofit/>
          </a:bodyPr>
          <a:lstStyle/>
          <a:p>
            <a:pPr algn="ctr" rtl="0"/>
            <a:r>
              <a:rPr lang="ru-RU" sz="4100" dirty="0"/>
              <a:t>РЕЗУЛЬТАТЫ ВХОДНОГО КОНТРОЛЯ</a:t>
            </a:r>
            <a:endParaRPr lang="ru-RU" sz="4100" b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9B2985-00CD-4674-B46A-F070A7B44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4" r="1" b="1"/>
          <a:stretch/>
        </p:blipFill>
        <p:spPr bwMode="auto">
          <a:xfrm>
            <a:off x="518678" y="1671924"/>
            <a:ext cx="10835122" cy="45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 hidden="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971" y="6356350"/>
            <a:ext cx="740227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8699F50C-BE38-4BD0-BA84-9B090E1F2B9B}" type="slidenum">
              <a:rPr lang="ru-RU" smtClean="0"/>
              <a:pPr rtl="0">
                <a:spcAft>
                  <a:spcPts val="60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A38F363-94CF-4252-B753-EC221EF4DA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CAE369F-13F6-44B3-BA9C-C7957AE17C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13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DC4FB01-3347-430B-8158-204DA7622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64452"/>
              </p:ext>
            </p:extLst>
          </p:nvPr>
        </p:nvGraphicFramePr>
        <p:xfrm>
          <a:off x="338530" y="291549"/>
          <a:ext cx="11402895" cy="600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41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E16C40E-78CD-4BAC-828C-C3313585D6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1E93F24-0256-46E3-AE8B-0C3FDBB867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14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3485C31-5130-4ECA-951F-6689F68D9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5897"/>
              </p:ext>
            </p:extLst>
          </p:nvPr>
        </p:nvGraphicFramePr>
        <p:xfrm>
          <a:off x="338530" y="251791"/>
          <a:ext cx="11548667" cy="603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48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DE59249-F337-4356-99C7-163007A43A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932FAE3-6497-4064-9EFB-9A1CB763D3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15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F454ED7-71F7-4ABB-A2B2-4577F2423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089565"/>
              </p:ext>
            </p:extLst>
          </p:nvPr>
        </p:nvGraphicFramePr>
        <p:xfrm>
          <a:off x="477078" y="238540"/>
          <a:ext cx="11410119" cy="60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43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D4B5492-6842-4427-BCF9-2357A851B3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FB0CA46-EED7-416A-B3D0-E0D3E58838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16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68734DA-769A-43EF-BD59-2C038011D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72659"/>
              </p:ext>
            </p:extLst>
          </p:nvPr>
        </p:nvGraphicFramePr>
        <p:xfrm>
          <a:off x="340474" y="251791"/>
          <a:ext cx="11512996" cy="610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121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C524366-88B5-4A9F-9296-A3442FC295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A21BA4-EEBA-4142-91A9-C6D6C4C7E9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17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C4059D5-B10D-4148-9998-E3FBDA8B0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93305"/>
              </p:ext>
            </p:extLst>
          </p:nvPr>
        </p:nvGraphicFramePr>
        <p:xfrm>
          <a:off x="689112" y="238540"/>
          <a:ext cx="11198086" cy="589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61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E106D59-070D-4073-BD40-F1418E2CB88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EF4406A-A0B4-4389-A07F-026F7E92CC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18</a:t>
            </a:fld>
            <a:endParaRPr lang="ru-RU" noProof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3C59371-6CFA-4525-9862-B54F82054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02392"/>
              </p:ext>
            </p:extLst>
          </p:nvPr>
        </p:nvGraphicFramePr>
        <p:xfrm>
          <a:off x="437322" y="278296"/>
          <a:ext cx="11449875" cy="601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86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 hidden="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971" y="6356350"/>
            <a:ext cx="740227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8699F50C-BE38-4BD0-BA84-9B090E1F2B9B}" type="slidenum">
              <a:rPr lang="ru-RU" smtClean="0"/>
              <a:pPr rtl="0">
                <a:spcAft>
                  <a:spcPts val="600"/>
                </a:spcAft>
              </a:pPr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5" y="379828"/>
            <a:ext cx="10457769" cy="61960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>
            <a:normAutofit/>
          </a:bodyPr>
          <a:lstStyle/>
          <a:p>
            <a:pPr algn="ctr" rtl="0"/>
            <a:r>
              <a:rPr lang="ru-RU" sz="3700" dirty="0"/>
              <a:t>УЧАСТНИКИ </a:t>
            </a:r>
            <a:br>
              <a:rPr lang="ru-RU" sz="3700" dirty="0"/>
            </a:br>
            <a:r>
              <a:rPr lang="ru-RU" sz="3700" dirty="0"/>
              <a:t>ВХОДНОГО КОНТРОЛЯ</a:t>
            </a:r>
            <a:br>
              <a:rPr lang="ru-RU" sz="3700" dirty="0"/>
            </a:br>
            <a:endParaRPr lang="ru-RU" sz="3700" b="0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265F10C-BC48-4831-ADC1-46444837802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b="8864"/>
          <a:stretch>
            <a:fillRect/>
          </a:stretch>
        </p:blipFill>
        <p:spPr bwMode="auto">
          <a:xfrm>
            <a:off x="962706" y="474453"/>
            <a:ext cx="10266588" cy="40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E5CE393-BEA4-4102-B8EB-B86B53B8DB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3E9B5CEF-78E3-485C-9A79-F22815640B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21" name="Номер слайда 5" hidden="1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971" y="6356350"/>
            <a:ext cx="740227" cy="365125"/>
          </a:xfrm>
        </p:spPr>
        <p:txBody>
          <a:bodyPr rtlCol="0" anchor="ctr">
            <a:normAutofit/>
          </a:bodyPr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>
              <a:spcAft>
                <a:spcPts val="600"/>
              </a:spcAft>
            </a:pPr>
            <a:fld id="{8699F50C-BE38-4BD0-BA84-9B090E1F2B9B}" type="slidenum">
              <a:rPr lang="ru-RU" smtClean="0">
                <a:solidFill>
                  <a:schemeClr val="bg2"/>
                </a:solidFill>
              </a:rPr>
              <a:pPr rtl="0">
                <a:spcAft>
                  <a:spcPts val="600"/>
                </a:spcAft>
              </a:pPr>
              <a:t>3</a:t>
            </a:fld>
            <a:endParaRPr lang="ru-RU">
              <a:solidFill>
                <a:schemeClr val="bg2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C367FEE-5B39-4F45-829D-DBC8A80A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12711"/>
              </p:ext>
            </p:extLst>
          </p:nvPr>
        </p:nvGraphicFramePr>
        <p:xfrm>
          <a:off x="338530" y="369275"/>
          <a:ext cx="11464264" cy="5987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759">
                  <a:extLst>
                    <a:ext uri="{9D8B030D-6E8A-4147-A177-3AD203B41FA5}">
                      <a16:colId xmlns:a16="http://schemas.microsoft.com/office/drawing/2014/main" val="529710448"/>
                    </a:ext>
                  </a:extLst>
                </a:gridCol>
                <a:gridCol w="2865759">
                  <a:extLst>
                    <a:ext uri="{9D8B030D-6E8A-4147-A177-3AD203B41FA5}">
                      <a16:colId xmlns:a16="http://schemas.microsoft.com/office/drawing/2014/main" val="3499500847"/>
                    </a:ext>
                  </a:extLst>
                </a:gridCol>
                <a:gridCol w="2865759">
                  <a:extLst>
                    <a:ext uri="{9D8B030D-6E8A-4147-A177-3AD203B41FA5}">
                      <a16:colId xmlns:a16="http://schemas.microsoft.com/office/drawing/2014/main" val="2236906969"/>
                    </a:ext>
                  </a:extLst>
                </a:gridCol>
                <a:gridCol w="2866987">
                  <a:extLst>
                    <a:ext uri="{9D8B030D-6E8A-4147-A177-3AD203B41FA5}">
                      <a16:colId xmlns:a16="http://schemas.microsoft.com/office/drawing/2014/main" val="1707538516"/>
                    </a:ext>
                  </a:extLst>
                </a:gridCol>
              </a:tblGrid>
              <a:tr h="756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Выпускающие кафедры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образовательных программ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студентов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128040926"/>
                  </a:ext>
                </a:extLst>
              </a:tr>
              <a:tr h="1016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лингвистики и мировых языков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288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3292396009"/>
                  </a:ext>
                </a:extLst>
              </a:tr>
              <a:tr h="1132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искусств и социокультурного проектирования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3900101111"/>
                  </a:ext>
                </a:extLst>
              </a:tr>
              <a:tr h="1019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филологии и массмедиа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1383465297"/>
                  </a:ext>
                </a:extLst>
              </a:tr>
              <a:tr h="7567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Инженерно-технологический институт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78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532264516"/>
                  </a:ext>
                </a:extLst>
              </a:tr>
              <a:tr h="65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педагогики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1919142602"/>
                  </a:ext>
                </a:extLst>
              </a:tr>
              <a:tr h="652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истории и права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55482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CD5AB77-4D70-48EC-9F8B-0A77FDD2D8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A59FF26-513C-4C19-B9D2-E86B774B07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699F50C-BE38-4BD0-BA84-9B090E1F2B9B}" type="slidenum">
              <a:rPr lang="ru-RU" noProof="0" smtClean="0"/>
              <a:pPr rtl="0">
                <a:spcAft>
                  <a:spcPts val="600"/>
                </a:spcAft>
              </a:pPr>
              <a:t>4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815109-2072-4128-B197-9F270691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3411995"/>
          </a:xfrm>
        </p:spPr>
        <p:txBody>
          <a:bodyPr anchor="b">
            <a:normAutofit/>
          </a:bodyPr>
          <a:lstStyle/>
          <a:p>
            <a:r>
              <a:rPr lang="ru-RU" sz="2800" dirty="0"/>
              <a:t>Доля студентов, </a:t>
            </a:r>
            <a:br>
              <a:rPr lang="ru-RU" sz="2800" dirty="0"/>
            </a:br>
            <a:r>
              <a:rPr lang="ru-RU" sz="2800" dirty="0"/>
              <a:t>принявших участие в тестировании входного контроля  ( по институтам)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B98680-4ED4-4730-B067-6D11171B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136525"/>
            <a:ext cx="945662" cy="957632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864AD4E-6E37-4E20-9A6F-9FEE015BB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15" y="1651044"/>
            <a:ext cx="4641969" cy="45259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16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40B2544-5BB1-42DA-96D4-7E39395E6D3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D91D7FB-3170-4426-B0C1-4AF1CCD5C4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6E6AE27-EB2E-4933-AB51-3D2A1FA7A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35772"/>
              </p:ext>
            </p:extLst>
          </p:nvPr>
        </p:nvGraphicFramePr>
        <p:xfrm>
          <a:off x="304803" y="181927"/>
          <a:ext cx="11251094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66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D6394FB-E479-4F5B-9FFB-D64538A9C2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385A00-D252-4A84-8647-FB132732F2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A6E4F99-01BB-41E9-AA9D-8209B23D1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97310"/>
              </p:ext>
            </p:extLst>
          </p:nvPr>
        </p:nvGraphicFramePr>
        <p:xfrm>
          <a:off x="304803" y="181927"/>
          <a:ext cx="11548668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51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1A965D6-55B7-4EF7-BE2E-75569C5208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270A49-AFCC-42DD-BB99-2C8D5AC541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6071159-7EAA-46E9-84D8-E42588389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899034"/>
              </p:ext>
            </p:extLst>
          </p:nvPr>
        </p:nvGraphicFramePr>
        <p:xfrm>
          <a:off x="928007" y="181927"/>
          <a:ext cx="10925463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93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0F2572D-DD5A-43E5-A3CA-69C8BF84F8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69D4416-F250-4604-8D49-3C98208A94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6994F3E-DF40-4449-A62D-3F75B4731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041786"/>
              </p:ext>
            </p:extLst>
          </p:nvPr>
        </p:nvGraphicFramePr>
        <p:xfrm>
          <a:off x="338531" y="181927"/>
          <a:ext cx="11514940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6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B2EBFFE-E3E8-4624-AB97-A59923F4A2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0BCE86-3659-4ADD-AC11-1CE1D24085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9</a:t>
            </a:fld>
            <a:endParaRPr lang="ru-RU" noProof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3C13DE0-2124-4A10-B2ED-DCC0DFF9B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393126"/>
              </p:ext>
            </p:extLst>
          </p:nvPr>
        </p:nvGraphicFramePr>
        <p:xfrm>
          <a:off x="338531" y="181927"/>
          <a:ext cx="11548668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57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Вариант 2</Template>
  <TotalTime>0</TotalTime>
  <Words>346</Words>
  <Application>Microsoft Office PowerPoint</Application>
  <PresentationFormat>Широкоэкранный</PresentationFormat>
  <Paragraphs>118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Gill Sans SemiBold</vt:lpstr>
      <vt:lpstr>Times New Roman</vt:lpstr>
      <vt:lpstr>Тема Office</vt:lpstr>
      <vt:lpstr>РЕЗУЛЬТАТЫ ВХОДНОГО КОНТРОЛЯ ОБУЧАЮЩИХСЯ  КГУ  им. К.Э. Циолковского</vt:lpstr>
      <vt:lpstr>УЧАСТНИКИ  ВХОДНОГО КОНТРОЛЯ </vt:lpstr>
      <vt:lpstr>Презентация PowerPoint</vt:lpstr>
      <vt:lpstr>Доля студентов,  принявших участие в тестировании входного контроля  ( по институтам)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ВХОДНОГО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2020-03-14T09:33:49Z</dcterms:created>
  <dcterms:modified xsi:type="dcterms:W3CDTF">2022-04-14T14:12:27Z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