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charts/chart15.xml" ContentType="application/vnd.openxmlformats-officedocument.drawingml.chart+xml"/>
  <Override PartName="/ppt/drawings/drawing14.xml" ContentType="application/vnd.openxmlformats-officedocument.drawingml.chartshapes+xml"/>
  <Override PartName="/ppt/charts/chart16.xml" ContentType="application/vnd.openxmlformats-officedocument.drawingml.chart+xml"/>
  <Override PartName="/ppt/drawings/drawing15.xml" ContentType="application/vnd.openxmlformats-officedocument.drawingml.chartshapes+xml"/>
  <Override PartName="/ppt/charts/chart17.xml" ContentType="application/vnd.openxmlformats-officedocument.drawingml.chart+xml"/>
  <Override PartName="/ppt/drawings/drawing1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23" r:id="rId4"/>
  </p:sldMasterIdLst>
  <p:notesMasterIdLst>
    <p:notesMasterId r:id="rId26"/>
  </p:notesMasterIdLst>
  <p:handoutMasterIdLst>
    <p:handoutMasterId r:id="rId27"/>
  </p:handoutMasterIdLst>
  <p:sldIdLst>
    <p:sldId id="349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42" r:id="rId16"/>
    <p:sldId id="394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4" autoAdjust="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02996128008299"/>
          <c:y val="0.16933494112881803"/>
          <c:w val="0.77251058258979377"/>
          <c:h val="0.59491423823190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'Сфор-ть компет-кафедры-раб'!$H$3</c:f>
              <c:strCache>
                <c:ptCount val="1"/>
                <c:pt idx="0">
                  <c:v>Доля студентов-участников</c:v>
                </c:pt>
              </c:strCache>
            </c:strRef>
          </c:tx>
          <c:spPr>
            <a:pattFill prst="pct80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6B4-4449-BEFA-F463A000DA5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6B4-4449-BEFA-F463A000DA5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6B4-4449-BEFA-F463A000DA5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6B4-4449-BEFA-F463A000DA58}"/>
              </c:ext>
            </c:extLst>
          </c:dPt>
          <c:cat>
            <c:multiLvlStrRef>
              <c:f>'Сфор-ть компет-кафедры-раб'!$C$4:$D$7</c:f>
              <c:multiLvlStrCache>
                <c:ptCount val="4"/>
                <c:lvl>
                  <c:pt idx="0">
                    <c:v>ПК-1</c:v>
                  </c:pt>
                  <c:pt idx="1">
                    <c:v>ПК-2</c:v>
                  </c:pt>
                  <c:pt idx="2">
                    <c:v>ПК-11</c:v>
                  </c:pt>
                  <c:pt idx="3">
                    <c:v>ОПК-9</c:v>
                  </c:pt>
                </c:lvl>
                <c:lvl>
                  <c:pt idx="0">
                    <c:v>44.03.05 Педагогическое образование (с двумя профилями подготовки), профиль «География и иностранный язык»,                                           Б-ПГА-41</c:v>
                  </c:pt>
                  <c:pt idx="1">
                    <c:v>21.03.02 Землеустройство и кадастры, профиль «Землеустройство и кадастры», Б-ЗК-41</c:v>
                  </c:pt>
                  <c:pt idx="2">
                    <c:v>44.03.05 Педагогическое образование (с двумя профилями подготовки; профиль «Биология и химия», Б-ПБХ-51</c:v>
                  </c:pt>
                  <c:pt idx="3">
                    <c:v>06.03.01 Биология, профиль «Биомедицина»,                            Б-Б-31</c:v>
                  </c:pt>
                </c:lvl>
              </c:multiLvlStrCache>
            </c:multiLvlStrRef>
          </c:cat>
          <c:val>
            <c:numRef>
              <c:f>'Сфор-ть компет-кафедры-раб'!$I$4:$I$7</c:f>
              <c:numCache>
                <c:formatCode>0.00%</c:formatCode>
                <c:ptCount val="4"/>
                <c:pt idx="0">
                  <c:v>0.88</c:v>
                </c:pt>
                <c:pt idx="1">
                  <c:v>0.89</c:v>
                </c:pt>
                <c:pt idx="2">
                  <c:v>0.94</c:v>
                </c:pt>
                <c:pt idx="3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B4-4449-BEFA-F463A000D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28057344"/>
        <c:axId val="127993536"/>
      </c:barChart>
      <c:catAx>
        <c:axId val="12805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993536"/>
        <c:crosses val="autoZero"/>
        <c:auto val="1"/>
        <c:lblAlgn val="ctr"/>
        <c:lblOffset val="100"/>
        <c:noMultiLvlLbl val="0"/>
      </c:catAx>
      <c:valAx>
        <c:axId val="1279935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0573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0.10396620862236981"/>
          <c:w val="0.86217489859222152"/>
          <c:h val="0.565524442045003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Уровни!$F$3</c:f>
              <c:strCache>
                <c:ptCount val="1"/>
                <c:pt idx="0">
                  <c:v>[60%;75% )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Уровни!$C$4:$D$7</c:f>
              <c:multiLvlStrCache>
                <c:ptCount val="4"/>
                <c:lvl>
                  <c:pt idx="0">
                    <c:v>ПК-1</c:v>
                  </c:pt>
                  <c:pt idx="1">
                    <c:v>ПК-2</c:v>
                  </c:pt>
                  <c:pt idx="2">
                    <c:v>ПК-11</c:v>
                  </c:pt>
                  <c:pt idx="3">
                    <c:v>ОПК-9</c:v>
                  </c:pt>
                </c:lvl>
                <c:lvl>
                  <c:pt idx="0">
                    <c:v>44.03.05 Педагогическое образование (с двумя профилями подготовки),Б-ПГА-41</c:v>
                  </c:pt>
                  <c:pt idx="1">
                    <c:v>21.03.02 Землеустройство и кадастры,Б-ЗК-41</c:v>
                  </c:pt>
                  <c:pt idx="2">
                    <c:v>44.03.05 Педагогическое образование (с двумя профилями подготовки), Б-ПБХ-51</c:v>
                  </c:pt>
                  <c:pt idx="3">
                    <c:v>06.03.01 Биология, Б-Б-31</c:v>
                  </c:pt>
                </c:lvl>
              </c:multiLvlStrCache>
            </c:multiLvlStrRef>
          </c:cat>
          <c:val>
            <c:numRef>
              <c:f>Уровни!$E$4:$E$7</c:f>
              <c:numCache>
                <c:formatCode>0.00%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CC-48C5-8931-8DAB00273640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 )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Уровни!$C$4:$D$7</c:f>
              <c:multiLvlStrCache>
                <c:ptCount val="4"/>
                <c:lvl>
                  <c:pt idx="0">
                    <c:v>ПК-1</c:v>
                  </c:pt>
                  <c:pt idx="1">
                    <c:v>ПК-2</c:v>
                  </c:pt>
                  <c:pt idx="2">
                    <c:v>ПК-11</c:v>
                  </c:pt>
                  <c:pt idx="3">
                    <c:v>ОПК-9</c:v>
                  </c:pt>
                </c:lvl>
                <c:lvl>
                  <c:pt idx="0">
                    <c:v>44.03.05 Педагогическое образование (с двумя профилями подготовки),Б-ПГА-41</c:v>
                  </c:pt>
                  <c:pt idx="1">
                    <c:v>21.03.02 Землеустройство и кадастры,Б-ЗК-41</c:v>
                  </c:pt>
                  <c:pt idx="2">
                    <c:v>44.03.05 Педагогическое образование (с двумя профилями подготовки), Б-ПБХ-51</c:v>
                  </c:pt>
                  <c:pt idx="3">
                    <c:v>06.03.01 Биология, Б-Б-31</c:v>
                  </c:pt>
                </c:lvl>
              </c:multiLvlStrCache>
            </c:multiLvlStrRef>
          </c:cat>
          <c:val>
            <c:numRef>
              <c:f>Уровни!$F$4:$F$7</c:f>
              <c:numCache>
                <c:formatCode>0.00%</c:formatCode>
                <c:ptCount val="4"/>
                <c:pt idx="0">
                  <c:v>7.6999999999999999E-2</c:v>
                </c:pt>
                <c:pt idx="1">
                  <c:v>7.6999999999999999E-2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CC-48C5-8931-8DAB00273640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Уровни!$C$4:$D$7</c:f>
              <c:multiLvlStrCache>
                <c:ptCount val="4"/>
                <c:lvl>
                  <c:pt idx="0">
                    <c:v>ПК-1</c:v>
                  </c:pt>
                  <c:pt idx="1">
                    <c:v>ПК-2</c:v>
                  </c:pt>
                  <c:pt idx="2">
                    <c:v>ПК-11</c:v>
                  </c:pt>
                  <c:pt idx="3">
                    <c:v>ОПК-9</c:v>
                  </c:pt>
                </c:lvl>
                <c:lvl>
                  <c:pt idx="0">
                    <c:v>44.03.05 Педагогическое образование (с двумя профилями подготовки),Б-ПГА-41</c:v>
                  </c:pt>
                  <c:pt idx="1">
                    <c:v>21.03.02 Землеустройство и кадастры,Б-ЗК-41</c:v>
                  </c:pt>
                  <c:pt idx="2">
                    <c:v>44.03.05 Педагогическое образование (с двумя профилями подготовки), Б-ПБХ-51</c:v>
                  </c:pt>
                  <c:pt idx="3">
                    <c:v>06.03.01 Биология, Б-Б-31</c:v>
                  </c:pt>
                </c:lvl>
              </c:multiLvlStrCache>
            </c:multiLvlStrRef>
          </c:cat>
          <c:val>
            <c:numRef>
              <c:f>Уровни!$G$4:$G$7</c:f>
              <c:numCache>
                <c:formatCode>0.00%</c:formatCode>
                <c:ptCount val="4"/>
                <c:pt idx="0">
                  <c:v>0.31</c:v>
                </c:pt>
                <c:pt idx="1">
                  <c:v>0.31</c:v>
                </c:pt>
                <c:pt idx="2">
                  <c:v>0.28999999999999998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CC-48C5-8931-8DAB00273640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Уровни!$C$4:$D$7</c:f>
              <c:multiLvlStrCache>
                <c:ptCount val="4"/>
                <c:lvl>
                  <c:pt idx="0">
                    <c:v>ПК-1</c:v>
                  </c:pt>
                  <c:pt idx="1">
                    <c:v>ПК-2</c:v>
                  </c:pt>
                  <c:pt idx="2">
                    <c:v>ПК-11</c:v>
                  </c:pt>
                  <c:pt idx="3">
                    <c:v>ОПК-9</c:v>
                  </c:pt>
                </c:lvl>
                <c:lvl>
                  <c:pt idx="0">
                    <c:v>44.03.05 Педагогическое образование (с двумя профилями подготовки),Б-ПГА-41</c:v>
                  </c:pt>
                  <c:pt idx="1">
                    <c:v>21.03.02 Землеустройство и кадастры,Б-ЗК-41</c:v>
                  </c:pt>
                  <c:pt idx="2">
                    <c:v>44.03.05 Педагогическое образование (с двумя профилями подготовки), Б-ПБХ-51</c:v>
                  </c:pt>
                  <c:pt idx="3">
                    <c:v>06.03.01 Биология, Б-Б-31</c:v>
                  </c:pt>
                </c:lvl>
              </c:multiLvlStrCache>
            </c:multiLvlStrRef>
          </c:cat>
          <c:val>
            <c:numRef>
              <c:f>Уровни!$H$4:$H$7</c:f>
              <c:numCache>
                <c:formatCode>0.00%</c:formatCode>
                <c:ptCount val="4"/>
                <c:pt idx="0">
                  <c:v>0.61299999999999999</c:v>
                </c:pt>
                <c:pt idx="1">
                  <c:v>0.61299999999999999</c:v>
                </c:pt>
                <c:pt idx="2">
                  <c:v>0.71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CC-48C5-8931-8DAB00273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9679360"/>
        <c:axId val="126775808"/>
      </c:barChart>
      <c:catAx>
        <c:axId val="496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6775808"/>
        <c:crosses val="autoZero"/>
        <c:auto val="1"/>
        <c:lblAlgn val="ctr"/>
        <c:lblOffset val="100"/>
        <c:noMultiLvlLbl val="0"/>
      </c:catAx>
      <c:valAx>
        <c:axId val="1267758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6793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24501402455299"/>
          <c:y val="0.10396620862236981"/>
          <c:w val="0.86749423065062459"/>
          <c:h val="0.701358853429220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multiLvlStrRef>
              <c:f>Уровни!$C$49:$D$52</c:f>
              <c:multiLvlStrCache>
                <c:ptCount val="4"/>
                <c:lvl>
                  <c:pt idx="0">
                    <c:v>ОПК-2</c:v>
                  </c:pt>
                  <c:pt idx="1">
                    <c:v>ОПК-2</c:v>
                  </c:pt>
                  <c:pt idx="2">
                    <c:v>ОПК-2</c:v>
                  </c:pt>
                  <c:pt idx="3">
                    <c:v>ПК-3</c:v>
                  </c:pt>
                </c:lvl>
                <c:lvl>
                  <c:pt idx="0">
                    <c:v>40.03.01 Юриспруденция, Б-Юр-21</c:v>
                  </c:pt>
                  <c:pt idx="1">
                    <c:v>40.03.01 Юриспруденция,Б-ЮР-22</c:v>
                  </c:pt>
                  <c:pt idx="2">
                    <c:v>44.03.05 Педагогическое образование (с двумя профилями подготовки), Б-ПИиИЯ-31</c:v>
                  </c:pt>
                  <c:pt idx="3">
                    <c:v>44.04.01 Педагогическое образование, Мз-Рег-21</c:v>
                  </c:pt>
                </c:lvl>
              </c:multiLvlStrCache>
            </c:multiLvlStrRef>
          </c:cat>
          <c:val>
            <c:numRef>
              <c:f>Уровни!$E$49:$E$52</c:f>
              <c:numCache>
                <c:formatCode>0.00%</c:formatCode>
                <c:ptCount val="4"/>
                <c:pt idx="0">
                  <c:v>0.18</c:v>
                </c:pt>
                <c:pt idx="1">
                  <c:v>0</c:v>
                </c:pt>
                <c:pt idx="2">
                  <c:v>0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5F-4AA8-8081-A9EE0261DA00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 )</c:v>
                </c:pt>
              </c:strCache>
            </c:strRef>
          </c:tx>
          <c:invertIfNegative val="0"/>
          <c:cat>
            <c:multiLvlStrRef>
              <c:f>Уровни!$C$49:$D$52</c:f>
              <c:multiLvlStrCache>
                <c:ptCount val="4"/>
                <c:lvl>
                  <c:pt idx="0">
                    <c:v>ОПК-2</c:v>
                  </c:pt>
                  <c:pt idx="1">
                    <c:v>ОПК-2</c:v>
                  </c:pt>
                  <c:pt idx="2">
                    <c:v>ОПК-2</c:v>
                  </c:pt>
                  <c:pt idx="3">
                    <c:v>ПК-3</c:v>
                  </c:pt>
                </c:lvl>
                <c:lvl>
                  <c:pt idx="0">
                    <c:v>40.03.01 Юриспруденция, Б-Юр-21</c:v>
                  </c:pt>
                  <c:pt idx="1">
                    <c:v>40.03.01 Юриспруденция,Б-ЮР-22</c:v>
                  </c:pt>
                  <c:pt idx="2">
                    <c:v>44.03.05 Педагогическое образование (с двумя профилями подготовки), Б-ПИиИЯ-31</c:v>
                  </c:pt>
                  <c:pt idx="3">
                    <c:v>44.04.01 Педагогическое образование, Мз-Рег-21</c:v>
                  </c:pt>
                </c:lvl>
              </c:multiLvlStrCache>
            </c:multiLvlStrRef>
          </c:cat>
          <c:val>
            <c:numRef>
              <c:f>Уровни!$F$49:$F$52</c:f>
              <c:numCache>
                <c:formatCode>0.00%</c:formatCode>
                <c:ptCount val="4"/>
                <c:pt idx="0">
                  <c:v>0.46</c:v>
                </c:pt>
                <c:pt idx="1">
                  <c:v>0.28000000000000003</c:v>
                </c:pt>
                <c:pt idx="2">
                  <c:v>0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5F-4AA8-8081-A9EE0261DA00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multiLvlStrRef>
              <c:f>Уровни!$C$49:$D$52</c:f>
              <c:multiLvlStrCache>
                <c:ptCount val="4"/>
                <c:lvl>
                  <c:pt idx="0">
                    <c:v>ОПК-2</c:v>
                  </c:pt>
                  <c:pt idx="1">
                    <c:v>ОПК-2</c:v>
                  </c:pt>
                  <c:pt idx="2">
                    <c:v>ОПК-2</c:v>
                  </c:pt>
                  <c:pt idx="3">
                    <c:v>ПК-3</c:v>
                  </c:pt>
                </c:lvl>
                <c:lvl>
                  <c:pt idx="0">
                    <c:v>40.03.01 Юриспруденция, Б-Юр-21</c:v>
                  </c:pt>
                  <c:pt idx="1">
                    <c:v>40.03.01 Юриспруденция,Б-ЮР-22</c:v>
                  </c:pt>
                  <c:pt idx="2">
                    <c:v>44.03.05 Педагогическое образование (с двумя профилями подготовки), Б-ПИиИЯ-31</c:v>
                  </c:pt>
                  <c:pt idx="3">
                    <c:v>44.04.01 Педагогическое образование, Мз-Рег-21</c:v>
                  </c:pt>
                </c:lvl>
              </c:multiLvlStrCache>
            </c:multiLvlStrRef>
          </c:cat>
          <c:val>
            <c:numRef>
              <c:f>Уровни!$G$49:$G$52</c:f>
              <c:numCache>
                <c:formatCode>0.00%</c:formatCode>
                <c:ptCount val="4"/>
                <c:pt idx="0">
                  <c:v>0.36</c:v>
                </c:pt>
                <c:pt idx="1">
                  <c:v>0.44</c:v>
                </c:pt>
                <c:pt idx="2">
                  <c:v>0.1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5F-4AA8-8081-A9EE0261DA00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Уровни!$C$49:$D$52</c:f>
              <c:multiLvlStrCache>
                <c:ptCount val="4"/>
                <c:lvl>
                  <c:pt idx="0">
                    <c:v>ОПК-2</c:v>
                  </c:pt>
                  <c:pt idx="1">
                    <c:v>ОПК-2</c:v>
                  </c:pt>
                  <c:pt idx="2">
                    <c:v>ОПК-2</c:v>
                  </c:pt>
                  <c:pt idx="3">
                    <c:v>ПК-3</c:v>
                  </c:pt>
                </c:lvl>
                <c:lvl>
                  <c:pt idx="0">
                    <c:v>40.03.01 Юриспруденция, Б-Юр-21</c:v>
                  </c:pt>
                  <c:pt idx="1">
                    <c:v>40.03.01 Юриспруденция,Б-ЮР-22</c:v>
                  </c:pt>
                  <c:pt idx="2">
                    <c:v>44.03.05 Педагогическое образование (с двумя профилями подготовки), Б-ПИиИЯ-31</c:v>
                  </c:pt>
                  <c:pt idx="3">
                    <c:v>44.04.01 Педагогическое образование, Мз-Рег-21</c:v>
                  </c:pt>
                </c:lvl>
              </c:multiLvlStrCache>
            </c:multiLvlStrRef>
          </c:cat>
          <c:val>
            <c:numRef>
              <c:f>Уровни!$H$49:$H$52</c:f>
              <c:numCache>
                <c:formatCode>0.00%</c:formatCode>
                <c:ptCount val="4"/>
                <c:pt idx="0">
                  <c:v>0</c:v>
                </c:pt>
                <c:pt idx="1">
                  <c:v>0.28000000000000003</c:v>
                </c:pt>
                <c:pt idx="2">
                  <c:v>0.9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5F-4AA8-8081-A9EE0261D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6840448"/>
        <c:axId val="131686976"/>
      </c:barChart>
      <c:catAx>
        <c:axId val="7684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1686976"/>
        <c:crosses val="autoZero"/>
        <c:auto val="1"/>
        <c:lblAlgn val="ctr"/>
        <c:lblOffset val="100"/>
        <c:noMultiLvlLbl val="0"/>
      </c:catAx>
      <c:valAx>
        <c:axId val="1316869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8404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90468958392518"/>
          <c:y val="0.10609107238050611"/>
          <c:w val="0.84089747505690293"/>
          <c:h val="0.630207495085106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multiLvlStrRef>
              <c:f>Уровни!$C$19:$D$22</c:f>
              <c:multiLvlStrCache>
                <c:ptCount val="4"/>
                <c:lvl>
                  <c:pt idx="0">
                    <c:v>ПК-35</c:v>
                  </c:pt>
                  <c:pt idx="1">
                    <c:v>ОПК-3</c:v>
                  </c:pt>
                  <c:pt idx="2">
                    <c:v>ОПК-4</c:v>
                  </c:pt>
                  <c:pt idx="3">
                    <c:v>ОПК-4</c:v>
                  </c:pt>
                </c:lvl>
                <c:lvl>
                  <c:pt idx="0">
                    <c:v>44.03.02 Психолого-педагогическое образование, профиль «Педагог-психолог»,Бз-ППО-41</c:v>
                  </c:pt>
                  <c:pt idx="1">
                    <c:v>44.04.03 Специальное (дефектологическое) образование» Мз-СДО-21</c:v>
                  </c:pt>
                  <c:pt idx="2">
                    <c:v>44.04.01 Педагогическое образование,М-ППД-11 </c:v>
                  </c:pt>
                  <c:pt idx="3">
                    <c:v>44.04.01 Педагогическое образование, Мз-ПИО-11</c:v>
                  </c:pt>
                </c:lvl>
              </c:multiLvlStrCache>
            </c:multiLvlStrRef>
          </c:cat>
          <c:val>
            <c:numRef>
              <c:f>Уровни!$E$19:$E$22</c:f>
              <c:numCache>
                <c:formatCode>0.00%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2-455D-BC61-B5D9A855628E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 )</c:v>
                </c:pt>
              </c:strCache>
            </c:strRef>
          </c:tx>
          <c:invertIfNegative val="0"/>
          <c:cat>
            <c:multiLvlStrRef>
              <c:f>Уровни!$C$19:$D$22</c:f>
              <c:multiLvlStrCache>
                <c:ptCount val="4"/>
                <c:lvl>
                  <c:pt idx="0">
                    <c:v>ПК-35</c:v>
                  </c:pt>
                  <c:pt idx="1">
                    <c:v>ОПК-3</c:v>
                  </c:pt>
                  <c:pt idx="2">
                    <c:v>ОПК-4</c:v>
                  </c:pt>
                  <c:pt idx="3">
                    <c:v>ОПК-4</c:v>
                  </c:pt>
                </c:lvl>
                <c:lvl>
                  <c:pt idx="0">
                    <c:v>44.03.02 Психолого-педагогическое образование, профиль «Педагог-психолог»,Бз-ППО-41</c:v>
                  </c:pt>
                  <c:pt idx="1">
                    <c:v>44.04.03 Специальное (дефектологическое) образование» Мз-СДО-21</c:v>
                  </c:pt>
                  <c:pt idx="2">
                    <c:v>44.04.01 Педагогическое образование,М-ППД-11 </c:v>
                  </c:pt>
                  <c:pt idx="3">
                    <c:v>44.04.01 Педагогическое образование, Мз-ПИО-11</c:v>
                  </c:pt>
                </c:lvl>
              </c:multiLvlStrCache>
            </c:multiLvlStrRef>
          </c:cat>
          <c:val>
            <c:numRef>
              <c:f>Уровни!$F$19:$F$22</c:f>
              <c:numCache>
                <c:formatCode>0.00%</c:formatCode>
                <c:ptCount val="4"/>
                <c:pt idx="0">
                  <c:v>0.4</c:v>
                </c:pt>
                <c:pt idx="1">
                  <c:v>0.13</c:v>
                </c:pt>
                <c:pt idx="2">
                  <c:v>7.0000000000000007E-2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82-455D-BC61-B5D9A855628E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multiLvlStrRef>
              <c:f>Уровни!$C$19:$D$22</c:f>
              <c:multiLvlStrCache>
                <c:ptCount val="4"/>
                <c:lvl>
                  <c:pt idx="0">
                    <c:v>ПК-35</c:v>
                  </c:pt>
                  <c:pt idx="1">
                    <c:v>ОПК-3</c:v>
                  </c:pt>
                  <c:pt idx="2">
                    <c:v>ОПК-4</c:v>
                  </c:pt>
                  <c:pt idx="3">
                    <c:v>ОПК-4</c:v>
                  </c:pt>
                </c:lvl>
                <c:lvl>
                  <c:pt idx="0">
                    <c:v>44.03.02 Психолого-педагогическое образование, профиль «Педагог-психолог»,Бз-ППО-41</c:v>
                  </c:pt>
                  <c:pt idx="1">
                    <c:v>44.04.03 Специальное (дефектологическое) образование» Мз-СДО-21</c:v>
                  </c:pt>
                  <c:pt idx="2">
                    <c:v>44.04.01 Педагогическое образование,М-ППД-11 </c:v>
                  </c:pt>
                  <c:pt idx="3">
                    <c:v>44.04.01 Педагогическое образование, Мз-ПИО-11</c:v>
                  </c:pt>
                </c:lvl>
              </c:multiLvlStrCache>
            </c:multiLvlStrRef>
          </c:cat>
          <c:val>
            <c:numRef>
              <c:f>Уровни!$G$19:$G$22</c:f>
              <c:numCache>
                <c:formatCode>0.00%</c:formatCode>
                <c:ptCount val="4"/>
                <c:pt idx="0">
                  <c:v>0.3</c:v>
                </c:pt>
                <c:pt idx="1">
                  <c:v>0.26</c:v>
                </c:pt>
                <c:pt idx="2">
                  <c:v>7.0000000000000007E-2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82-455D-BC61-B5D9A855628E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Уровни!$C$19:$D$22</c:f>
              <c:multiLvlStrCache>
                <c:ptCount val="4"/>
                <c:lvl>
                  <c:pt idx="0">
                    <c:v>ПК-35</c:v>
                  </c:pt>
                  <c:pt idx="1">
                    <c:v>ОПК-3</c:v>
                  </c:pt>
                  <c:pt idx="2">
                    <c:v>ОПК-4</c:v>
                  </c:pt>
                  <c:pt idx="3">
                    <c:v>ОПК-4</c:v>
                  </c:pt>
                </c:lvl>
                <c:lvl>
                  <c:pt idx="0">
                    <c:v>44.03.02 Психолого-педагогическое образование, профиль «Педагог-психолог»,Бз-ППО-41</c:v>
                  </c:pt>
                  <c:pt idx="1">
                    <c:v>44.04.03 Специальное (дефектологическое) образование» Мз-СДО-21</c:v>
                  </c:pt>
                  <c:pt idx="2">
                    <c:v>44.04.01 Педагогическое образование,М-ППД-11 </c:v>
                  </c:pt>
                  <c:pt idx="3">
                    <c:v>44.04.01 Педагогическое образование, Мз-ПИО-11</c:v>
                  </c:pt>
                </c:lvl>
              </c:multiLvlStrCache>
            </c:multiLvlStrRef>
          </c:cat>
          <c:val>
            <c:numRef>
              <c:f>Уровни!$H$19:$H$22</c:f>
              <c:numCache>
                <c:formatCode>0.00%</c:formatCode>
                <c:ptCount val="4"/>
                <c:pt idx="0">
                  <c:v>0.3</c:v>
                </c:pt>
                <c:pt idx="1">
                  <c:v>0.61</c:v>
                </c:pt>
                <c:pt idx="2">
                  <c:v>0.86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82-455D-BC61-B5D9A8556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2763136"/>
        <c:axId val="126778688"/>
      </c:barChart>
      <c:catAx>
        <c:axId val="5276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6778688"/>
        <c:crosses val="autoZero"/>
        <c:auto val="1"/>
        <c:lblAlgn val="ctr"/>
        <c:lblOffset val="100"/>
        <c:noMultiLvlLbl val="0"/>
      </c:catAx>
      <c:valAx>
        <c:axId val="1267786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763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24501402455299"/>
          <c:y val="0.10396620862236981"/>
          <c:w val="0.86749423065062459"/>
          <c:h val="0.701358853429220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multiLvlStrRef>
              <c:f>Уровни!$C$8:$D$18</c:f>
              <c:multiLvlStrCache>
                <c:ptCount val="11"/>
                <c:lvl>
                  <c:pt idx="0">
                    <c:v>ПК-1</c:v>
                  </c:pt>
                  <c:pt idx="1">
                    <c:v>ПК-1</c:v>
                  </c:pt>
                  <c:pt idx="2">
                    <c:v>ОПК-3</c:v>
                  </c:pt>
                  <c:pt idx="3">
                    <c:v>ПК-1</c:v>
                  </c:pt>
                  <c:pt idx="4">
                    <c:v>ОПК-3</c:v>
                  </c:pt>
                  <c:pt idx="5">
                    <c:v>ОПК-2</c:v>
                  </c:pt>
                  <c:pt idx="6">
                    <c:v>ПК-3</c:v>
                  </c:pt>
                  <c:pt idx="7">
                    <c:v>ПК-3</c:v>
                  </c:pt>
                  <c:pt idx="8">
                    <c:v>ОПК-1</c:v>
                  </c:pt>
                  <c:pt idx="9">
                    <c:v>ПК-2</c:v>
                  </c:pt>
                  <c:pt idx="10">
                    <c:v>ПК-2</c:v>
                  </c:pt>
                </c:lvl>
                <c:lvl>
                  <c:pt idx="0">
                    <c:v>44.03.05 Педагогическое образование (с двумя профилями подготовки), Б-ПНОДО-41,42</c:v>
                  </c:pt>
                  <c:pt idx="1">
                    <c:v>44.03.03 Специальное (дефектологическое) образование, Б-СДО-41, Б-СДО-42</c:v>
                  </c:pt>
                  <c:pt idx="2">
                    <c:v>44.03.03 Специальное (дефектологическое) образование,                               Б-СДО-41, Б-СДО-42</c:v>
                  </c:pt>
                  <c:pt idx="3">
                    <c:v>44.03.03 Специальное (дефектологическое) образование,                           Бз-СДО-51, Бз-СДО-52</c:v>
                  </c:pt>
                  <c:pt idx="4">
                    <c:v>44.03.03 Специальное (дефектологическое) образование,                              Бз-СДО-51, Бз-СДО-52</c:v>
                  </c:pt>
                  <c:pt idx="5">
                    <c:v>44.03.01 Педагогическое образование,  Бз-ПДО-41</c:v>
                  </c:pt>
                  <c:pt idx="6">
                    <c:v>44.03.01 Педагогическое образование,  Бз-ПДО-41</c:v>
                  </c:pt>
                  <c:pt idx="7">
                    <c:v>44.03.01 Педагогическое образование,Бз-ПНО-41</c:v>
                  </c:pt>
                  <c:pt idx="8">
                    <c:v>44.04. 01 Педагогическое образование,   Мз-ПИНО-21</c:v>
                  </c:pt>
                  <c:pt idx="9">
                    <c:v>44.04.03Специальное (дефектологическое) образование,Мз-СДО-21</c:v>
                  </c:pt>
                  <c:pt idx="10">
                    <c:v>44.04.01 Педагогическое образование,  М-ППД-21 </c:v>
                  </c:pt>
                </c:lvl>
              </c:multiLvlStrCache>
            </c:multiLvlStrRef>
          </c:cat>
          <c:val>
            <c:numRef>
              <c:f>Уровни!$E$8:$E$18</c:f>
              <c:numCache>
                <c:formatCode>0.00%</c:formatCode>
                <c:ptCount val="11"/>
                <c:pt idx="0">
                  <c:v>5.2999999999999999E-2</c:v>
                </c:pt>
                <c:pt idx="1">
                  <c:v>0.11799999999999999</c:v>
                </c:pt>
                <c:pt idx="2">
                  <c:v>5.2999999999999999E-2</c:v>
                </c:pt>
                <c:pt idx="3">
                  <c:v>0.03</c:v>
                </c:pt>
                <c:pt idx="4">
                  <c:v>0.14000000000000001</c:v>
                </c:pt>
                <c:pt idx="5">
                  <c:v>0.05</c:v>
                </c:pt>
                <c:pt idx="6">
                  <c:v>0.19</c:v>
                </c:pt>
                <c:pt idx="7">
                  <c:v>0.125</c:v>
                </c:pt>
                <c:pt idx="8">
                  <c:v>0.08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F1-4B0E-B86C-6165C13B96CD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 )</c:v>
                </c:pt>
              </c:strCache>
            </c:strRef>
          </c:tx>
          <c:invertIfNegative val="0"/>
          <c:cat>
            <c:multiLvlStrRef>
              <c:f>Уровни!$C$8:$D$18</c:f>
              <c:multiLvlStrCache>
                <c:ptCount val="11"/>
                <c:lvl>
                  <c:pt idx="0">
                    <c:v>ПК-1</c:v>
                  </c:pt>
                  <c:pt idx="1">
                    <c:v>ПК-1</c:v>
                  </c:pt>
                  <c:pt idx="2">
                    <c:v>ОПК-3</c:v>
                  </c:pt>
                  <c:pt idx="3">
                    <c:v>ПК-1</c:v>
                  </c:pt>
                  <c:pt idx="4">
                    <c:v>ОПК-3</c:v>
                  </c:pt>
                  <c:pt idx="5">
                    <c:v>ОПК-2</c:v>
                  </c:pt>
                  <c:pt idx="6">
                    <c:v>ПК-3</c:v>
                  </c:pt>
                  <c:pt idx="7">
                    <c:v>ПК-3</c:v>
                  </c:pt>
                  <c:pt idx="8">
                    <c:v>ОПК-1</c:v>
                  </c:pt>
                  <c:pt idx="9">
                    <c:v>ПК-2</c:v>
                  </c:pt>
                  <c:pt idx="10">
                    <c:v>ПК-2</c:v>
                  </c:pt>
                </c:lvl>
                <c:lvl>
                  <c:pt idx="0">
                    <c:v>44.03.05 Педагогическое образование (с двумя профилями подготовки), Б-ПНОДО-41,42</c:v>
                  </c:pt>
                  <c:pt idx="1">
                    <c:v>44.03.03 Специальное (дефектологическое) образование, Б-СДО-41, Б-СДО-42</c:v>
                  </c:pt>
                  <c:pt idx="2">
                    <c:v>44.03.03 Специальное (дефектологическое) образование,                               Б-СДО-41, Б-СДО-42</c:v>
                  </c:pt>
                  <c:pt idx="3">
                    <c:v>44.03.03 Специальное (дефектологическое) образование,                           Бз-СДО-51, Бз-СДО-52</c:v>
                  </c:pt>
                  <c:pt idx="4">
                    <c:v>44.03.03 Специальное (дефектологическое) образование,                              Бз-СДО-51, Бз-СДО-52</c:v>
                  </c:pt>
                  <c:pt idx="5">
                    <c:v>44.03.01 Педагогическое образование,  Бз-ПДО-41</c:v>
                  </c:pt>
                  <c:pt idx="6">
                    <c:v>44.03.01 Педагогическое образование,  Бз-ПДО-41</c:v>
                  </c:pt>
                  <c:pt idx="7">
                    <c:v>44.03.01 Педагогическое образование,Бз-ПНО-41</c:v>
                  </c:pt>
                  <c:pt idx="8">
                    <c:v>44.04. 01 Педагогическое образование,   Мз-ПИНО-21</c:v>
                  </c:pt>
                  <c:pt idx="9">
                    <c:v>44.04.03Специальное (дефектологическое) образование,Мз-СДО-21</c:v>
                  </c:pt>
                  <c:pt idx="10">
                    <c:v>44.04.01 Педагогическое образование,  М-ППД-21 </c:v>
                  </c:pt>
                </c:lvl>
              </c:multiLvlStrCache>
            </c:multiLvlStrRef>
          </c:cat>
          <c:val>
            <c:numRef>
              <c:f>Уровни!$F$8:$F$18</c:f>
              <c:numCache>
                <c:formatCode>0.00%</c:formatCode>
                <c:ptCount val="11"/>
                <c:pt idx="0">
                  <c:v>0.105</c:v>
                </c:pt>
                <c:pt idx="1">
                  <c:v>0.38200000000000001</c:v>
                </c:pt>
                <c:pt idx="2">
                  <c:v>0.13200000000000001</c:v>
                </c:pt>
                <c:pt idx="3">
                  <c:v>0.31</c:v>
                </c:pt>
                <c:pt idx="4">
                  <c:v>0.09</c:v>
                </c:pt>
                <c:pt idx="5">
                  <c:v>0.05</c:v>
                </c:pt>
                <c:pt idx="6">
                  <c:v>0.125</c:v>
                </c:pt>
                <c:pt idx="7">
                  <c:v>0.25</c:v>
                </c:pt>
                <c:pt idx="8">
                  <c:v>0.12</c:v>
                </c:pt>
                <c:pt idx="9">
                  <c:v>0.5</c:v>
                </c:pt>
                <c:pt idx="1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F1-4B0E-B86C-6165C13B96CD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multiLvlStrRef>
              <c:f>Уровни!$C$8:$D$18</c:f>
              <c:multiLvlStrCache>
                <c:ptCount val="11"/>
                <c:lvl>
                  <c:pt idx="0">
                    <c:v>ПК-1</c:v>
                  </c:pt>
                  <c:pt idx="1">
                    <c:v>ПК-1</c:v>
                  </c:pt>
                  <c:pt idx="2">
                    <c:v>ОПК-3</c:v>
                  </c:pt>
                  <c:pt idx="3">
                    <c:v>ПК-1</c:v>
                  </c:pt>
                  <c:pt idx="4">
                    <c:v>ОПК-3</c:v>
                  </c:pt>
                  <c:pt idx="5">
                    <c:v>ОПК-2</c:v>
                  </c:pt>
                  <c:pt idx="6">
                    <c:v>ПК-3</c:v>
                  </c:pt>
                  <c:pt idx="7">
                    <c:v>ПК-3</c:v>
                  </c:pt>
                  <c:pt idx="8">
                    <c:v>ОПК-1</c:v>
                  </c:pt>
                  <c:pt idx="9">
                    <c:v>ПК-2</c:v>
                  </c:pt>
                  <c:pt idx="10">
                    <c:v>ПК-2</c:v>
                  </c:pt>
                </c:lvl>
                <c:lvl>
                  <c:pt idx="0">
                    <c:v>44.03.05 Педагогическое образование (с двумя профилями подготовки), Б-ПНОДО-41,42</c:v>
                  </c:pt>
                  <c:pt idx="1">
                    <c:v>44.03.03 Специальное (дефектологическое) образование, Б-СДО-41, Б-СДО-42</c:v>
                  </c:pt>
                  <c:pt idx="2">
                    <c:v>44.03.03 Специальное (дефектологическое) образование,                               Б-СДО-41, Б-СДО-42</c:v>
                  </c:pt>
                  <c:pt idx="3">
                    <c:v>44.03.03 Специальное (дефектологическое) образование,                           Бз-СДО-51, Бз-СДО-52</c:v>
                  </c:pt>
                  <c:pt idx="4">
                    <c:v>44.03.03 Специальное (дефектологическое) образование,                              Бз-СДО-51, Бз-СДО-52</c:v>
                  </c:pt>
                  <c:pt idx="5">
                    <c:v>44.03.01 Педагогическое образование,  Бз-ПДО-41</c:v>
                  </c:pt>
                  <c:pt idx="6">
                    <c:v>44.03.01 Педагогическое образование,  Бз-ПДО-41</c:v>
                  </c:pt>
                  <c:pt idx="7">
                    <c:v>44.03.01 Педагогическое образование,Бз-ПНО-41</c:v>
                  </c:pt>
                  <c:pt idx="8">
                    <c:v>44.04. 01 Педагогическое образование,   Мз-ПИНО-21</c:v>
                  </c:pt>
                  <c:pt idx="9">
                    <c:v>44.04.03Специальное (дефектологическое) образование,Мз-СДО-21</c:v>
                  </c:pt>
                  <c:pt idx="10">
                    <c:v>44.04.01 Педагогическое образование,  М-ППД-21 </c:v>
                  </c:pt>
                </c:lvl>
              </c:multiLvlStrCache>
            </c:multiLvlStrRef>
          </c:cat>
          <c:val>
            <c:numRef>
              <c:f>Уровни!$G$8:$G$18</c:f>
              <c:numCache>
                <c:formatCode>0.00%</c:formatCode>
                <c:ptCount val="11"/>
                <c:pt idx="0">
                  <c:v>0.36799999999999999</c:v>
                </c:pt>
                <c:pt idx="1">
                  <c:v>0.441</c:v>
                </c:pt>
                <c:pt idx="2">
                  <c:v>0.42099999999999999</c:v>
                </c:pt>
                <c:pt idx="3">
                  <c:v>0.42</c:v>
                </c:pt>
                <c:pt idx="4">
                  <c:v>0.14000000000000001</c:v>
                </c:pt>
                <c:pt idx="5">
                  <c:v>0.26</c:v>
                </c:pt>
                <c:pt idx="6">
                  <c:v>6.3E-2</c:v>
                </c:pt>
                <c:pt idx="7">
                  <c:v>0.188</c:v>
                </c:pt>
                <c:pt idx="8">
                  <c:v>0.48</c:v>
                </c:pt>
                <c:pt idx="9">
                  <c:v>0</c:v>
                </c:pt>
                <c:pt idx="1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F1-4B0E-B86C-6165C13B96CD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Уровни!$C$8:$D$18</c:f>
              <c:multiLvlStrCache>
                <c:ptCount val="11"/>
                <c:lvl>
                  <c:pt idx="0">
                    <c:v>ПК-1</c:v>
                  </c:pt>
                  <c:pt idx="1">
                    <c:v>ПК-1</c:v>
                  </c:pt>
                  <c:pt idx="2">
                    <c:v>ОПК-3</c:v>
                  </c:pt>
                  <c:pt idx="3">
                    <c:v>ПК-1</c:v>
                  </c:pt>
                  <c:pt idx="4">
                    <c:v>ОПК-3</c:v>
                  </c:pt>
                  <c:pt idx="5">
                    <c:v>ОПК-2</c:v>
                  </c:pt>
                  <c:pt idx="6">
                    <c:v>ПК-3</c:v>
                  </c:pt>
                  <c:pt idx="7">
                    <c:v>ПК-3</c:v>
                  </c:pt>
                  <c:pt idx="8">
                    <c:v>ОПК-1</c:v>
                  </c:pt>
                  <c:pt idx="9">
                    <c:v>ПК-2</c:v>
                  </c:pt>
                  <c:pt idx="10">
                    <c:v>ПК-2</c:v>
                  </c:pt>
                </c:lvl>
                <c:lvl>
                  <c:pt idx="0">
                    <c:v>44.03.05 Педагогическое образование (с двумя профилями подготовки), Б-ПНОДО-41,42</c:v>
                  </c:pt>
                  <c:pt idx="1">
                    <c:v>44.03.03 Специальное (дефектологическое) образование, Б-СДО-41, Б-СДО-42</c:v>
                  </c:pt>
                  <c:pt idx="2">
                    <c:v>44.03.03 Специальное (дефектологическое) образование,                               Б-СДО-41, Б-СДО-42</c:v>
                  </c:pt>
                  <c:pt idx="3">
                    <c:v>44.03.03 Специальное (дефектологическое) образование,                           Бз-СДО-51, Бз-СДО-52</c:v>
                  </c:pt>
                  <c:pt idx="4">
                    <c:v>44.03.03 Специальное (дефектологическое) образование,                              Бз-СДО-51, Бз-СДО-52</c:v>
                  </c:pt>
                  <c:pt idx="5">
                    <c:v>44.03.01 Педагогическое образование,  Бз-ПДО-41</c:v>
                  </c:pt>
                  <c:pt idx="6">
                    <c:v>44.03.01 Педагогическое образование,  Бз-ПДО-41</c:v>
                  </c:pt>
                  <c:pt idx="7">
                    <c:v>44.03.01 Педагогическое образование,Бз-ПНО-41</c:v>
                  </c:pt>
                  <c:pt idx="8">
                    <c:v>44.04. 01 Педагогическое образование,   Мз-ПИНО-21</c:v>
                  </c:pt>
                  <c:pt idx="9">
                    <c:v>44.04.03Специальное (дефектологическое) образование,Мз-СДО-21</c:v>
                  </c:pt>
                  <c:pt idx="10">
                    <c:v>44.04.01 Педагогическое образование,  М-ППД-21 </c:v>
                  </c:pt>
                </c:lvl>
              </c:multiLvlStrCache>
            </c:multiLvlStrRef>
          </c:cat>
          <c:val>
            <c:numRef>
              <c:f>Уровни!$H$8:$H$18</c:f>
              <c:numCache>
                <c:formatCode>0.00%</c:formatCode>
                <c:ptCount val="11"/>
                <c:pt idx="0">
                  <c:v>0.47399999999999998</c:v>
                </c:pt>
                <c:pt idx="1">
                  <c:v>5.8999999999999997E-2</c:v>
                </c:pt>
                <c:pt idx="2">
                  <c:v>0.39400000000000002</c:v>
                </c:pt>
                <c:pt idx="3">
                  <c:v>0.24</c:v>
                </c:pt>
                <c:pt idx="4">
                  <c:v>0.63</c:v>
                </c:pt>
                <c:pt idx="5">
                  <c:v>0.64</c:v>
                </c:pt>
                <c:pt idx="6">
                  <c:v>0.625</c:v>
                </c:pt>
                <c:pt idx="7">
                  <c:v>0.437</c:v>
                </c:pt>
                <c:pt idx="8">
                  <c:v>0.32</c:v>
                </c:pt>
                <c:pt idx="9">
                  <c:v>0.5</c:v>
                </c:pt>
                <c:pt idx="10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F1-4B0E-B86C-6165C13B9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2815360"/>
        <c:axId val="52833664"/>
      </c:barChart>
      <c:catAx>
        <c:axId val="5281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2833664"/>
        <c:crosses val="autoZero"/>
        <c:auto val="1"/>
        <c:lblAlgn val="ctr"/>
        <c:lblOffset val="100"/>
        <c:noMultiLvlLbl val="0"/>
      </c:catAx>
      <c:valAx>
        <c:axId val="528336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8153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90468958392518"/>
          <c:y val="0.10609107238050611"/>
          <c:w val="0.84089747505690293"/>
          <c:h val="0.630207495085106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multiLvlStrRef>
              <c:f>Уровни!$C$43:$D$46</c:f>
              <c:multiLvlStrCache>
                <c:ptCount val="4"/>
                <c:lvl>
                  <c:pt idx="0">
                    <c:v>ПК-5</c:v>
                  </c:pt>
                  <c:pt idx="1">
                    <c:v>ПК-5</c:v>
                  </c:pt>
                  <c:pt idx="2">
                    <c:v>ПК-4</c:v>
                  </c:pt>
                  <c:pt idx="3">
                    <c:v>ПК-8</c:v>
                  </c:pt>
                </c:lvl>
                <c:lvl>
                  <c:pt idx="0">
                    <c:v>37.03.01 Психология, Б-Пс-41</c:v>
                  </c:pt>
                  <c:pt idx="1">
                    <c:v>37.03.01 Психология, Бз-ПсКП-41</c:v>
                  </c:pt>
                  <c:pt idx="2">
                    <c:v>37.05.02 Психология служебной деятельности, С-ПСД-51</c:v>
                  </c:pt>
                  <c:pt idx="3">
                    <c:v>37.05.02 Психология служебной деятельности,С-ПСД-51</c:v>
                  </c:pt>
                </c:lvl>
              </c:multiLvlStrCache>
            </c:multiLvlStrRef>
          </c:cat>
          <c:val>
            <c:numRef>
              <c:f>Уровни!$E$43:$E$46</c:f>
              <c:numCache>
                <c:formatCode>0.00%</c:formatCode>
                <c:ptCount val="4"/>
                <c:pt idx="0">
                  <c:v>0.24</c:v>
                </c:pt>
                <c:pt idx="1">
                  <c:v>0.17</c:v>
                </c:pt>
                <c:pt idx="2">
                  <c:v>0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1-43FB-BBBE-29B7C64ABFF6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 )</c:v>
                </c:pt>
              </c:strCache>
            </c:strRef>
          </c:tx>
          <c:invertIfNegative val="0"/>
          <c:cat>
            <c:multiLvlStrRef>
              <c:f>Уровни!$C$43:$D$46</c:f>
              <c:multiLvlStrCache>
                <c:ptCount val="4"/>
                <c:lvl>
                  <c:pt idx="0">
                    <c:v>ПК-5</c:v>
                  </c:pt>
                  <c:pt idx="1">
                    <c:v>ПК-5</c:v>
                  </c:pt>
                  <c:pt idx="2">
                    <c:v>ПК-4</c:v>
                  </c:pt>
                  <c:pt idx="3">
                    <c:v>ПК-8</c:v>
                  </c:pt>
                </c:lvl>
                <c:lvl>
                  <c:pt idx="0">
                    <c:v>37.03.01 Психология, Б-Пс-41</c:v>
                  </c:pt>
                  <c:pt idx="1">
                    <c:v>37.03.01 Психология, Бз-ПсКП-41</c:v>
                  </c:pt>
                  <c:pt idx="2">
                    <c:v>37.05.02 Психология служебной деятельности, С-ПСД-51</c:v>
                  </c:pt>
                  <c:pt idx="3">
                    <c:v>37.05.02 Психология служебной деятельности,С-ПСД-51</c:v>
                  </c:pt>
                </c:lvl>
              </c:multiLvlStrCache>
            </c:multiLvlStrRef>
          </c:cat>
          <c:val>
            <c:numRef>
              <c:f>Уровни!$F$43:$F$46</c:f>
              <c:numCache>
                <c:formatCode>0.00%</c:formatCode>
                <c:ptCount val="4"/>
                <c:pt idx="0">
                  <c:v>0.41</c:v>
                </c:pt>
                <c:pt idx="1">
                  <c:v>0.5</c:v>
                </c:pt>
                <c:pt idx="2">
                  <c:v>0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01-43FB-BBBE-29B7C64ABFF6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multiLvlStrRef>
              <c:f>Уровни!$C$43:$D$46</c:f>
              <c:multiLvlStrCache>
                <c:ptCount val="4"/>
                <c:lvl>
                  <c:pt idx="0">
                    <c:v>ПК-5</c:v>
                  </c:pt>
                  <c:pt idx="1">
                    <c:v>ПК-5</c:v>
                  </c:pt>
                  <c:pt idx="2">
                    <c:v>ПК-4</c:v>
                  </c:pt>
                  <c:pt idx="3">
                    <c:v>ПК-8</c:v>
                  </c:pt>
                </c:lvl>
                <c:lvl>
                  <c:pt idx="0">
                    <c:v>37.03.01 Психология, Б-Пс-41</c:v>
                  </c:pt>
                  <c:pt idx="1">
                    <c:v>37.03.01 Психология, Бз-ПсКП-41</c:v>
                  </c:pt>
                  <c:pt idx="2">
                    <c:v>37.05.02 Психология служебной деятельности, С-ПСД-51</c:v>
                  </c:pt>
                  <c:pt idx="3">
                    <c:v>37.05.02 Психология служебной деятельности,С-ПСД-51</c:v>
                  </c:pt>
                </c:lvl>
              </c:multiLvlStrCache>
            </c:multiLvlStrRef>
          </c:cat>
          <c:val>
            <c:numRef>
              <c:f>Уровни!$G$43:$G$46</c:f>
              <c:numCache>
                <c:formatCode>0.00%</c:formatCode>
                <c:ptCount val="4"/>
                <c:pt idx="0">
                  <c:v>0.24</c:v>
                </c:pt>
                <c:pt idx="1">
                  <c:v>0.25</c:v>
                </c:pt>
                <c:pt idx="2">
                  <c:v>0.16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01-43FB-BBBE-29B7C64ABFF6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Уровни!$C$43:$D$46</c:f>
              <c:multiLvlStrCache>
                <c:ptCount val="4"/>
                <c:lvl>
                  <c:pt idx="0">
                    <c:v>ПК-5</c:v>
                  </c:pt>
                  <c:pt idx="1">
                    <c:v>ПК-5</c:v>
                  </c:pt>
                  <c:pt idx="2">
                    <c:v>ПК-4</c:v>
                  </c:pt>
                  <c:pt idx="3">
                    <c:v>ПК-8</c:v>
                  </c:pt>
                </c:lvl>
                <c:lvl>
                  <c:pt idx="0">
                    <c:v>37.03.01 Психология, Б-Пс-41</c:v>
                  </c:pt>
                  <c:pt idx="1">
                    <c:v>37.03.01 Психология, Бз-ПсКП-41</c:v>
                  </c:pt>
                  <c:pt idx="2">
                    <c:v>37.05.02 Психология служебной деятельности, С-ПСД-51</c:v>
                  </c:pt>
                  <c:pt idx="3">
                    <c:v>37.05.02 Психология служебной деятельности,С-ПСД-51</c:v>
                  </c:pt>
                </c:lvl>
              </c:multiLvlStrCache>
            </c:multiLvlStrRef>
          </c:cat>
          <c:val>
            <c:numRef>
              <c:f>Уровни!$H$43:$H$46</c:f>
              <c:numCache>
                <c:formatCode>0.00%</c:formatCode>
                <c:ptCount val="4"/>
                <c:pt idx="0">
                  <c:v>0.11</c:v>
                </c:pt>
                <c:pt idx="1">
                  <c:v>0.08</c:v>
                </c:pt>
                <c:pt idx="2">
                  <c:v>0.84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01-43FB-BBBE-29B7C64AB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45762304"/>
        <c:axId val="132229376"/>
      </c:barChart>
      <c:catAx>
        <c:axId val="14576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2229376"/>
        <c:crosses val="autoZero"/>
        <c:auto val="1"/>
        <c:lblAlgn val="ctr"/>
        <c:lblOffset val="100"/>
        <c:noMultiLvlLbl val="0"/>
      </c:catAx>
      <c:valAx>
        <c:axId val="1322293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7623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24501402455299"/>
          <c:y val="0.10396620862236981"/>
          <c:w val="0.86749423065062459"/>
          <c:h val="0.701358853429220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multiLvlStrRef>
              <c:f>Уровни!$C$34:$D$42</c:f>
              <c:multiLvlStrCache>
                <c:ptCount val="9"/>
                <c:lvl>
                  <c:pt idx="0">
                    <c:v>ОПК-3</c:v>
                  </c:pt>
                  <c:pt idx="1">
                    <c:v>ОПК-3</c:v>
                  </c:pt>
                  <c:pt idx="2">
                    <c:v>ОПК-3</c:v>
                  </c:pt>
                  <c:pt idx="3">
                    <c:v>ОПК-3</c:v>
                  </c:pt>
                  <c:pt idx="4">
                    <c:v>ОПК-5</c:v>
                  </c:pt>
                  <c:pt idx="5">
                    <c:v>ОПК-5</c:v>
                  </c:pt>
                  <c:pt idx="6">
                    <c:v>ОПК-5</c:v>
                  </c:pt>
                  <c:pt idx="7">
                    <c:v>ОПК-5</c:v>
                  </c:pt>
                  <c:pt idx="8">
                    <c:v>ОПК-4</c:v>
                  </c:pt>
                </c:lvl>
                <c:lvl>
                  <c:pt idx="0">
                    <c:v>45.03.02 Лингвистика, Б-ЛПеАН-31</c:v>
                  </c:pt>
                  <c:pt idx="1">
                    <c:v>45.03.02 Лингвистика,  Б-ЛПеАФ-31</c:v>
                  </c:pt>
                  <c:pt idx="2">
                    <c:v>45.03.02 Лингвистика, Б-ЛАН-31</c:v>
                  </c:pt>
                  <c:pt idx="3">
                    <c:v>45.03.02 Лингвистика, Б-ЛАФ-31</c:v>
                  </c:pt>
                  <c:pt idx="4">
                    <c:v>44.03.05 Педагогическое образование (с двумя профилями подготовки), Б-ПНА-41</c:v>
                  </c:pt>
                  <c:pt idx="5">
                    <c:v>44.03.05 Педагогическое образование (с двумя профилями подготовки),   Б-ПФА-41</c:v>
                  </c:pt>
                  <c:pt idx="6">
                    <c:v>44.03.01 Педагогическое образование,  Бз-ПИЯ-41</c:v>
                  </c:pt>
                  <c:pt idx="7">
                    <c:v>44.04.01 Педагогическое образование, Мз-ПЯО-21</c:v>
                  </c:pt>
                  <c:pt idx="8">
                    <c:v>45.04.02 Лингвистика, Мз-Линг-21</c:v>
                  </c:pt>
                </c:lvl>
              </c:multiLvlStrCache>
            </c:multiLvlStrRef>
          </c:cat>
          <c:val>
            <c:numRef>
              <c:f>Уровни!$E$34:$E$42</c:f>
              <c:numCache>
                <c:formatCode>0.00%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7.0000000000000007E-2</c:v>
                </c:pt>
                <c:pt idx="3">
                  <c:v>0</c:v>
                </c:pt>
                <c:pt idx="4">
                  <c:v>0.21</c:v>
                </c:pt>
                <c:pt idx="5">
                  <c:v>0.11</c:v>
                </c:pt>
                <c:pt idx="6">
                  <c:v>0</c:v>
                </c:pt>
                <c:pt idx="7">
                  <c:v>0</c:v>
                </c:pt>
                <c:pt idx="8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8-4A26-A7CC-488616DC301D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 )</c:v>
                </c:pt>
              </c:strCache>
            </c:strRef>
          </c:tx>
          <c:invertIfNegative val="0"/>
          <c:cat>
            <c:multiLvlStrRef>
              <c:f>Уровни!$C$34:$D$42</c:f>
              <c:multiLvlStrCache>
                <c:ptCount val="9"/>
                <c:lvl>
                  <c:pt idx="0">
                    <c:v>ОПК-3</c:v>
                  </c:pt>
                  <c:pt idx="1">
                    <c:v>ОПК-3</c:v>
                  </c:pt>
                  <c:pt idx="2">
                    <c:v>ОПК-3</c:v>
                  </c:pt>
                  <c:pt idx="3">
                    <c:v>ОПК-3</c:v>
                  </c:pt>
                  <c:pt idx="4">
                    <c:v>ОПК-5</c:v>
                  </c:pt>
                  <c:pt idx="5">
                    <c:v>ОПК-5</c:v>
                  </c:pt>
                  <c:pt idx="6">
                    <c:v>ОПК-5</c:v>
                  </c:pt>
                  <c:pt idx="7">
                    <c:v>ОПК-5</c:v>
                  </c:pt>
                  <c:pt idx="8">
                    <c:v>ОПК-4</c:v>
                  </c:pt>
                </c:lvl>
                <c:lvl>
                  <c:pt idx="0">
                    <c:v>45.03.02 Лингвистика, Б-ЛПеАН-31</c:v>
                  </c:pt>
                  <c:pt idx="1">
                    <c:v>45.03.02 Лингвистика,  Б-ЛПеАФ-31</c:v>
                  </c:pt>
                  <c:pt idx="2">
                    <c:v>45.03.02 Лингвистика, Б-ЛАН-31</c:v>
                  </c:pt>
                  <c:pt idx="3">
                    <c:v>45.03.02 Лингвистика, Б-ЛАФ-31</c:v>
                  </c:pt>
                  <c:pt idx="4">
                    <c:v>44.03.05 Педагогическое образование (с двумя профилями подготовки), Б-ПНА-41</c:v>
                  </c:pt>
                  <c:pt idx="5">
                    <c:v>44.03.05 Педагогическое образование (с двумя профилями подготовки),   Б-ПФА-41</c:v>
                  </c:pt>
                  <c:pt idx="6">
                    <c:v>44.03.01 Педагогическое образование,  Бз-ПИЯ-41</c:v>
                  </c:pt>
                  <c:pt idx="7">
                    <c:v>44.04.01 Педагогическое образование, Мз-ПЯО-21</c:v>
                  </c:pt>
                  <c:pt idx="8">
                    <c:v>45.04.02 Лингвистика, Мз-Линг-21</c:v>
                  </c:pt>
                </c:lvl>
              </c:multiLvlStrCache>
            </c:multiLvlStrRef>
          </c:cat>
          <c:val>
            <c:numRef>
              <c:f>Уровни!$F$34:$F$42</c:f>
              <c:numCache>
                <c:formatCode>0.00%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7.0000000000000007E-2</c:v>
                </c:pt>
                <c:pt idx="3">
                  <c:v>0.31</c:v>
                </c:pt>
                <c:pt idx="4">
                  <c:v>0.36</c:v>
                </c:pt>
                <c:pt idx="5">
                  <c:v>0.33</c:v>
                </c:pt>
                <c:pt idx="6">
                  <c:v>0.21</c:v>
                </c:pt>
                <c:pt idx="7">
                  <c:v>0</c:v>
                </c:pt>
                <c:pt idx="8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78-4A26-A7CC-488616DC301D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multiLvlStrRef>
              <c:f>Уровни!$C$34:$D$42</c:f>
              <c:multiLvlStrCache>
                <c:ptCount val="9"/>
                <c:lvl>
                  <c:pt idx="0">
                    <c:v>ОПК-3</c:v>
                  </c:pt>
                  <c:pt idx="1">
                    <c:v>ОПК-3</c:v>
                  </c:pt>
                  <c:pt idx="2">
                    <c:v>ОПК-3</c:v>
                  </c:pt>
                  <c:pt idx="3">
                    <c:v>ОПК-3</c:v>
                  </c:pt>
                  <c:pt idx="4">
                    <c:v>ОПК-5</c:v>
                  </c:pt>
                  <c:pt idx="5">
                    <c:v>ОПК-5</c:v>
                  </c:pt>
                  <c:pt idx="6">
                    <c:v>ОПК-5</c:v>
                  </c:pt>
                  <c:pt idx="7">
                    <c:v>ОПК-5</c:v>
                  </c:pt>
                  <c:pt idx="8">
                    <c:v>ОПК-4</c:v>
                  </c:pt>
                </c:lvl>
                <c:lvl>
                  <c:pt idx="0">
                    <c:v>45.03.02 Лингвистика, Б-ЛПеАН-31</c:v>
                  </c:pt>
                  <c:pt idx="1">
                    <c:v>45.03.02 Лингвистика,  Б-ЛПеАФ-31</c:v>
                  </c:pt>
                  <c:pt idx="2">
                    <c:v>45.03.02 Лингвистика, Б-ЛАН-31</c:v>
                  </c:pt>
                  <c:pt idx="3">
                    <c:v>45.03.02 Лингвистика, Б-ЛАФ-31</c:v>
                  </c:pt>
                  <c:pt idx="4">
                    <c:v>44.03.05 Педагогическое образование (с двумя профилями подготовки), Б-ПНА-41</c:v>
                  </c:pt>
                  <c:pt idx="5">
                    <c:v>44.03.05 Педагогическое образование (с двумя профилями подготовки),   Б-ПФА-41</c:v>
                  </c:pt>
                  <c:pt idx="6">
                    <c:v>44.03.01 Педагогическое образование,  Бз-ПИЯ-41</c:v>
                  </c:pt>
                  <c:pt idx="7">
                    <c:v>44.04.01 Педагогическое образование, Мз-ПЯО-21</c:v>
                  </c:pt>
                  <c:pt idx="8">
                    <c:v>45.04.02 Лингвистика, Мз-Линг-21</c:v>
                  </c:pt>
                </c:lvl>
              </c:multiLvlStrCache>
            </c:multiLvlStrRef>
          </c:cat>
          <c:val>
            <c:numRef>
              <c:f>Уровни!$G$34:$G$42</c:f>
              <c:numCache>
                <c:formatCode>0.00%</c:formatCode>
                <c:ptCount val="9"/>
                <c:pt idx="0">
                  <c:v>0.67</c:v>
                </c:pt>
                <c:pt idx="1">
                  <c:v>0.125</c:v>
                </c:pt>
                <c:pt idx="2">
                  <c:v>0.6</c:v>
                </c:pt>
                <c:pt idx="3">
                  <c:v>0.31</c:v>
                </c:pt>
                <c:pt idx="4">
                  <c:v>0.28999999999999998</c:v>
                </c:pt>
                <c:pt idx="5">
                  <c:v>0.22</c:v>
                </c:pt>
                <c:pt idx="6">
                  <c:v>0.37</c:v>
                </c:pt>
                <c:pt idx="7">
                  <c:v>0.08</c:v>
                </c:pt>
                <c:pt idx="8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78-4A26-A7CC-488616DC301D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Уровни!$C$34:$D$42</c:f>
              <c:multiLvlStrCache>
                <c:ptCount val="9"/>
                <c:lvl>
                  <c:pt idx="0">
                    <c:v>ОПК-3</c:v>
                  </c:pt>
                  <c:pt idx="1">
                    <c:v>ОПК-3</c:v>
                  </c:pt>
                  <c:pt idx="2">
                    <c:v>ОПК-3</c:v>
                  </c:pt>
                  <c:pt idx="3">
                    <c:v>ОПК-3</c:v>
                  </c:pt>
                  <c:pt idx="4">
                    <c:v>ОПК-5</c:v>
                  </c:pt>
                  <c:pt idx="5">
                    <c:v>ОПК-5</c:v>
                  </c:pt>
                  <c:pt idx="6">
                    <c:v>ОПК-5</c:v>
                  </c:pt>
                  <c:pt idx="7">
                    <c:v>ОПК-5</c:v>
                  </c:pt>
                  <c:pt idx="8">
                    <c:v>ОПК-4</c:v>
                  </c:pt>
                </c:lvl>
                <c:lvl>
                  <c:pt idx="0">
                    <c:v>45.03.02 Лингвистика, Б-ЛПеАН-31</c:v>
                  </c:pt>
                  <c:pt idx="1">
                    <c:v>45.03.02 Лингвистика,  Б-ЛПеАФ-31</c:v>
                  </c:pt>
                  <c:pt idx="2">
                    <c:v>45.03.02 Лингвистика, Б-ЛАН-31</c:v>
                  </c:pt>
                  <c:pt idx="3">
                    <c:v>45.03.02 Лингвистика, Б-ЛАФ-31</c:v>
                  </c:pt>
                  <c:pt idx="4">
                    <c:v>44.03.05 Педагогическое образование (с двумя профилями подготовки), Б-ПНА-41</c:v>
                  </c:pt>
                  <c:pt idx="5">
                    <c:v>44.03.05 Педагогическое образование (с двумя профилями подготовки),   Б-ПФА-41</c:v>
                  </c:pt>
                  <c:pt idx="6">
                    <c:v>44.03.01 Педагогическое образование,  Бз-ПИЯ-41</c:v>
                  </c:pt>
                  <c:pt idx="7">
                    <c:v>44.04.01 Педагогическое образование, Мз-ПЯО-21</c:v>
                  </c:pt>
                  <c:pt idx="8">
                    <c:v>45.04.02 Лингвистика, Мз-Линг-21</c:v>
                  </c:pt>
                </c:lvl>
              </c:multiLvlStrCache>
            </c:multiLvlStrRef>
          </c:cat>
          <c:val>
            <c:numRef>
              <c:f>Уровни!$H$34:$H$42</c:f>
              <c:numCache>
                <c:formatCode>0.00%</c:formatCode>
                <c:ptCount val="9"/>
                <c:pt idx="0">
                  <c:v>0.33</c:v>
                </c:pt>
                <c:pt idx="1">
                  <c:v>0.875</c:v>
                </c:pt>
                <c:pt idx="2">
                  <c:v>0.26</c:v>
                </c:pt>
                <c:pt idx="3">
                  <c:v>0.38</c:v>
                </c:pt>
                <c:pt idx="4">
                  <c:v>0.24</c:v>
                </c:pt>
                <c:pt idx="5">
                  <c:v>0.34</c:v>
                </c:pt>
                <c:pt idx="6">
                  <c:v>0.42</c:v>
                </c:pt>
                <c:pt idx="7">
                  <c:v>0.92</c:v>
                </c:pt>
                <c:pt idx="8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78-4A26-A7CC-488616DC3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4890496"/>
        <c:axId val="53561600"/>
      </c:barChart>
      <c:catAx>
        <c:axId val="5489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3561600"/>
        <c:crosses val="autoZero"/>
        <c:auto val="1"/>
        <c:lblAlgn val="ctr"/>
        <c:lblOffset val="100"/>
        <c:noMultiLvlLbl val="0"/>
      </c:catAx>
      <c:valAx>
        <c:axId val="535616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8904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24501402455299"/>
          <c:y val="0.10396620862236981"/>
          <c:w val="0.86749423065062459"/>
          <c:h val="0.701358853429220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multiLvlStrRef>
              <c:f>Уровни!$C$47:$D$48</c:f>
              <c:multiLvlStrCache>
                <c:ptCount val="2"/>
                <c:lvl>
                  <c:pt idx="0">
                    <c:v>ПК-5</c:v>
                  </c:pt>
                  <c:pt idx="1">
                    <c:v>ПК-3</c:v>
                  </c:pt>
                </c:lvl>
                <c:lvl>
                  <c:pt idx="0">
                    <c:v>44.03.05 Педагогическое образование (с двумя профилями подготовки), Б-ПРИЯ-52</c:v>
                  </c:pt>
                  <c:pt idx="1">
                    <c:v>43.03.02 Журналистика,Б-Жур-41,42</c:v>
                  </c:pt>
                </c:lvl>
              </c:multiLvlStrCache>
            </c:multiLvlStrRef>
          </c:cat>
          <c:val>
            <c:numRef>
              <c:f>Уровни!$E$47:$E$48</c:f>
              <c:numCache>
                <c:formatCode>0.00%</c:formatCode>
                <c:ptCount val="2"/>
                <c:pt idx="0">
                  <c:v>0.03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4C-4F94-A82D-2DE73E813A0A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 )</c:v>
                </c:pt>
              </c:strCache>
            </c:strRef>
          </c:tx>
          <c:invertIfNegative val="0"/>
          <c:cat>
            <c:multiLvlStrRef>
              <c:f>Уровни!$C$47:$D$48</c:f>
              <c:multiLvlStrCache>
                <c:ptCount val="2"/>
                <c:lvl>
                  <c:pt idx="0">
                    <c:v>ПК-5</c:v>
                  </c:pt>
                  <c:pt idx="1">
                    <c:v>ПК-3</c:v>
                  </c:pt>
                </c:lvl>
                <c:lvl>
                  <c:pt idx="0">
                    <c:v>44.03.05 Педагогическое образование (с двумя профилями подготовки), Б-ПРИЯ-52</c:v>
                  </c:pt>
                  <c:pt idx="1">
                    <c:v>43.03.02 Журналистика,Б-Жур-41,42</c:v>
                  </c:pt>
                </c:lvl>
              </c:multiLvlStrCache>
            </c:multiLvlStrRef>
          </c:cat>
          <c:val>
            <c:numRef>
              <c:f>Уровни!$F$47:$F$48</c:f>
              <c:numCache>
                <c:formatCode>0.00%</c:formatCode>
                <c:ptCount val="2"/>
                <c:pt idx="0">
                  <c:v>0.47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4C-4F94-A82D-2DE73E813A0A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multiLvlStrRef>
              <c:f>Уровни!$C$47:$D$48</c:f>
              <c:multiLvlStrCache>
                <c:ptCount val="2"/>
                <c:lvl>
                  <c:pt idx="0">
                    <c:v>ПК-5</c:v>
                  </c:pt>
                  <c:pt idx="1">
                    <c:v>ПК-3</c:v>
                  </c:pt>
                </c:lvl>
                <c:lvl>
                  <c:pt idx="0">
                    <c:v>44.03.05 Педагогическое образование (с двумя профилями подготовки), Б-ПРИЯ-52</c:v>
                  </c:pt>
                  <c:pt idx="1">
                    <c:v>43.03.02 Журналистика,Б-Жур-41,42</c:v>
                  </c:pt>
                </c:lvl>
              </c:multiLvlStrCache>
            </c:multiLvlStrRef>
          </c:cat>
          <c:val>
            <c:numRef>
              <c:f>Уровни!$G$47:$G$48</c:f>
              <c:numCache>
                <c:formatCode>0.00%</c:formatCode>
                <c:ptCount val="2"/>
                <c:pt idx="0">
                  <c:v>0.3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4C-4F94-A82D-2DE73E813A0A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Уровни!$C$47:$D$48</c:f>
              <c:multiLvlStrCache>
                <c:ptCount val="2"/>
                <c:lvl>
                  <c:pt idx="0">
                    <c:v>ПК-5</c:v>
                  </c:pt>
                  <c:pt idx="1">
                    <c:v>ПК-3</c:v>
                  </c:pt>
                </c:lvl>
                <c:lvl>
                  <c:pt idx="0">
                    <c:v>44.03.05 Педагогическое образование (с двумя профилями подготовки), Б-ПРИЯ-52</c:v>
                  </c:pt>
                  <c:pt idx="1">
                    <c:v>43.03.02 Журналистика,Б-Жур-41,42</c:v>
                  </c:pt>
                </c:lvl>
              </c:multiLvlStrCache>
            </c:multiLvlStrRef>
          </c:cat>
          <c:val>
            <c:numRef>
              <c:f>Уровни!$H$47:$H$48</c:f>
              <c:numCache>
                <c:formatCode>0.00%</c:formatCode>
                <c:ptCount val="2"/>
                <c:pt idx="0">
                  <c:v>0.2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4C-4F94-A82D-2DE73E813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4890496"/>
        <c:axId val="53561600"/>
      </c:barChart>
      <c:catAx>
        <c:axId val="5489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3561600"/>
        <c:crosses val="autoZero"/>
        <c:auto val="1"/>
        <c:lblAlgn val="ctr"/>
        <c:lblOffset val="100"/>
        <c:noMultiLvlLbl val="0"/>
      </c:catAx>
      <c:valAx>
        <c:axId val="535616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8904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24501402455299"/>
          <c:y val="0.10396620862236981"/>
          <c:w val="0.86749423065062459"/>
          <c:h val="0.701358853429220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multiLvlStrRef>
              <c:f>Уровни!$C$23:$D$33</c:f>
              <c:multiLvlStrCache>
                <c:ptCount val="11"/>
                <c:lvl>
                  <c:pt idx="0">
                    <c:v>ПК-9</c:v>
                  </c:pt>
                  <c:pt idx="1">
                    <c:v>ПК-10</c:v>
                  </c:pt>
                  <c:pt idx="2">
                    <c:v>ОПК-3 ,ПК-13</c:v>
                  </c:pt>
                  <c:pt idx="3">
                    <c:v>ОПК-3</c:v>
                  </c:pt>
                  <c:pt idx="4">
                    <c:v>ПК-1</c:v>
                  </c:pt>
                  <c:pt idx="5">
                    <c:v>ПК-4</c:v>
                  </c:pt>
                  <c:pt idx="6">
                    <c:v>ОК-2</c:v>
                  </c:pt>
                  <c:pt idx="7">
                    <c:v>ПК-1</c:v>
                  </c:pt>
                  <c:pt idx="8">
                    <c:v>ОК-3</c:v>
                  </c:pt>
                  <c:pt idx="9">
                    <c:v>ОК-3</c:v>
                  </c:pt>
                  <c:pt idx="10">
                    <c:v>ПК-1</c:v>
                  </c:pt>
                </c:lvl>
                <c:lvl>
                  <c:pt idx="0">
                    <c:v>27.03.02 Управление качеством, Бз-УК-51</c:v>
                  </c:pt>
                  <c:pt idx="1">
                    <c:v>27.03.02 Управление качеством, Бз-УК-51</c:v>
                  </c:pt>
                  <c:pt idx="2">
                    <c:v>23.03.01 Технология транспортных процессов,Бз-ТТП-41</c:v>
                  </c:pt>
                  <c:pt idx="3">
                    <c:v>19.03.04 Технология продукции и организация общественного питания, Бз-ТПП-51                                                                                                                                                                                    </c:v>
                  </c:pt>
                  <c:pt idx="4">
                    <c:v>19.03.04 Технология продукции и организация общественного питания, Бз-ТПП-51                                                                                                                                                                                    </c:v>
                  </c:pt>
                  <c:pt idx="5">
                    <c:v>44.03.01 Педагогическое образование, Бз-ПТО-51</c:v>
                  </c:pt>
                  <c:pt idx="6">
                    <c:v>38.03.02 Менеджмент, Б-Мен-21</c:v>
                  </c:pt>
                  <c:pt idx="7">
                    <c:v>44.03.05 Педагогическое образование (с двумя профилями подготовки), Б-ПФМ-41</c:v>
                  </c:pt>
                  <c:pt idx="8">
                    <c:v>38.03.02 Менеджмент,Б-Мен-31</c:v>
                  </c:pt>
                  <c:pt idx="9">
                    <c:v>38.03.04 Государственное и муниципальное управление,  Б-ГИМУ-31</c:v>
                  </c:pt>
                  <c:pt idx="10">
                    <c:v>38.04.02 Менеджмент,  Мз-Мен-21</c:v>
                  </c:pt>
                </c:lvl>
              </c:multiLvlStrCache>
            </c:multiLvlStrRef>
          </c:cat>
          <c:val>
            <c:numRef>
              <c:f>Уровни!$E$23:$E$33</c:f>
              <c:numCache>
                <c:formatCode>0.00%</c:formatCode>
                <c:ptCount val="11"/>
                <c:pt idx="0">
                  <c:v>0.11</c:v>
                </c:pt>
                <c:pt idx="1">
                  <c:v>0.182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0.14000000000000001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35-4109-9A1A-34C47E6CE40D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 )</c:v>
                </c:pt>
              </c:strCache>
            </c:strRef>
          </c:tx>
          <c:invertIfNegative val="0"/>
          <c:cat>
            <c:multiLvlStrRef>
              <c:f>Уровни!$C$23:$D$33</c:f>
              <c:multiLvlStrCache>
                <c:ptCount val="11"/>
                <c:lvl>
                  <c:pt idx="0">
                    <c:v>ПК-9</c:v>
                  </c:pt>
                  <c:pt idx="1">
                    <c:v>ПК-10</c:v>
                  </c:pt>
                  <c:pt idx="2">
                    <c:v>ОПК-3 ,ПК-13</c:v>
                  </c:pt>
                  <c:pt idx="3">
                    <c:v>ОПК-3</c:v>
                  </c:pt>
                  <c:pt idx="4">
                    <c:v>ПК-1</c:v>
                  </c:pt>
                  <c:pt idx="5">
                    <c:v>ПК-4</c:v>
                  </c:pt>
                  <c:pt idx="6">
                    <c:v>ОК-2</c:v>
                  </c:pt>
                  <c:pt idx="7">
                    <c:v>ПК-1</c:v>
                  </c:pt>
                  <c:pt idx="8">
                    <c:v>ОК-3</c:v>
                  </c:pt>
                  <c:pt idx="9">
                    <c:v>ОК-3</c:v>
                  </c:pt>
                  <c:pt idx="10">
                    <c:v>ПК-1</c:v>
                  </c:pt>
                </c:lvl>
                <c:lvl>
                  <c:pt idx="0">
                    <c:v>27.03.02 Управление качеством, Бз-УК-51</c:v>
                  </c:pt>
                  <c:pt idx="1">
                    <c:v>27.03.02 Управление качеством, Бз-УК-51</c:v>
                  </c:pt>
                  <c:pt idx="2">
                    <c:v>23.03.01 Технология транспортных процессов,Бз-ТТП-41</c:v>
                  </c:pt>
                  <c:pt idx="3">
                    <c:v>19.03.04 Технология продукции и организация общественного питания, Бз-ТПП-51                                                                                                                                                                                    </c:v>
                  </c:pt>
                  <c:pt idx="4">
                    <c:v>19.03.04 Технология продукции и организация общественного питания, Бз-ТПП-51                                                                                                                                                                                    </c:v>
                  </c:pt>
                  <c:pt idx="5">
                    <c:v>44.03.01 Педагогическое образование, Бз-ПТО-51</c:v>
                  </c:pt>
                  <c:pt idx="6">
                    <c:v>38.03.02 Менеджмент, Б-Мен-21</c:v>
                  </c:pt>
                  <c:pt idx="7">
                    <c:v>44.03.05 Педагогическое образование (с двумя профилями подготовки), Б-ПФМ-41</c:v>
                  </c:pt>
                  <c:pt idx="8">
                    <c:v>38.03.02 Менеджмент,Б-Мен-31</c:v>
                  </c:pt>
                  <c:pt idx="9">
                    <c:v>38.03.04 Государственное и муниципальное управление,  Б-ГИМУ-31</c:v>
                  </c:pt>
                  <c:pt idx="10">
                    <c:v>38.04.02 Менеджмент,  Мз-Мен-21</c:v>
                  </c:pt>
                </c:lvl>
              </c:multiLvlStrCache>
            </c:multiLvlStrRef>
          </c:cat>
          <c:val>
            <c:numRef>
              <c:f>Уровни!$F$23:$F$33</c:f>
              <c:numCache>
                <c:formatCode>0.00%</c:formatCode>
                <c:ptCount val="11"/>
                <c:pt idx="0">
                  <c:v>0.11</c:v>
                </c:pt>
                <c:pt idx="1">
                  <c:v>0.318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0.1</c:v>
                </c:pt>
                <c:pt idx="8">
                  <c:v>0.2</c:v>
                </c:pt>
                <c:pt idx="9">
                  <c:v>0.21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35-4109-9A1A-34C47E6CE40D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multiLvlStrRef>
              <c:f>Уровни!$C$23:$D$33</c:f>
              <c:multiLvlStrCache>
                <c:ptCount val="11"/>
                <c:lvl>
                  <c:pt idx="0">
                    <c:v>ПК-9</c:v>
                  </c:pt>
                  <c:pt idx="1">
                    <c:v>ПК-10</c:v>
                  </c:pt>
                  <c:pt idx="2">
                    <c:v>ОПК-3 ,ПК-13</c:v>
                  </c:pt>
                  <c:pt idx="3">
                    <c:v>ОПК-3</c:v>
                  </c:pt>
                  <c:pt idx="4">
                    <c:v>ПК-1</c:v>
                  </c:pt>
                  <c:pt idx="5">
                    <c:v>ПК-4</c:v>
                  </c:pt>
                  <c:pt idx="6">
                    <c:v>ОК-2</c:v>
                  </c:pt>
                  <c:pt idx="7">
                    <c:v>ПК-1</c:v>
                  </c:pt>
                  <c:pt idx="8">
                    <c:v>ОК-3</c:v>
                  </c:pt>
                  <c:pt idx="9">
                    <c:v>ОК-3</c:v>
                  </c:pt>
                  <c:pt idx="10">
                    <c:v>ПК-1</c:v>
                  </c:pt>
                </c:lvl>
                <c:lvl>
                  <c:pt idx="0">
                    <c:v>27.03.02 Управление качеством, Бз-УК-51</c:v>
                  </c:pt>
                  <c:pt idx="1">
                    <c:v>27.03.02 Управление качеством, Бз-УК-51</c:v>
                  </c:pt>
                  <c:pt idx="2">
                    <c:v>23.03.01 Технология транспортных процессов,Бз-ТТП-41</c:v>
                  </c:pt>
                  <c:pt idx="3">
                    <c:v>19.03.04 Технология продукции и организация общественного питания, Бз-ТПП-51                                                                                                                                                                                    </c:v>
                  </c:pt>
                  <c:pt idx="4">
                    <c:v>19.03.04 Технология продукции и организация общественного питания, Бз-ТПП-51                                                                                                                                                                                    </c:v>
                  </c:pt>
                  <c:pt idx="5">
                    <c:v>44.03.01 Педагогическое образование, Бз-ПТО-51</c:v>
                  </c:pt>
                  <c:pt idx="6">
                    <c:v>38.03.02 Менеджмент, Б-Мен-21</c:v>
                  </c:pt>
                  <c:pt idx="7">
                    <c:v>44.03.05 Педагогическое образование (с двумя профилями подготовки), Б-ПФМ-41</c:v>
                  </c:pt>
                  <c:pt idx="8">
                    <c:v>38.03.02 Менеджмент,Б-Мен-31</c:v>
                  </c:pt>
                  <c:pt idx="9">
                    <c:v>38.03.04 Государственное и муниципальное управление,  Б-ГИМУ-31</c:v>
                  </c:pt>
                  <c:pt idx="10">
                    <c:v>38.04.02 Менеджмент,  Мз-Мен-21</c:v>
                  </c:pt>
                </c:lvl>
              </c:multiLvlStrCache>
            </c:multiLvlStrRef>
          </c:cat>
          <c:val>
            <c:numRef>
              <c:f>Уровни!$G$23:$G$33</c:f>
              <c:numCache>
                <c:formatCode>0.00%</c:formatCode>
                <c:ptCount val="11"/>
                <c:pt idx="0">
                  <c:v>0.11</c:v>
                </c:pt>
                <c:pt idx="1">
                  <c:v>0.27300000000000002</c:v>
                </c:pt>
                <c:pt idx="2">
                  <c:v>0</c:v>
                </c:pt>
                <c:pt idx="3">
                  <c:v>0</c:v>
                </c:pt>
                <c:pt idx="4">
                  <c:v>0.23100000000000001</c:v>
                </c:pt>
                <c:pt idx="5">
                  <c:v>0</c:v>
                </c:pt>
                <c:pt idx="6">
                  <c:v>0.17</c:v>
                </c:pt>
                <c:pt idx="7">
                  <c:v>0.9</c:v>
                </c:pt>
                <c:pt idx="8">
                  <c:v>0</c:v>
                </c:pt>
                <c:pt idx="9">
                  <c:v>0.14000000000000001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35-4109-9A1A-34C47E6CE40D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Уровни!$C$23:$D$33</c:f>
              <c:multiLvlStrCache>
                <c:ptCount val="11"/>
                <c:lvl>
                  <c:pt idx="0">
                    <c:v>ПК-9</c:v>
                  </c:pt>
                  <c:pt idx="1">
                    <c:v>ПК-10</c:v>
                  </c:pt>
                  <c:pt idx="2">
                    <c:v>ОПК-3 ,ПК-13</c:v>
                  </c:pt>
                  <c:pt idx="3">
                    <c:v>ОПК-3</c:v>
                  </c:pt>
                  <c:pt idx="4">
                    <c:v>ПК-1</c:v>
                  </c:pt>
                  <c:pt idx="5">
                    <c:v>ПК-4</c:v>
                  </c:pt>
                  <c:pt idx="6">
                    <c:v>ОК-2</c:v>
                  </c:pt>
                  <c:pt idx="7">
                    <c:v>ПК-1</c:v>
                  </c:pt>
                  <c:pt idx="8">
                    <c:v>ОК-3</c:v>
                  </c:pt>
                  <c:pt idx="9">
                    <c:v>ОК-3</c:v>
                  </c:pt>
                  <c:pt idx="10">
                    <c:v>ПК-1</c:v>
                  </c:pt>
                </c:lvl>
                <c:lvl>
                  <c:pt idx="0">
                    <c:v>27.03.02 Управление качеством, Бз-УК-51</c:v>
                  </c:pt>
                  <c:pt idx="1">
                    <c:v>27.03.02 Управление качеством, Бз-УК-51</c:v>
                  </c:pt>
                  <c:pt idx="2">
                    <c:v>23.03.01 Технология транспортных процессов,Бз-ТТП-41</c:v>
                  </c:pt>
                  <c:pt idx="3">
                    <c:v>19.03.04 Технология продукции и организация общественного питания, Бз-ТПП-51                                                                                                                                                                                    </c:v>
                  </c:pt>
                  <c:pt idx="4">
                    <c:v>19.03.04 Технология продукции и организация общественного питания, Бз-ТПП-51                                                                                                                                                                                    </c:v>
                  </c:pt>
                  <c:pt idx="5">
                    <c:v>44.03.01 Педагогическое образование, Бз-ПТО-51</c:v>
                  </c:pt>
                  <c:pt idx="6">
                    <c:v>38.03.02 Менеджмент, Б-Мен-21</c:v>
                  </c:pt>
                  <c:pt idx="7">
                    <c:v>44.03.05 Педагогическое образование (с двумя профилями подготовки), Б-ПФМ-41</c:v>
                  </c:pt>
                  <c:pt idx="8">
                    <c:v>38.03.02 Менеджмент,Б-Мен-31</c:v>
                  </c:pt>
                  <c:pt idx="9">
                    <c:v>38.03.04 Государственное и муниципальное управление,  Б-ГИМУ-31</c:v>
                  </c:pt>
                  <c:pt idx="10">
                    <c:v>38.04.02 Менеджмент,  Мз-Мен-21</c:v>
                  </c:pt>
                </c:lvl>
              </c:multiLvlStrCache>
            </c:multiLvlStrRef>
          </c:cat>
          <c:val>
            <c:numRef>
              <c:f>Уровни!$H$23:$H$33</c:f>
              <c:numCache>
                <c:formatCode>0.00%</c:formatCode>
                <c:ptCount val="11"/>
                <c:pt idx="0">
                  <c:v>0.67</c:v>
                </c:pt>
                <c:pt idx="1">
                  <c:v>0.22700000000000001</c:v>
                </c:pt>
                <c:pt idx="2">
                  <c:v>1</c:v>
                </c:pt>
                <c:pt idx="3">
                  <c:v>1</c:v>
                </c:pt>
                <c:pt idx="4">
                  <c:v>0.76900000000000002</c:v>
                </c:pt>
                <c:pt idx="5">
                  <c:v>0.86</c:v>
                </c:pt>
                <c:pt idx="6">
                  <c:v>0.83</c:v>
                </c:pt>
                <c:pt idx="7">
                  <c:v>0.5</c:v>
                </c:pt>
                <c:pt idx="8">
                  <c:v>0.8</c:v>
                </c:pt>
                <c:pt idx="9">
                  <c:v>0.65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35-4109-9A1A-34C47E6CE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4890496"/>
        <c:axId val="53561600"/>
      </c:barChart>
      <c:catAx>
        <c:axId val="5489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3561600"/>
        <c:crosses val="autoZero"/>
        <c:auto val="1"/>
        <c:lblAlgn val="ctr"/>
        <c:lblOffset val="100"/>
        <c:noMultiLvlLbl val="0"/>
      </c:catAx>
      <c:valAx>
        <c:axId val="535616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8904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67700043590992"/>
          <c:y val="0.15975467289719625"/>
          <c:w val="0.76686358915081609"/>
          <c:h val="0.7003280839895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'Сфор-ть компет-кафедры-раб'!$H$3</c:f>
              <c:strCache>
                <c:ptCount val="1"/>
                <c:pt idx="0">
                  <c:v>Доля студентов-участников</c:v>
                </c:pt>
              </c:strCache>
            </c:strRef>
          </c:tx>
          <c:spPr>
            <a:pattFill prst="lgCheck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B3E-4732-8A05-C6FB08E342CC}"/>
              </c:ext>
            </c:extLst>
          </c:dPt>
          <c:cat>
            <c:multiLvlStrRef>
              <c:f>'Сфор-ть компет-кафедры-раб'!$C$50:$D$53</c:f>
              <c:multiLvlStrCache>
                <c:ptCount val="4"/>
                <c:lvl>
                  <c:pt idx="0">
                    <c:v>ОПК-2</c:v>
                  </c:pt>
                  <c:pt idx="1">
                    <c:v>ОПК-2</c:v>
                  </c:pt>
                  <c:pt idx="2">
                    <c:v>ОПК-2</c:v>
                  </c:pt>
                  <c:pt idx="3">
                    <c:v>ПК-3</c:v>
                  </c:pt>
                </c:lvl>
                <c:lvl>
                  <c:pt idx="0">
                    <c:v>40.03.01 Юриспруденция, профиль «Юриспруденция»,  Б-Юр-21</c:v>
                  </c:pt>
                  <c:pt idx="1">
                    <c:v>40.03.01 Юриспруденция, профиль «Юриспруденция»,  </c:v>
                  </c:pt>
                  <c:pt idx="2">
                    <c:v>44.03.05 Педагогическое образование (с двумя профилями подготовки), Профиль «История и иностранный язык»,            Б-ПИиИЯ-31</c:v>
                  </c:pt>
                  <c:pt idx="3">
                    <c:v>44.04.01 Педагогическое образование, магистерская программа «Регионоведение», Мз-Рег-21</c:v>
                  </c:pt>
                </c:lvl>
              </c:multiLvlStrCache>
            </c:multiLvlStrRef>
          </c:cat>
          <c:val>
            <c:numRef>
              <c:f>'Сфор-ть компет-кафедры-раб'!$H$50:$H$53</c:f>
              <c:numCache>
                <c:formatCode>0.00%</c:formatCode>
                <c:ptCount val="4"/>
                <c:pt idx="0">
                  <c:v>0.95</c:v>
                </c:pt>
                <c:pt idx="1">
                  <c:v>0.95</c:v>
                </c:pt>
                <c:pt idx="2">
                  <c:v>0.9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3E-4732-8A05-C6FB08E34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29323008"/>
        <c:axId val="127995264"/>
      </c:barChart>
      <c:catAx>
        <c:axId val="12932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995264"/>
        <c:crosses val="autoZero"/>
        <c:auto val="1"/>
        <c:lblAlgn val="ctr"/>
        <c:lblOffset val="100"/>
        <c:noMultiLvlLbl val="0"/>
      </c:catAx>
      <c:valAx>
        <c:axId val="12799526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3230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00551999014054"/>
          <c:y val="0.14487299776780238"/>
          <c:w val="0.77148224130081455"/>
          <c:h val="0.543617079991169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'Сфор-ть компет-кафедры-раб'!$H$3</c:f>
              <c:strCache>
                <c:ptCount val="1"/>
                <c:pt idx="0">
                  <c:v>Доля студентов-участников</c:v>
                </c:pt>
              </c:strCache>
            </c:strRef>
          </c:tx>
          <c:spPr>
            <a:pattFill prst="pct60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EEA-4C49-AC79-E0F2D488E8E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EEA-4C49-AC79-E0F2D488E8E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EEA-4C49-AC79-E0F2D488E8EC}"/>
              </c:ext>
            </c:extLst>
          </c:dPt>
          <c:cat>
            <c:multiLvlStrRef>
              <c:f>'Сфор-ть компет-кафедры-раб'!$C$8:$D$18</c:f>
              <c:multiLvlStrCache>
                <c:ptCount val="11"/>
                <c:lvl>
                  <c:pt idx="0">
                    <c:v>ПК-1</c:v>
                  </c:pt>
                  <c:pt idx="1">
                    <c:v>ПК-1</c:v>
                  </c:pt>
                  <c:pt idx="2">
                    <c:v>ОПК-3</c:v>
                  </c:pt>
                  <c:pt idx="3">
                    <c:v>ПК-1</c:v>
                  </c:pt>
                  <c:pt idx="4">
                    <c:v>ОПК-3</c:v>
                  </c:pt>
                  <c:pt idx="5">
                    <c:v>ОПК-2</c:v>
                  </c:pt>
                  <c:pt idx="6">
                    <c:v>ПК-3</c:v>
                  </c:pt>
                  <c:pt idx="7">
                    <c:v>ПК-3</c:v>
                  </c:pt>
                  <c:pt idx="8">
                    <c:v>ОПК-1</c:v>
                  </c:pt>
                  <c:pt idx="9">
                    <c:v>ПК-2</c:v>
                  </c:pt>
                  <c:pt idx="10">
                    <c:v>ПК-2</c:v>
                  </c:pt>
                </c:lvl>
                <c:lvl>
                  <c:pt idx="0">
                    <c:v>44.03.05 Педагогическое образование (с двумя профилями подготовки), профиль «Педагогика и методика начального образования и педагогика и методика дошкольного образования»,  Б-ПНОДО-41,42</c:v>
                  </c:pt>
                  <c:pt idx="1">
                    <c:v>44.03.03 Специальное (дефектологическое) образование, профиль «Логопедия»,Б-СДО-41, Б-СДО-42</c:v>
                  </c:pt>
                  <c:pt idx="2">
                    <c:v>44.03.03 Специальное (дефектологическое) образование, профиль «Логопедия»,                               Б-СДО-41, Б-СДО-42</c:v>
                  </c:pt>
                  <c:pt idx="3">
                    <c:v>44.03.03 Специальное (дефектологическое) образование, профиль «Логопедия»,                              Бз-СДО-51, Бз-СДО-52</c:v>
                  </c:pt>
                  <c:pt idx="4">
                    <c:v>44.03.03 Специальное (дефектологическое) образование, профиль «Логопедия»,                              Бз-СДО-51, Бз-СДО-52</c:v>
                  </c:pt>
                  <c:pt idx="5">
                    <c:v>44.03.01 Педагогическое образование, профиль «Педагогика и методика дошкольного образования», Бз-ПДО-41</c:v>
                  </c:pt>
                  <c:pt idx="6">
                    <c:v>44.03.01 Педагогическое образование, профиль «Педагогика и методика дошкольного образования», Бз-ПДО-41</c:v>
                  </c:pt>
                  <c:pt idx="7">
                    <c:v>44.03.01 Педагогическое образование, профиль  «Педагогика и методика начального образования»,Бз-ПНО-41</c:v>
                  </c:pt>
                  <c:pt idx="8">
                    <c:v>44.04. 01 Педагогическое образование,  магистерская программа «Инновации в начальном образовании», Мз-ПИНО-21</c:v>
                  </c:pt>
                  <c:pt idx="9">
                    <c:v>44.04.03Специальное (дефектологическое) образование, магистерская программа «Современные технологии в логопедии»,Мз-СДО-21</c:v>
                  </c:pt>
                  <c:pt idx="10">
                    <c:v>44.04.01 Педагогическое образование,  магистерская программа «Педагогическая деятельность в высших и средних профессиональных образовательных организациях»,                        М-ППД-21 </c:v>
                  </c:pt>
                </c:lvl>
              </c:multiLvlStrCache>
            </c:multiLvlStrRef>
          </c:cat>
          <c:val>
            <c:numRef>
              <c:f>'Сфор-ть компет-кафедры-раб'!$H$8:$H$18</c:f>
              <c:numCache>
                <c:formatCode>0.00%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0.92</c:v>
                </c:pt>
                <c:pt idx="4">
                  <c:v>0.97</c:v>
                </c:pt>
                <c:pt idx="5">
                  <c:v>1</c:v>
                </c:pt>
                <c:pt idx="6">
                  <c:v>1</c:v>
                </c:pt>
                <c:pt idx="7">
                  <c:v>0.86</c:v>
                </c:pt>
                <c:pt idx="8">
                  <c:v>0.8</c:v>
                </c:pt>
                <c:pt idx="9">
                  <c:v>1</c:v>
                </c:pt>
                <c:pt idx="10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EA-4C49-AC79-E0F2D488E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29326592"/>
        <c:axId val="127996992"/>
      </c:barChart>
      <c:catAx>
        <c:axId val="12932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996992"/>
        <c:crosses val="autoZero"/>
        <c:auto val="1"/>
        <c:lblAlgn val="ctr"/>
        <c:lblOffset val="100"/>
        <c:noMultiLvlLbl val="0"/>
      </c:catAx>
      <c:valAx>
        <c:axId val="1279969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3265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58531157500161"/>
          <c:y val="0.14635903426791277"/>
          <c:w val="0.75014916542099708"/>
          <c:h val="0.62030456619324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'Сфор-ть компет-кафедры-раб'!$H$3</c:f>
              <c:strCache>
                <c:ptCount val="1"/>
                <c:pt idx="0">
                  <c:v>Доля студентов-участников</c:v>
                </c:pt>
              </c:strCache>
            </c:strRef>
          </c:tx>
          <c:spPr>
            <a:pattFill prst="dkDnDiag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828-49C8-B69E-D76CE5B3B44B}"/>
              </c:ext>
            </c:extLst>
          </c:dPt>
          <c:cat>
            <c:multiLvlStrRef>
              <c:f>'Сфор-ть компет-кафедры-раб'!$C$19:$D$23</c:f>
              <c:multiLvlStrCache>
                <c:ptCount val="5"/>
                <c:lvl>
                  <c:pt idx="0">
                    <c:v>ПК-23</c:v>
                  </c:pt>
                  <c:pt idx="1">
                    <c:v>ПК-35</c:v>
                  </c:pt>
                  <c:pt idx="2">
                    <c:v>ОПК-3</c:v>
                  </c:pt>
                  <c:pt idx="3">
                    <c:v>ОПК-4</c:v>
                  </c:pt>
                  <c:pt idx="4">
                    <c:v>ОПК-4</c:v>
                  </c:pt>
                </c:lvl>
                <c:lvl>
                  <c:pt idx="0">
                    <c:v>44.03.02 Психолого-педагогическое образование, профиль «Педагог-психолог»,                                           Бз-ППО-51</c:v>
                  </c:pt>
                  <c:pt idx="1">
                    <c:v>44.03.02 Психолого-педагогическое образование, профиль «Педагог-психолог»,           Бз-ППО-41</c:v>
                  </c:pt>
                  <c:pt idx="2">
                    <c:v>44.04.03 Специальное (дефектологическое) образование» Мз-СДО-21</c:v>
                  </c:pt>
                  <c:pt idx="3">
                    <c:v>44.04.01 Педагогическое образование,  магистерская программа «Педагогическая деятельность в образовательных организациях»,                            М-ППД-11 </c:v>
                  </c:pt>
                  <c:pt idx="4">
                    <c:v>44.04.01 Педагогическое образование,  магистерская программа «Инновации в образовании»,  Мз-ПИО-11</c:v>
                  </c:pt>
                </c:lvl>
              </c:multiLvlStrCache>
            </c:multiLvlStrRef>
          </c:cat>
          <c:val>
            <c:numRef>
              <c:f>'Сфор-ть компет-кафедры-раб'!$H$19:$H$23</c:f>
              <c:numCache>
                <c:formatCode>0.00%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0.93</c:v>
                </c:pt>
                <c:pt idx="3">
                  <c:v>0.56000000000000005</c:v>
                </c:pt>
                <c:pt idx="4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28-49C8-B69E-D76CE5B3B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29979904"/>
        <c:axId val="82330176"/>
      </c:barChart>
      <c:catAx>
        <c:axId val="12997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330176"/>
        <c:crosses val="autoZero"/>
        <c:auto val="1"/>
        <c:lblAlgn val="ctr"/>
        <c:lblOffset val="100"/>
        <c:noMultiLvlLbl val="0"/>
      </c:catAx>
      <c:valAx>
        <c:axId val="823301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979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617745171595"/>
          <c:y val="0.14041074889003358"/>
          <c:w val="0.77472895700585809"/>
          <c:h val="0.534450045379841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'Сфор-ть компет-кафедры-раб'!$H$3</c:f>
              <c:strCache>
                <c:ptCount val="1"/>
                <c:pt idx="0">
                  <c:v>Доля студентов-участников</c:v>
                </c:pt>
              </c:strCache>
            </c:strRef>
          </c:tx>
          <c:spPr>
            <a:pattFill prst="solidDmnd">
              <a:fgClr>
                <a:srgbClr val="92D050"/>
              </a:fgClr>
              <a:bgClr>
                <a:schemeClr val="bg1"/>
              </a:bgClr>
            </a:pattFill>
            <a:ln>
              <a:solidFill>
                <a:srgbClr val="92D050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809-4B7F-8F5B-8EE07363187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809-4B7F-8F5B-8EE07363187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809-4B7F-8F5B-8EE073631871}"/>
              </c:ext>
            </c:extLst>
          </c:dPt>
          <c:cat>
            <c:multiLvlStrRef>
              <c:f>'Сфор-ть компет-кафедры-раб'!$C$35:$D$43</c:f>
              <c:multiLvlStrCache>
                <c:ptCount val="9"/>
                <c:lvl>
                  <c:pt idx="0">
                    <c:v>ОПК-3</c:v>
                  </c:pt>
                  <c:pt idx="1">
                    <c:v>ОПК-3</c:v>
                  </c:pt>
                  <c:pt idx="2">
                    <c:v>ОПК-3</c:v>
                  </c:pt>
                  <c:pt idx="3">
                    <c:v>ОПК-3</c:v>
                  </c:pt>
                  <c:pt idx="4">
                    <c:v>ОПК-5</c:v>
                  </c:pt>
                  <c:pt idx="5">
                    <c:v>ОПК-5</c:v>
                  </c:pt>
                  <c:pt idx="6">
                    <c:v>ОПК-5</c:v>
                  </c:pt>
                  <c:pt idx="7">
                    <c:v>ОПК-5</c:v>
                  </c:pt>
                  <c:pt idx="8">
                    <c:v>ОПК-4</c:v>
                  </c:pt>
                </c:lvl>
                <c:lvl>
                  <c:pt idx="0">
                    <c:v>45.03.02 Лингвистика, профиль «Перевод и переводоведение (английский и немецкий языки)»,                                       Б-ЛПеАН-31</c:v>
                  </c:pt>
                  <c:pt idx="1">
                    <c:v>45.03.02 Лингвистика, профиль «Перевод и переводоведение (английский и французский языки)»,                              Б-ЛПеАФ-31</c:v>
                  </c:pt>
                  <c:pt idx="2">
                    <c:v>45.03.02 Лингвистика, профиль «Теория и методика преподавания иностранных языков и культур (английский и немецкий языки)»,                     Б-ЛАН-31</c:v>
                  </c:pt>
                  <c:pt idx="3">
                    <c:v>45.03.02 Лингвистика, профиль «Теория и методика преподавания иностранных языков и культур(английский и французский языки)»,                  Б-ЛАФ-31</c:v>
                  </c:pt>
                  <c:pt idx="4">
                    <c:v>44.03.05 Педагогическое образование (с двумя профилями подготовки), профиль «Иностранные языки (немецкий и английский языки)»,                      Б-ПНА-41</c:v>
                  </c:pt>
                  <c:pt idx="5">
                    <c:v>44.03.05 Педагогическое образование (с двумя профилями подготовки), профиль «Иностранные языки (французский и английский языки)»,              Б-ПФА-41</c:v>
                  </c:pt>
                  <c:pt idx="6">
                    <c:v>44.03.01 Педагогическое образование, профиль  «Иностранный язык»,       Бз-ПИЯ-41</c:v>
                  </c:pt>
                  <c:pt idx="7">
                    <c:v>44.04.01 Педагогическое образование, магистерская программа «Языковое образование»,                   Мз-ПЯО-21</c:v>
                  </c:pt>
                  <c:pt idx="8">
                    <c:v>45.04.02 Лингвистика, магистерская программа «Язык, перевод и речевое воздействие»,                     Мз-Линг-21</c:v>
                  </c:pt>
                </c:lvl>
              </c:multiLvlStrCache>
            </c:multiLvlStrRef>
          </c:cat>
          <c:val>
            <c:numRef>
              <c:f>'Сфор-ть компет-кафедры-раб'!$H$35:$H$43</c:f>
              <c:numCache>
                <c:formatCode>0.00%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0.75</c:v>
                </c:pt>
                <c:pt idx="4">
                  <c:v>0.95</c:v>
                </c:pt>
                <c:pt idx="5">
                  <c:v>0.93</c:v>
                </c:pt>
                <c:pt idx="6">
                  <c:v>0.72</c:v>
                </c:pt>
                <c:pt idx="7">
                  <c:v>0.9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09-4B7F-8F5B-8EE073631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29888768"/>
        <c:axId val="82331904"/>
      </c:barChart>
      <c:catAx>
        <c:axId val="12988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331904"/>
        <c:crosses val="autoZero"/>
        <c:auto val="1"/>
        <c:lblAlgn val="ctr"/>
        <c:lblOffset val="100"/>
        <c:noMultiLvlLbl val="0"/>
      </c:catAx>
      <c:valAx>
        <c:axId val="823319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8887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9014507988188"/>
          <c:y val="0.15707756886697571"/>
          <c:w val="0.77044525137863451"/>
          <c:h val="0.63869428704589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'Сфор-ть компет-кафедры-раб'!$H$3</c:f>
              <c:strCache>
                <c:ptCount val="1"/>
                <c:pt idx="0">
                  <c:v>Доля студентов-участников</c:v>
                </c:pt>
              </c:strCache>
            </c:strRef>
          </c:tx>
          <c:invertIfNegative val="0"/>
          <c:cat>
            <c:multiLvlStrRef>
              <c:f>'Сфор-ть компет-кафедры-раб'!$C$24:$D$34</c:f>
              <c:multiLvlStrCache>
                <c:ptCount val="11"/>
                <c:lvl>
                  <c:pt idx="0">
                    <c:v>ПК-9</c:v>
                  </c:pt>
                  <c:pt idx="1">
                    <c:v>ПК-10</c:v>
                  </c:pt>
                  <c:pt idx="2">
                    <c:v>ОПК-3 ,ПК-13</c:v>
                  </c:pt>
                  <c:pt idx="3">
                    <c:v>ОПК-3</c:v>
                  </c:pt>
                  <c:pt idx="4">
                    <c:v>ПК-1</c:v>
                  </c:pt>
                  <c:pt idx="5">
                    <c:v>ПК-4</c:v>
                  </c:pt>
                  <c:pt idx="6">
                    <c:v>ОК-2</c:v>
                  </c:pt>
                  <c:pt idx="7">
                    <c:v>ПК-1</c:v>
                  </c:pt>
                  <c:pt idx="8">
                    <c:v>ОК-3</c:v>
                  </c:pt>
                  <c:pt idx="9">
                    <c:v>ОК-3</c:v>
                  </c:pt>
                  <c:pt idx="10">
                    <c:v>ПК-1</c:v>
                  </c:pt>
                </c:lvl>
                <c:lvl>
                  <c:pt idx="0">
                    <c:v>27.03.02 Управление качеством, профиль «Управление качеством», Бз-УК-51</c:v>
                  </c:pt>
                  <c:pt idx="1">
                    <c:v>27.03.02 Управление качеством, профиль «Управление качеством», Бз-УК-51</c:v>
                  </c:pt>
                  <c:pt idx="2">
                    <c:v>23.03.01 Технология транспортных процессов, профиль «Организация безопасности дорожного движения»,            Бз-ТТП-41</c:v>
                  </c:pt>
                  <c:pt idx="3">
                    <c:v>19.03.04 Технология продукции и организация общественного питания, профиль «Технология и организация централизованного производства кулинарной продукции и кондитерских изделий»,                                Бз-ТПП-51                                      </c:v>
                  </c:pt>
                  <c:pt idx="4">
                    <c:v>19.03.04 Технология продукции и организация общественного питания, профиль «Технология и организация централизованного производства кулинарной продукции и кондитерских изделий»,                                Бз-ТПП-51                                      </c:v>
                  </c:pt>
                  <c:pt idx="5">
                    <c:v>44.03.01 Педагогическое образование, профиль «Технологическое образование»,                     Бз-ПТО-51</c:v>
                  </c:pt>
                  <c:pt idx="6">
                    <c:v>38.03.02 Менеджмент, профиль «Управление экономическим развитием»,                          Б-Мен-21</c:v>
                  </c:pt>
                  <c:pt idx="7">
                    <c:v>44.03.05 Педагогическое образование (с двумя профилями подготовки), профиль «Физика и математика»,                     Б-ПФМ-41</c:v>
                  </c:pt>
                  <c:pt idx="8">
                    <c:v>38.03.02 Менеджмент, профиль «Управление экономическим развитием»,                          Б-Мен-31</c:v>
                  </c:pt>
                  <c:pt idx="9">
                    <c:v>38.03.04 Государственное и муниципальное управление, профиль «Управление экономическим развитием»,                               Б-ГИМУ-31</c:v>
                  </c:pt>
                  <c:pt idx="10">
                    <c:v>38.04.02 Менеджмент,  магистерская программа «Менеджмент инноваций»,                       Мз-Мен-21</c:v>
                  </c:pt>
                </c:lvl>
              </c:multiLvlStrCache>
            </c:multiLvlStrRef>
          </c:cat>
          <c:val>
            <c:numRef>
              <c:f>'Сфор-ть компет-кафедры-раб'!$H$24:$H$34</c:f>
              <c:numCache>
                <c:formatCode>0.00%</c:formatCode>
                <c:ptCount val="11"/>
                <c:pt idx="0">
                  <c:v>0.19</c:v>
                </c:pt>
                <c:pt idx="1">
                  <c:v>0.38</c:v>
                </c:pt>
                <c:pt idx="2">
                  <c:v>1</c:v>
                </c:pt>
                <c:pt idx="3">
                  <c:v>1</c:v>
                </c:pt>
                <c:pt idx="4">
                  <c:v>0.86</c:v>
                </c:pt>
                <c:pt idx="5">
                  <c:v>0.91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AF-4B83-BEC0-D7BEFA854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29738752"/>
        <c:axId val="127998720"/>
      </c:barChart>
      <c:catAx>
        <c:axId val="12973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998720"/>
        <c:crosses val="autoZero"/>
        <c:auto val="1"/>
        <c:lblAlgn val="ctr"/>
        <c:lblOffset val="100"/>
        <c:noMultiLvlLbl val="0"/>
      </c:catAx>
      <c:valAx>
        <c:axId val="1279987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7387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7791989842744"/>
          <c:y val="0.14789719626168224"/>
          <c:w val="0.74417972837463331"/>
          <c:h val="0.77318633944121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'Сфор-ть компет-кафедры-раб'!$H$3</c:f>
              <c:strCache>
                <c:ptCount val="1"/>
                <c:pt idx="0">
                  <c:v>Доля студентов-участников</c:v>
                </c:pt>
              </c:strCache>
            </c:strRef>
          </c:tx>
          <c:spPr>
            <a:pattFill prst="pct50">
              <a:fgClr>
                <a:srgbClr val="9751CB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638-48D3-A0A1-3CCA342E3FBE}"/>
              </c:ext>
            </c:extLst>
          </c:dPt>
          <c:cat>
            <c:multiLvlStrRef>
              <c:f>'Сфор-ть компет-кафедры-раб'!$C$44:$D$47</c:f>
              <c:multiLvlStrCache>
                <c:ptCount val="4"/>
                <c:lvl>
                  <c:pt idx="0">
                    <c:v>ПК-5</c:v>
                  </c:pt>
                  <c:pt idx="1">
                    <c:v>ПК-5</c:v>
                  </c:pt>
                  <c:pt idx="2">
                    <c:v>ПК-4</c:v>
                  </c:pt>
                  <c:pt idx="3">
                    <c:v>ПК-8</c:v>
                  </c:pt>
                </c:lvl>
                <c:lvl>
                  <c:pt idx="0">
                    <c:v>37.03.01 Психология, профиль «Психологическое консультирование»,                      Б-Пс-41</c:v>
                  </c:pt>
                  <c:pt idx="1">
                    <c:v>37.03.01 Психология,  профиль «Клиническая психология»,                                    Бз-ПсКП-41</c:v>
                  </c:pt>
                  <c:pt idx="2">
                    <c:v>37.05.02 Психология служебной деятельности, специализация «Психологическое обеспечение служебной деятельности сотрудников правоохранительных органов»,                                           С-ПСД-51</c:v>
                  </c:pt>
                  <c:pt idx="3">
                    <c:v>37.05.02 Психология служебной деятельности, специализация «Психологическое обеспечение служебной деятельности сотрудников правоохранительных органов»,                                           С-ПСД-51</c:v>
                  </c:pt>
                </c:lvl>
              </c:multiLvlStrCache>
            </c:multiLvlStrRef>
          </c:cat>
          <c:val>
            <c:numRef>
              <c:f>'Сфор-ть компет-кафедры-раб'!$H$44:$H$47</c:f>
              <c:numCache>
                <c:formatCode>0.00%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38-48D3-A0A1-3CCA342E3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29445888"/>
        <c:axId val="82333632"/>
      </c:barChart>
      <c:catAx>
        <c:axId val="12944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333632"/>
        <c:crosses val="autoZero"/>
        <c:auto val="1"/>
        <c:lblAlgn val="ctr"/>
        <c:lblOffset val="100"/>
        <c:noMultiLvlLbl val="0"/>
      </c:catAx>
      <c:valAx>
        <c:axId val="8233363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4458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7791989842744"/>
          <c:y val="0.14789719626168224"/>
          <c:w val="0.74417972837463331"/>
          <c:h val="0.77318633944121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'Сфор-ть компет-кафедры-раб'!$H$3</c:f>
              <c:strCache>
                <c:ptCount val="1"/>
                <c:pt idx="0">
                  <c:v>Доля студентов-участников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3BB-4155-934C-4A4A2670BA57}"/>
              </c:ext>
            </c:extLst>
          </c:dPt>
          <c:cat>
            <c:multiLvlStrRef>
              <c:f>'Сфор-ть компет-кафедры-раб'!$C$48:$D$49</c:f>
              <c:multiLvlStrCache>
                <c:ptCount val="2"/>
                <c:lvl>
                  <c:pt idx="0">
                    <c:v>ПК-5</c:v>
                  </c:pt>
                  <c:pt idx="1">
                    <c:v>ПК-3</c:v>
                  </c:pt>
                </c:lvl>
                <c:lvl>
                  <c:pt idx="0">
                    <c:v>44.03.05 Педагогическое образование (с двумя профилями подготовки), профиль «Русский язык и иностранный язык»,              Б-ПРИЯ-52</c:v>
                  </c:pt>
                  <c:pt idx="1">
                    <c:v>43.03.02 Журналистика, профиль «Журналистика»,                      Б-Жур-41,42</c:v>
                  </c:pt>
                </c:lvl>
              </c:multiLvlStrCache>
            </c:multiLvlStrRef>
          </c:cat>
          <c:val>
            <c:numRef>
              <c:f>'Сфор-ть компет-кафедры-раб'!$H$48:$H$49</c:f>
              <c:numCache>
                <c:formatCode>0.00%</c:formatCode>
                <c:ptCount val="2"/>
                <c:pt idx="0">
                  <c:v>0.96</c:v>
                </c:pt>
                <c:pt idx="1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BB-4155-934C-4A4A2670B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29447936"/>
        <c:axId val="82335360"/>
      </c:barChart>
      <c:catAx>
        <c:axId val="12944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335360"/>
        <c:crosses val="autoZero"/>
        <c:auto val="1"/>
        <c:lblAlgn val="ctr"/>
        <c:lblOffset val="100"/>
        <c:noMultiLvlLbl val="0"/>
      </c:catAx>
      <c:valAx>
        <c:axId val="823353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4479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>
                <a:solidFill>
                  <a:schemeClr val="accent6">
                    <a:lumMod val="50000"/>
                  </a:schemeClr>
                </a:solidFill>
              </a:rPr>
              <a:t>Доля студентов, участвовавших</a:t>
            </a:r>
            <a:r>
              <a:rPr lang="ru-RU" sz="1600" baseline="0">
                <a:solidFill>
                  <a:schemeClr val="accent6">
                    <a:lumMod val="50000"/>
                  </a:schemeClr>
                </a:solidFill>
              </a:rPr>
              <a:t> в процедуре оценки сформированности компетенций по образовательным программам</a:t>
            </a:r>
            <a:endParaRPr lang="ru-RU" sz="1600">
              <a:solidFill>
                <a:schemeClr val="accent6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6896341196723863"/>
          <c:y val="1.9831004369002979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5267531897345331"/>
          <c:y val="7.9867071817593172E-2"/>
          <c:w val="0.50772434675745148"/>
          <c:h val="0.878481726653598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'Сфор-ть компет-по ОПОП'!$E$3</c:f>
              <c:strCache>
                <c:ptCount val="1"/>
                <c:pt idx="0">
                  <c:v>Доля студентов, прошедших тестирование по направлению подготовки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c:spPr>
          <c:invertIfNegative val="0"/>
          <c:cat>
            <c:strRef>
              <c:f>'Сфор-ть компет-по ОПОП'!$C$4:$C$52</c:f>
              <c:strCache>
                <c:ptCount val="49"/>
                <c:pt idx="0">
                  <c:v>44.03.05 Педагогическое образование (с двумя профилями подготовки),Б-ПГА-41</c:v>
                </c:pt>
                <c:pt idx="1">
                  <c:v>21.03.02 Землеустройство и кадастры,Б-ЗК-41</c:v>
                </c:pt>
                <c:pt idx="2">
                  <c:v>44.03.05 Педагогическое образование (с двумя профилями подготовки), Б-ПБХ-51</c:v>
                </c:pt>
                <c:pt idx="3">
                  <c:v>06.03.01 Биология, Б-Б-31</c:v>
                </c:pt>
                <c:pt idx="4">
                  <c:v>44.03.05 Педагогическое образование (с двумя профилями подготовки), Б-ПНОДО-41,42</c:v>
                </c:pt>
                <c:pt idx="5">
                  <c:v>44.03.03 Специальное (дефектологическое) образование, Б-СДО-41, Б-СДО-42</c:v>
                </c:pt>
                <c:pt idx="6">
                  <c:v>44.03.03 Специальное (дефектологическое) образование,                               Б-СДО-41, Б-СДО-42</c:v>
                </c:pt>
                <c:pt idx="7">
                  <c:v>44.03.03 Специальное (дефектологическое) образование,                           Бз-СДО-51, Бз-СДО-52</c:v>
                </c:pt>
                <c:pt idx="8">
                  <c:v>44.03.03 Специальное (дефектологическое) образование,                              Бз-СДО-51, Бз-СДО-52</c:v>
                </c:pt>
                <c:pt idx="9">
                  <c:v>44.03.01 Педагогическое образование,  Бз-ПДО-41</c:v>
                </c:pt>
                <c:pt idx="10">
                  <c:v>44.03.01 Педагогическое образование,  Бз-ПДО-41</c:v>
                </c:pt>
                <c:pt idx="11">
                  <c:v>44.03.01 Педагогическое образование,Бз-ПНО-41</c:v>
                </c:pt>
                <c:pt idx="12">
                  <c:v>44.04. 01 Педагогическое образование,   Мз-ПИНО-21</c:v>
                </c:pt>
                <c:pt idx="13">
                  <c:v>44.04.03Специальное (дефектологическое) образование,Мз-СДО-21</c:v>
                </c:pt>
                <c:pt idx="14">
                  <c:v>44.04.01 Педагогическое образование,  М-ППД-21 </c:v>
                </c:pt>
                <c:pt idx="15">
                  <c:v>44.03.02 Психолого-педагогическое образование, профиль «Педагог-психолог»,Бз-ППО-41</c:v>
                </c:pt>
                <c:pt idx="16">
                  <c:v>44.04.03 Специальное (дефектологическое) образование» Мз-СДО-21</c:v>
                </c:pt>
                <c:pt idx="17">
                  <c:v>44.04.01 Педагогическое образование,М-ППД-11 </c:v>
                </c:pt>
                <c:pt idx="18">
                  <c:v>44.04.01 Педагогическое образование, Мз-ПИО-11</c:v>
                </c:pt>
                <c:pt idx="19">
                  <c:v>27.03.02 Управление качеством, Бз-УК-51</c:v>
                </c:pt>
                <c:pt idx="20">
                  <c:v>27.03.02 Управление качеством, Бз-УК-51</c:v>
                </c:pt>
                <c:pt idx="21">
                  <c:v>23.03.01 Технология транспортных процессов,Бз-ТТП-41</c:v>
                </c:pt>
                <c:pt idx="22">
                  <c:v>19.03.04 Технология продукции и организация общественного питания, Бз-ТПП-51                                                                                                                                                                                    </c:v>
                </c:pt>
                <c:pt idx="23">
                  <c:v>19.03.04 Технология продукции и организация общественного питания, Бз-ТПП-51                                                                                                                                                                                    </c:v>
                </c:pt>
                <c:pt idx="24">
                  <c:v>44.03.01 Педагогическое образование, Бз-ПТО-51</c:v>
                </c:pt>
                <c:pt idx="25">
                  <c:v>38.03.02 Менеджмент, Б-Мен-21</c:v>
                </c:pt>
                <c:pt idx="26">
                  <c:v>44.03.05 Педагогическое образование (с двумя профилями подготовки), Б-ПФМ-41</c:v>
                </c:pt>
                <c:pt idx="27">
                  <c:v>38.03.02 Менеджмент,Б-Мен-31</c:v>
                </c:pt>
                <c:pt idx="28">
                  <c:v>38.03.04 Государственное и муниципальное управление,  Б-ГИМУ-31</c:v>
                </c:pt>
                <c:pt idx="29">
                  <c:v>38.04.02 Менеджмент,  Мз-Мен-21</c:v>
                </c:pt>
                <c:pt idx="30">
                  <c:v>45.03.02 Лингвистика, Б-ЛПеАН-31</c:v>
                </c:pt>
                <c:pt idx="31">
                  <c:v>45.03.02 Лингвистика,  Б-ЛПеАФ-31</c:v>
                </c:pt>
                <c:pt idx="32">
                  <c:v>45.03.02 Лингвистика, Б-ЛАН-31</c:v>
                </c:pt>
                <c:pt idx="33">
                  <c:v>45.03.02 Лингвистика, Б-ЛАФ-31</c:v>
                </c:pt>
                <c:pt idx="34">
                  <c:v>44.03.05 Педагогическое образование (с двумя профилями подготовки), Б-ПНА-41</c:v>
                </c:pt>
                <c:pt idx="35">
                  <c:v>44.03.05 Педагогическое образование (с двумя профилями подготовки),   Б-ПФА-41</c:v>
                </c:pt>
                <c:pt idx="36">
                  <c:v>44.03.01 Педагогическое образование,  Бз-ПИЯ-41</c:v>
                </c:pt>
                <c:pt idx="37">
                  <c:v>44.04.01 Педагогическое образование, Мз-ПЯО-21</c:v>
                </c:pt>
                <c:pt idx="38">
                  <c:v>45.04.02 Лингвистика, Мз-Линг-21</c:v>
                </c:pt>
                <c:pt idx="39">
                  <c:v>37.03.01 Психология, Б-Пс-41</c:v>
                </c:pt>
                <c:pt idx="40">
                  <c:v>37.03.01 Психология, Бз-ПсКП-41</c:v>
                </c:pt>
                <c:pt idx="41">
                  <c:v>37.05.02 Психология служебной деятельности, С-ПСД-51</c:v>
                </c:pt>
                <c:pt idx="42">
                  <c:v>37.05.02 Психология служебной деятельности,С-ПСД-51</c:v>
                </c:pt>
                <c:pt idx="43">
                  <c:v>44.03.05 Педагогическое образование (с двумя профилями подготовки), Б-ПРИЯ-52</c:v>
                </c:pt>
                <c:pt idx="44">
                  <c:v>43.03.02 Журналистика,Б-Жур-41,42</c:v>
                </c:pt>
                <c:pt idx="45">
                  <c:v>40.03.01 Юриспруденция, Б-Юр-21</c:v>
                </c:pt>
                <c:pt idx="46">
                  <c:v>40.03.01 Юриспруденция,Б-ЮР-22</c:v>
                </c:pt>
                <c:pt idx="47">
                  <c:v>44.03.05 Педагогическое образование (с двумя профилями подготовки), Б-ПИиИЯ-31</c:v>
                </c:pt>
                <c:pt idx="48">
                  <c:v>44.04.01 Педагогическое образование, Мз-Рег-21</c:v>
                </c:pt>
              </c:strCache>
            </c:strRef>
          </c:cat>
          <c:val>
            <c:numRef>
              <c:f>'Сфор-ть компет-по ОПОП'!$E$4:$E$52</c:f>
              <c:numCache>
                <c:formatCode>0.00%</c:formatCode>
                <c:ptCount val="49"/>
                <c:pt idx="0">
                  <c:v>0.87</c:v>
                </c:pt>
                <c:pt idx="1">
                  <c:v>0.91</c:v>
                </c:pt>
                <c:pt idx="2">
                  <c:v>1</c:v>
                </c:pt>
                <c:pt idx="3">
                  <c:v>0.91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0.92</c:v>
                </c:pt>
                <c:pt idx="8">
                  <c:v>0.97</c:v>
                </c:pt>
                <c:pt idx="9">
                  <c:v>1</c:v>
                </c:pt>
                <c:pt idx="10">
                  <c:v>1</c:v>
                </c:pt>
                <c:pt idx="11">
                  <c:v>0.86</c:v>
                </c:pt>
                <c:pt idx="12">
                  <c:v>0.8</c:v>
                </c:pt>
                <c:pt idx="13">
                  <c:v>1</c:v>
                </c:pt>
                <c:pt idx="14">
                  <c:v>0.83</c:v>
                </c:pt>
                <c:pt idx="15">
                  <c:v>1</c:v>
                </c:pt>
                <c:pt idx="16">
                  <c:v>0.93</c:v>
                </c:pt>
                <c:pt idx="17">
                  <c:v>0.56000000000000005</c:v>
                </c:pt>
                <c:pt idx="18">
                  <c:v>0.96</c:v>
                </c:pt>
                <c:pt idx="19">
                  <c:v>0.19</c:v>
                </c:pt>
                <c:pt idx="20">
                  <c:v>0.38</c:v>
                </c:pt>
                <c:pt idx="21">
                  <c:v>1</c:v>
                </c:pt>
                <c:pt idx="22">
                  <c:v>1</c:v>
                </c:pt>
                <c:pt idx="23">
                  <c:v>0.86</c:v>
                </c:pt>
                <c:pt idx="24">
                  <c:v>0.91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0.89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0.75</c:v>
                </c:pt>
                <c:pt idx="34">
                  <c:v>0.95</c:v>
                </c:pt>
                <c:pt idx="35">
                  <c:v>0.93</c:v>
                </c:pt>
                <c:pt idx="36">
                  <c:v>0.72</c:v>
                </c:pt>
                <c:pt idx="37">
                  <c:v>0.9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0.96</c:v>
                </c:pt>
                <c:pt idx="44">
                  <c:v>0.93</c:v>
                </c:pt>
                <c:pt idx="45">
                  <c:v>0.95</c:v>
                </c:pt>
                <c:pt idx="46">
                  <c:v>0.95</c:v>
                </c:pt>
                <c:pt idx="47">
                  <c:v>0.9</c:v>
                </c:pt>
                <c:pt idx="4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EE-4B13-918E-BB6CCB9A8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8454656"/>
        <c:axId val="82337088"/>
      </c:barChart>
      <c:catAx>
        <c:axId val="128454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337088"/>
        <c:crosses val="autoZero"/>
        <c:auto val="1"/>
        <c:lblAlgn val="ctr"/>
        <c:lblOffset val="100"/>
        <c:tickLblSkip val="1"/>
        <c:noMultiLvlLbl val="0"/>
      </c:catAx>
      <c:valAx>
        <c:axId val="8233708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45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0.05364</cdr:x>
      <cdr:y>0.01246</cdr:y>
    </cdr:from>
    <cdr:to>
      <cdr:x>1</cdr:x>
      <cdr:y>0.15196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604717" y="77003"/>
          <a:ext cx="10668527" cy="862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 процедуре</a:t>
          </a:r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</a:p>
        <a:p xmlns:a="http://schemas.openxmlformats.org/drawingml/2006/main">
          <a:pPr algn="ctr"/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-92%</a:t>
          </a:r>
          <a:endParaRPr lang="ru-RU" sz="1400" b="1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естествознания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0.1293</cdr:x>
      <cdr:y>0</cdr:y>
    </cdr:from>
    <cdr:to>
      <cdr:x>0.98567</cdr:x>
      <cdr:y>0.09961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1422400" y="0"/>
          <a:ext cx="9420472" cy="575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</a:t>
          </a:r>
          <a:r>
            <a:rPr lang="ru-RU" sz="12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по уровням обученности </a:t>
          </a:r>
        </a:p>
        <a:p xmlns:a="http://schemas.openxmlformats.org/drawingml/2006/main">
          <a:pPr algn="ctr"/>
          <a:r>
            <a:rPr lang="ru-RU" sz="12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истории и права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0.11438</cdr:x>
      <cdr:y>0</cdr:y>
    </cdr:from>
    <cdr:to>
      <cdr:x>0.98567</cdr:x>
      <cdr:y>0.09961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1256146" y="0"/>
          <a:ext cx="9568518" cy="551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</a:t>
          </a:r>
          <a:r>
            <a:rPr lang="ru-RU" sz="12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по уровням обученности </a:t>
          </a:r>
        </a:p>
        <a:p xmlns:a="http://schemas.openxmlformats.org/drawingml/2006/main">
          <a:pPr algn="ctr"/>
          <a:r>
            <a:rPr lang="ru-RU" sz="12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социальных отношений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0.16919</cdr:x>
      <cdr:y>0</cdr:y>
    </cdr:from>
    <cdr:to>
      <cdr:x>0.98567</cdr:x>
      <cdr:y>0.09961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1856508" y="0"/>
          <a:ext cx="8959052" cy="608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</a:t>
          </a:r>
          <a:r>
            <a:rPr lang="ru-RU" sz="12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по уровням обученности </a:t>
          </a:r>
        </a:p>
        <a:p xmlns:a="http://schemas.openxmlformats.org/drawingml/2006/main">
          <a:pPr algn="ctr"/>
          <a:r>
            <a:rPr lang="ru-RU" sz="12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педагогики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0.17766</cdr:x>
      <cdr:y>0</cdr:y>
    </cdr:from>
    <cdr:to>
      <cdr:x>0.98567</cdr:x>
      <cdr:y>0.09961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1939635" y="0"/>
          <a:ext cx="8821301" cy="561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</a:t>
          </a:r>
          <a:r>
            <a:rPr lang="ru-RU" sz="12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по уровням обученности </a:t>
          </a:r>
        </a:p>
        <a:p xmlns:a="http://schemas.openxmlformats.org/drawingml/2006/main">
          <a:pPr algn="ctr"/>
          <a:r>
            <a:rPr lang="ru-RU" sz="12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психологии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0.2134</cdr:x>
      <cdr:y>0</cdr:y>
    </cdr:from>
    <cdr:to>
      <cdr:x>0.98567</cdr:x>
      <cdr:y>0.09961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2382981" y="0"/>
          <a:ext cx="8623763" cy="597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</a:t>
          </a:r>
          <a:r>
            <a:rPr lang="ru-RU" sz="12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по уровням обученности </a:t>
          </a:r>
        </a:p>
        <a:p xmlns:a="http://schemas.openxmlformats.org/drawingml/2006/main">
          <a:pPr algn="ctr"/>
          <a:r>
            <a:rPr lang="ru-RU" sz="12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лингвистики и мировых языков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0.24541</cdr:x>
      <cdr:y>0</cdr:y>
    </cdr:from>
    <cdr:to>
      <cdr:x>0.98567</cdr:x>
      <cdr:y>0.09961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2715491" y="0"/>
          <a:ext cx="8191108" cy="628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</a:t>
          </a:r>
          <a:r>
            <a:rPr lang="ru-RU" sz="12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по уровням обученности </a:t>
          </a:r>
        </a:p>
        <a:p xmlns:a="http://schemas.openxmlformats.org/drawingml/2006/main">
          <a:pPr algn="ctr"/>
          <a:r>
            <a:rPr lang="ru-RU" sz="12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филологии и массмедиа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0.16102</cdr:x>
      <cdr:y>0</cdr:y>
    </cdr:from>
    <cdr:to>
      <cdr:x>0.98567</cdr:x>
      <cdr:y>0.09961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1522376" y="0"/>
          <a:ext cx="7796924" cy="628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</a:t>
          </a:r>
          <a:r>
            <a:rPr lang="ru-RU" sz="12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по уровням обученности </a:t>
          </a:r>
        </a:p>
        <a:p xmlns:a="http://schemas.openxmlformats.org/drawingml/2006/main">
          <a:pPr algn="ctr"/>
          <a:r>
            <a:rPr lang="ru-RU" sz="12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 филологии  и массмедиа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0.18899</cdr:x>
      <cdr:y>0.00779</cdr:y>
    </cdr:from>
    <cdr:to>
      <cdr:x>0.99331</cdr:x>
      <cdr:y>0.14729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76FDE5A-6B81-4A99-8A82-E3760542DB5F}"/>
            </a:ext>
          </a:extLst>
        </cdr:cNvPr>
        <cdr:cNvSpPr txBox="1"/>
      </cdr:nvSpPr>
      <cdr:spPr>
        <a:xfrm xmlns:a="http://schemas.openxmlformats.org/drawingml/2006/main">
          <a:off x="1962150" y="52890"/>
          <a:ext cx="8350642" cy="947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 процедуре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- 95%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истории и права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0.20367</cdr:x>
      <cdr:y>0</cdr:y>
    </cdr:from>
    <cdr:to>
      <cdr:x>0.99045</cdr:x>
      <cdr:y>0.10662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8911735-0BD0-40EC-AF59-C8161D7FF90D}"/>
            </a:ext>
          </a:extLst>
        </cdr:cNvPr>
        <cdr:cNvSpPr txBox="1"/>
      </cdr:nvSpPr>
      <cdr:spPr>
        <a:xfrm xmlns:a="http://schemas.openxmlformats.org/drawingml/2006/main">
          <a:off x="2114550" y="0"/>
          <a:ext cx="8168549" cy="72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 процедуре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- 94%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педагогики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0.3233</cdr:x>
      <cdr:y>0.01246</cdr:y>
    </cdr:from>
    <cdr:to>
      <cdr:x>0.99904</cdr:x>
      <cdr:y>0.15196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2D6BBC0-755E-4D92-8A20-528AF2D34AFF}"/>
            </a:ext>
          </a:extLst>
        </cdr:cNvPr>
        <cdr:cNvSpPr txBox="1"/>
      </cdr:nvSpPr>
      <cdr:spPr>
        <a:xfrm xmlns:a="http://schemas.openxmlformats.org/drawingml/2006/main">
          <a:off x="3356610" y="84691"/>
          <a:ext cx="7015672" cy="948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 процедуре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- 86%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социальных отношений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0.33394</cdr:x>
      <cdr:y>0</cdr:y>
    </cdr:from>
    <cdr:to>
      <cdr:x>1</cdr:x>
      <cdr:y>0.1395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A12767F-E760-4521-AD06-EAA5AC1A8841}"/>
            </a:ext>
          </a:extLst>
        </cdr:cNvPr>
        <cdr:cNvSpPr txBox="1"/>
      </cdr:nvSpPr>
      <cdr:spPr>
        <a:xfrm xmlns:a="http://schemas.openxmlformats.org/drawingml/2006/main">
          <a:off x="3467100" y="0"/>
          <a:ext cx="6915149" cy="1062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 процедуре</a:t>
          </a:r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</a:p>
        <a:p xmlns:a="http://schemas.openxmlformats.org/drawingml/2006/main">
          <a:pPr algn="ctr"/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- 92%</a:t>
          </a:r>
          <a:endParaRPr lang="ru-RU" sz="14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лингвистики и мировых языков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0.1845</cdr:x>
      <cdr:y>0.01246</cdr:y>
    </cdr:from>
    <cdr:to>
      <cdr:x>1</cdr:x>
      <cdr:y>0.09132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C590DD3-5755-4987-9132-C52B9DE9E672}"/>
            </a:ext>
          </a:extLst>
        </cdr:cNvPr>
        <cdr:cNvSpPr txBox="1"/>
      </cdr:nvSpPr>
      <cdr:spPr>
        <a:xfrm xmlns:a="http://schemas.openxmlformats.org/drawingml/2006/main">
          <a:off x="2133600" y="75612"/>
          <a:ext cx="9430327" cy="478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 процедуре</a:t>
          </a:r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</a:p>
        <a:p xmlns:a="http://schemas.openxmlformats.org/drawingml/2006/main">
          <a:pPr algn="ctr"/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- 92%</a:t>
          </a:r>
          <a:endParaRPr lang="ru-RU" sz="14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Инженерно-технологический институт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0.23444</cdr:x>
      <cdr:y>0.00312</cdr:y>
    </cdr:from>
    <cdr:to>
      <cdr:x>1</cdr:x>
      <cdr:y>0.09154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BA6EC76-A385-4023-BCF1-4CFF1AA16F11}"/>
            </a:ext>
          </a:extLst>
        </cdr:cNvPr>
        <cdr:cNvSpPr txBox="1"/>
      </cdr:nvSpPr>
      <cdr:spPr>
        <a:xfrm xmlns:a="http://schemas.openxmlformats.org/drawingml/2006/main">
          <a:off x="2466398" y="21183"/>
          <a:ext cx="8054109" cy="600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 процедуре</a:t>
          </a:r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</a:p>
        <a:p xmlns:a="http://schemas.openxmlformats.org/drawingml/2006/main">
          <a:pPr algn="ctr"/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100% участия</a:t>
          </a:r>
          <a:endParaRPr lang="ru-RU" sz="14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психологии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0.28172</cdr:x>
      <cdr:y>0.00312</cdr:y>
    </cdr:from>
    <cdr:to>
      <cdr:x>1</cdr:x>
      <cdr:y>0.09998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BA6EC76-A385-4023-BCF1-4CFF1AA16F11}"/>
            </a:ext>
          </a:extLst>
        </cdr:cNvPr>
        <cdr:cNvSpPr txBox="1"/>
      </cdr:nvSpPr>
      <cdr:spPr>
        <a:xfrm xmlns:a="http://schemas.openxmlformats.org/drawingml/2006/main">
          <a:off x="2987617" y="21183"/>
          <a:ext cx="7617203" cy="657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 процедуре</a:t>
          </a:r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</a:p>
        <a:p xmlns:a="http://schemas.openxmlformats.org/drawingml/2006/main">
          <a:pPr algn="ctr"/>
          <a:r>
            <a:rPr lang="ru-RU" sz="14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95% участия</a:t>
          </a:r>
          <a:endParaRPr lang="ru-RU" sz="14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филологии и массмедиа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0.12487</cdr:x>
      <cdr:y>0</cdr:y>
    </cdr:from>
    <cdr:to>
      <cdr:x>0.98567</cdr:x>
      <cdr:y>0.09961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652042-B5F4-4D3C-9FC6-8D2D25B30F38}"/>
            </a:ext>
          </a:extLst>
        </cdr:cNvPr>
        <cdr:cNvSpPr txBox="1"/>
      </cdr:nvSpPr>
      <cdr:spPr>
        <a:xfrm xmlns:a="http://schemas.openxmlformats.org/drawingml/2006/main">
          <a:off x="1180630" y="0"/>
          <a:ext cx="8138670" cy="568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</a:t>
          </a:r>
          <a:r>
            <a:rPr lang="ru-RU" sz="12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оценки сформированности компетенций</a:t>
          </a:r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по уровням обученности </a:t>
          </a:r>
        </a:p>
        <a:p xmlns:a="http://schemas.openxmlformats.org/drawingml/2006/main">
          <a:pPr algn="ctr"/>
          <a:r>
            <a:rPr lang="ru-RU" sz="12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естествознания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B596BA-F330-4785-8461-F74708FFCA50}" type="datetime1">
              <a:rPr lang="ru-RU" smtClean="0"/>
              <a:t>24.05.2021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A83F606-8A8B-426E-A649-E6072AD6EE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76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7E9F4-7ED8-495D-B52D-5485A5BC0ACA}" type="datetime1">
              <a:rPr lang="ru-RU" noProof="0" smtClean="0"/>
              <a:pPr/>
              <a:t>24.05.2021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4DD8812-632B-44E3-B183-D20ADC793C3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9063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4DD8812-632B-44E3-B183-D20ADC793C3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33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4DD8812-632B-44E3-B183-D20ADC793C3A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09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2F2DED7-F6AC-4866-8138-11B328ED7527}" type="datetime1">
              <a:rPr lang="ru-RU" noProof="0" smtClean="0"/>
              <a:t>24.05.2021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1CF06839-BBB6-4ED2-A097-F481A01CECBB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3F9B98A-889C-4CA3-AE64-8BD55E5481DA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438C5554-6EEE-45D1-B9D7-D01FA3BCA887}"/>
              </a:ext>
            </a:extLst>
          </p:cNvPr>
          <p:cNvSpPr/>
          <p:nvPr userDrawn="1"/>
        </p:nvSpPr>
        <p:spPr>
          <a:xfrm>
            <a:off x="5664569" y="541205"/>
            <a:ext cx="283407" cy="283407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E68F000-FF72-4CF4-B428-9D9E273182AE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56BFEB2E-E5C6-4E5D-B430-EF37A4ACCD5D}"/>
              </a:ext>
            </a:extLst>
          </p:cNvPr>
          <p:cNvSpPr/>
          <p:nvPr userDrawn="1"/>
        </p:nvSpPr>
        <p:spPr>
          <a:xfrm>
            <a:off x="0" y="-1994"/>
            <a:ext cx="1700492" cy="170049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9846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14CD44-37FB-48CC-A24D-89C3A643DD86}" type="datetime1">
              <a:rPr lang="ru-RU" noProof="0" smtClean="0"/>
              <a:t>24.05.2021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224774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14CD44-37FB-48CC-A24D-89C3A643DD86}" type="datetime1">
              <a:rPr lang="ru-RU" noProof="0" smtClean="0"/>
              <a:t>24.05.2021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80713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873" y="758952"/>
            <a:ext cx="7356255" cy="3566160"/>
          </a:xfrm>
          <a:prstGeom prst="rect">
            <a:avLst/>
          </a:prstGeom>
        </p:spPr>
        <p:txBody>
          <a:bodyPr rtlCol="0" anchor="b" anchorCtr="0">
            <a:normAutofit/>
          </a:bodyPr>
          <a:lstStyle>
            <a:lvl1pPr algn="ctr">
              <a:lnSpc>
                <a:spcPct val="90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7873" y="4663440"/>
            <a:ext cx="7356255" cy="114300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158240" y="4485132"/>
            <a:ext cx="9875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5B89D9-0013-4DF9-B570-27DC755C2F3F}" type="datetime1">
              <a:rPr lang="ru-RU" noProof="0" smtClean="0"/>
              <a:t>24.05.2021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675A452-E352-BE40-9E44-7C0E90F4DBC5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72E00246-7C7C-8E48-B95E-02BE89F197F5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BF1652A-A323-BC48-9A00-7ECF1C4E1DA4}"/>
              </a:ext>
            </a:extLst>
          </p:cNvPr>
          <p:cNvSpPr/>
          <p:nvPr userDrawn="1"/>
        </p:nvSpPr>
        <p:spPr>
          <a:xfrm>
            <a:off x="11634902" y="2565781"/>
            <a:ext cx="283407" cy="283407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733BC29-8FD1-CB45-8FF6-0C7CC3CB423D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C67EB1F-C984-B840-BD1F-FD174D01A3AF}"/>
              </a:ext>
            </a:extLst>
          </p:cNvPr>
          <p:cNvSpPr/>
          <p:nvPr userDrawn="1"/>
        </p:nvSpPr>
        <p:spPr>
          <a:xfrm>
            <a:off x="6135" y="0"/>
            <a:ext cx="1700492" cy="170049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D75F8B1-A294-E349-BD08-B06B2954212A}"/>
              </a:ext>
            </a:extLst>
          </p:cNvPr>
          <p:cNvGrpSpPr/>
          <p:nvPr userDrawn="1"/>
        </p:nvGrpSpPr>
        <p:grpSpPr>
          <a:xfrm>
            <a:off x="495300" y="0"/>
            <a:ext cx="11201400" cy="6880860"/>
            <a:chOff x="495300" y="0"/>
            <a:chExt cx="11201400" cy="6880860"/>
          </a:xfrm>
        </p:grpSpPr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5942EFAD-842E-9C46-9853-C0F135D24007}"/>
                </a:ext>
              </a:extLst>
            </p:cNvPr>
            <p:cNvSpPr/>
            <p:nvPr userDrawn="1"/>
          </p:nvSpPr>
          <p:spPr>
            <a:xfrm>
              <a:off x="495300" y="0"/>
              <a:ext cx="1337265" cy="6880860"/>
            </a:xfrm>
            <a:custGeom>
              <a:avLst/>
              <a:gdLst>
                <a:gd name="connsiteX0" fmla="*/ 1173967 w 1337265"/>
                <a:gd name="connsiteY0" fmla="*/ 0 h 6880860"/>
                <a:gd name="connsiteX1" fmla="*/ 1319300 w 1337265"/>
                <a:gd name="connsiteY1" fmla="*/ 0 h 6880860"/>
                <a:gd name="connsiteX2" fmla="*/ 1204253 w 1337265"/>
                <a:gd name="connsiteY2" fmla="*/ 146399 h 6880860"/>
                <a:gd name="connsiteX3" fmla="*/ 114300 w 1337265"/>
                <a:gd name="connsiteY3" fmla="*/ 3429000 h 6880860"/>
                <a:gd name="connsiteX4" fmla="*/ 1204253 w 1337265"/>
                <a:gd name="connsiteY4" fmla="*/ 6711601 h 6880860"/>
                <a:gd name="connsiteX5" fmla="*/ 1337265 w 1337265"/>
                <a:gd name="connsiteY5" fmla="*/ 6880860 h 6880860"/>
                <a:gd name="connsiteX6" fmla="*/ 1191931 w 1337265"/>
                <a:gd name="connsiteY6" fmla="*/ 6880860 h 6880860"/>
                <a:gd name="connsiteX7" fmla="*/ 1112661 w 1337265"/>
                <a:gd name="connsiteY7" fmla="*/ 6779988 h 6880860"/>
                <a:gd name="connsiteX8" fmla="*/ 0 w 1337265"/>
                <a:gd name="connsiteY8" fmla="*/ 3429000 h 6880860"/>
                <a:gd name="connsiteX9" fmla="*/ 1112661 w 1337265"/>
                <a:gd name="connsiteY9" fmla="*/ 78012 h 6880860"/>
                <a:gd name="connsiteX10" fmla="*/ 1173967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173967" y="0"/>
                  </a:moveTo>
                  <a:lnTo>
                    <a:pt x="1319300" y="0"/>
                  </a:lnTo>
                  <a:lnTo>
                    <a:pt x="1204253" y="146399"/>
                  </a:lnTo>
                  <a:cubicBezTo>
                    <a:pt x="519693" y="1061765"/>
                    <a:pt x="114300" y="2198040"/>
                    <a:pt x="114300" y="3429000"/>
                  </a:cubicBezTo>
                  <a:cubicBezTo>
                    <a:pt x="114300" y="4659960"/>
                    <a:pt x="519693" y="5796235"/>
                    <a:pt x="1204253" y="6711601"/>
                  </a:cubicBezTo>
                  <a:lnTo>
                    <a:pt x="1337265" y="6880860"/>
                  </a:lnTo>
                  <a:lnTo>
                    <a:pt x="1191931" y="6880860"/>
                  </a:lnTo>
                  <a:lnTo>
                    <a:pt x="1112661" y="6779988"/>
                  </a:lnTo>
                  <a:cubicBezTo>
                    <a:pt x="413839" y="5845552"/>
                    <a:pt x="0" y="4685605"/>
                    <a:pt x="0" y="3429000"/>
                  </a:cubicBezTo>
                  <a:cubicBezTo>
                    <a:pt x="0" y="2172395"/>
                    <a:pt x="413839" y="1012448"/>
                    <a:pt x="1112661" y="78012"/>
                  </a:cubicBezTo>
                  <a:lnTo>
                    <a:pt x="11739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BE0B7AF7-52C0-EB45-93DE-79DFF44F5AAE}"/>
                </a:ext>
              </a:extLst>
            </p:cNvPr>
            <p:cNvSpPr/>
            <p:nvPr userDrawn="1"/>
          </p:nvSpPr>
          <p:spPr>
            <a:xfrm>
              <a:off x="10359435" y="0"/>
              <a:ext cx="1337265" cy="6880860"/>
            </a:xfrm>
            <a:custGeom>
              <a:avLst/>
              <a:gdLst>
                <a:gd name="connsiteX0" fmla="*/ 17965 w 1337265"/>
                <a:gd name="connsiteY0" fmla="*/ 0 h 6880860"/>
                <a:gd name="connsiteX1" fmla="*/ 163299 w 1337265"/>
                <a:gd name="connsiteY1" fmla="*/ 0 h 6880860"/>
                <a:gd name="connsiteX2" fmla="*/ 224604 w 1337265"/>
                <a:gd name="connsiteY2" fmla="*/ 78012 h 6880860"/>
                <a:gd name="connsiteX3" fmla="*/ 1337265 w 1337265"/>
                <a:gd name="connsiteY3" fmla="*/ 3429000 h 6880860"/>
                <a:gd name="connsiteX4" fmla="*/ 224604 w 1337265"/>
                <a:gd name="connsiteY4" fmla="*/ 6779988 h 6880860"/>
                <a:gd name="connsiteX5" fmla="*/ 145334 w 1337265"/>
                <a:gd name="connsiteY5" fmla="*/ 6880860 h 6880860"/>
                <a:gd name="connsiteX6" fmla="*/ 0 w 1337265"/>
                <a:gd name="connsiteY6" fmla="*/ 6880860 h 6880860"/>
                <a:gd name="connsiteX7" fmla="*/ 133012 w 1337265"/>
                <a:gd name="connsiteY7" fmla="*/ 6711601 h 6880860"/>
                <a:gd name="connsiteX8" fmla="*/ 1222965 w 1337265"/>
                <a:gd name="connsiteY8" fmla="*/ 3429000 h 6880860"/>
                <a:gd name="connsiteX9" fmla="*/ 133012 w 1337265"/>
                <a:gd name="connsiteY9" fmla="*/ 146399 h 6880860"/>
                <a:gd name="connsiteX10" fmla="*/ 17965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7965" y="0"/>
                  </a:moveTo>
                  <a:lnTo>
                    <a:pt x="163299" y="0"/>
                  </a:lnTo>
                  <a:lnTo>
                    <a:pt x="224604" y="78012"/>
                  </a:lnTo>
                  <a:cubicBezTo>
                    <a:pt x="923426" y="1012448"/>
                    <a:pt x="1337265" y="2172395"/>
                    <a:pt x="1337265" y="3429000"/>
                  </a:cubicBezTo>
                  <a:cubicBezTo>
                    <a:pt x="1337265" y="4685605"/>
                    <a:pt x="923426" y="5845552"/>
                    <a:pt x="224604" y="6779988"/>
                  </a:cubicBezTo>
                  <a:lnTo>
                    <a:pt x="145334" y="6880860"/>
                  </a:lnTo>
                  <a:lnTo>
                    <a:pt x="0" y="6880860"/>
                  </a:lnTo>
                  <a:lnTo>
                    <a:pt x="133012" y="6711601"/>
                  </a:lnTo>
                  <a:cubicBezTo>
                    <a:pt x="817572" y="5796235"/>
                    <a:pt x="1222965" y="4659960"/>
                    <a:pt x="1222965" y="3429000"/>
                  </a:cubicBezTo>
                  <a:cubicBezTo>
                    <a:pt x="1222965" y="2198040"/>
                    <a:pt x="817572" y="1061765"/>
                    <a:pt x="133012" y="146399"/>
                  </a:cubicBezTo>
                  <a:lnTo>
                    <a:pt x="179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9321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63DE5C-7286-415E-BD66-0312B5E1AB50}" type="datetime1">
              <a:rPr lang="ru-RU" noProof="0" smtClean="0"/>
              <a:t>24.05.2021</a:t>
            </a:fld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2C09A16-A6B6-E04E-A40A-F482C0A95C0A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A6B2DF34-338D-4F43-B8F7-D7A00348B68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33778C21-4171-774D-A73F-77BEBF2E4C18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CC25D2EF-AE01-A247-8BC3-8F35F863C0A6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5F860801-109B-EB4F-96A8-35D76B759583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7337F70-9199-7242-BD8B-8F96606A18A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F9320B7-AD58-7649-BC95-614ED90F4E69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0C0DE796-998A-F84E-9B56-1958C6777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5751389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384D173E-9054-4C40-98EA-A6EAC4D851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1641" y="0"/>
            <a:ext cx="4270360" cy="6858001"/>
          </a:xfrm>
          <a:custGeom>
            <a:avLst/>
            <a:gdLst>
              <a:gd name="connsiteX0" fmla="*/ 1904091 w 4305219"/>
              <a:gd name="connsiteY0" fmla="*/ 0 h 6913983"/>
              <a:gd name="connsiteX1" fmla="*/ 4305219 w 4305219"/>
              <a:gd name="connsiteY1" fmla="*/ 0 h 6913983"/>
              <a:gd name="connsiteX2" fmla="*/ 4305219 w 4305219"/>
              <a:gd name="connsiteY2" fmla="*/ 6913983 h 6913983"/>
              <a:gd name="connsiteX3" fmla="*/ 1818156 w 4305219"/>
              <a:gd name="connsiteY3" fmla="*/ 6913983 h 6913983"/>
              <a:gd name="connsiteX4" fmla="*/ 1507580 w 4305219"/>
              <a:gd name="connsiteY4" fmla="*/ 6681739 h 6913983"/>
              <a:gd name="connsiteX5" fmla="*/ 0 w 4305219"/>
              <a:gd name="connsiteY5" fmla="*/ 3484983 h 6913983"/>
              <a:gd name="connsiteX6" fmla="*/ 1826504 w 4305219"/>
              <a:gd name="connsiteY6" fmla="*/ 49741 h 691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219" h="6913983">
                <a:moveTo>
                  <a:pt x="1904091" y="0"/>
                </a:moveTo>
                <a:lnTo>
                  <a:pt x="4305219" y="0"/>
                </a:lnTo>
                <a:lnTo>
                  <a:pt x="4305219" y="6913983"/>
                </a:lnTo>
                <a:lnTo>
                  <a:pt x="1818156" y="6913983"/>
                </a:lnTo>
                <a:lnTo>
                  <a:pt x="1507580" y="6681739"/>
                </a:lnTo>
                <a:cubicBezTo>
                  <a:pt x="586863" y="5921896"/>
                  <a:pt x="0" y="4771974"/>
                  <a:pt x="0" y="3484983"/>
                </a:cubicBezTo>
                <a:cubicBezTo>
                  <a:pt x="0" y="2054993"/>
                  <a:pt x="724522" y="794225"/>
                  <a:pt x="1826504" y="497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881322FE-E286-E344-B332-CF37E6CAD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2322728"/>
            <a:ext cx="5751389" cy="4032225"/>
          </a:xfrm>
        </p:spPr>
        <p:txBody>
          <a:bodyPr rtlCol="0"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38236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D0CC0D-F4E8-4EB2-A425-24C0A08BF2ED}" type="datetime1">
              <a:rPr lang="ru-RU" noProof="0" smtClean="0"/>
              <a:t>24.05.2021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A2141DD-8D8D-FA43-BD4F-2CFC93C87782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71A62821-5E0F-DE41-B5C2-17A3A7277F4E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311AE14-D8F0-1D4C-9D8D-603836582793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1F2BE645-D4F2-304C-9AFA-473D8F888A85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93640330-30A6-6948-87A7-9DE6D41794F5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ADFB6548-D83C-1D4E-AE87-2E8F1D3D0FA7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D97C7400-7EDC-8845-AB5A-80FB8175C1E2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BC941C44-9B96-0040-8C71-D8364EB57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E014993B-5057-2A4C-9CA0-383DC5504020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43B110E8-1FE2-BC47-A5AE-4C698B688B65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87DACF2F-5D4D-434D-8786-E4DF0385E6F6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CFE816CC-CBCA-7946-B9E5-E9649EF369BE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D365CB-744A-4AFA-AFC9-892345BE9421}" type="datetime1">
              <a:rPr lang="ru-RU" noProof="0" smtClean="0"/>
              <a:t>24.05.2021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4" name="Рисунок 3">
            <a:extLst>
              <a:ext uri="{FF2B5EF4-FFF2-40B4-BE49-F238E27FC236}">
                <a16:creationId xmlns:a16="http://schemas.microsoft.com/office/drawing/2014/main" id="{C950F4E3-11A9-2549-A00D-601AEF6E4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3"/>
            </a:solidFill>
          </a:ln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1" name="Рисунок 3">
            <a:extLst>
              <a:ext uri="{FF2B5EF4-FFF2-40B4-BE49-F238E27FC236}">
                <a16:creationId xmlns:a16="http://schemas.microsoft.com/office/drawing/2014/main" id="{21B5A175-E633-E74F-AE3B-DF58F989F4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6"/>
            </a:solidFill>
          </a:ln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261D2778-BA56-D247-9B2C-28D010C9D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1"/>
            </a:solidFill>
          </a:ln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2DAF6EFF-134E-BA40-8B51-917FDE13C0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486968"/>
            <a:ext cx="2919413" cy="583534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dirty="0"/>
              <a:t>Место для имени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188BF917-678C-1249-95B9-7FD2AC7B2231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486968"/>
            <a:ext cx="2919413" cy="583534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dirty="0"/>
              <a:t>Место для имени</a:t>
            </a:r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id="{BAFF17AE-3EA2-2D47-BCDD-E5587B12706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486968"/>
            <a:ext cx="2919413" cy="583534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dirty="0"/>
              <a:t>Место для имени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2D7EDB7-7C02-0245-8A1F-553F094A4429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8CF5D165-4F6F-2447-8B9E-8B0D94808ED3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146C35C7-7133-4C43-BBF7-575440F7BAD3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D33DD7BE-C379-5C42-9FB0-EF72161049F4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743DFC41-C6DE-7942-9358-E23A1EE8759D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A2ABB593-7229-9548-8BCC-C947B1BF8D93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986D2413-D60D-484E-ACAB-31891AFDA133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86090E0F-345E-3D4B-8886-95D8A4A77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58682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A79461-147E-4321-BCEB-239C620C895A}" type="datetime1">
              <a:rPr lang="ru-RU" noProof="0" smtClean="0"/>
              <a:t>24.05.2021</a:t>
            </a:fld>
            <a:endParaRPr lang="ru-RU" noProof="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06E6D77-4CA3-764C-99E1-7D2CFE6B929E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1D155117-8A2A-414B-9598-C2919DF747DC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53838F88-99DE-9246-A83B-9C7DB6AE99EF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D031FBA2-FD0D-7346-8941-4861923E15CF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022D5D5E-3339-5D47-9E1C-8897082672DB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13BE7267-458F-A141-8480-10E9FB55367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A71A438B-57BE-F445-AFBB-BBB2270E9BB4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040C74AA-3663-2A49-AA62-C9207F22B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E70AAE0-F405-8C4D-B2F2-BC73ABD2560F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FC72AC8A-19AA-5641-88DA-414732A1A643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B0FF4153-FE4A-204C-B4B4-F331F8058F73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0910027-B57E-5C4C-B196-C2CF16EB6B83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74DA27-089F-41DB-9018-6804069C0386}" type="datetime1">
              <a:rPr lang="ru-RU" noProof="0" smtClean="0"/>
              <a:t>24.05.2021</a:t>
            </a:fld>
            <a:endParaRPr lang="ru-RU" noProof="0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D896C11-7092-DD43-9676-23A81081B759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D39FB8D4-533A-0C44-89B5-487470B0B82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C642B0AB-C322-C14B-B2A1-E9F144473219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47ABE4C7-7926-3949-9205-07E33FB2D2CE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E1B43F26-6C7C-4D43-9D1C-A0F792F54874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C53D175F-F9D4-DD4E-81B9-495A2E867249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852D03A0-BBCF-2042-832A-8082F1377835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E2831508-70C2-2F43-998D-55CE4837BA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232ACE3-4E65-6243-9416-19BFA39FD92C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6A372105-F1CB-9149-A4B9-C151B3CCB9B4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CAE2DDF3-5C18-5644-8994-8CD902656DE8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0383F4E3-E6C1-BB40-90E6-290C140F9A07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5337F-F302-414C-9999-654EC56929E7}" type="datetime1">
              <a:rPr lang="ru-RU" noProof="0" smtClean="0"/>
              <a:t>24.05.2021</a:t>
            </a:fld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2C09A16-A6B6-E04E-A40A-F482C0A95C0A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A6B2DF34-338D-4F43-B8F7-D7A00348B68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33778C21-4171-774D-A73F-77BEBF2E4C18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CC25D2EF-AE01-A247-8BC3-8F35F863C0A6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5F860801-109B-EB4F-96A8-35D76B759583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7337F70-9199-7242-BD8B-8F96606A18A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F9320B7-AD58-7649-BC95-614ED90F4E69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0C0DE796-998A-F84E-9B56-1958C6777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B23D2B0-E152-D14D-8154-8DD47BD10DF3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A3BEDF6-5ABA-3B42-99BB-4438813B1A4B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A9CF8BE7-F2AC-AB4C-900F-F64D55111EFC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5EF4254B-D281-684E-BD0B-63AEC0AC197C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D0CC0D-F4E8-4EB2-A425-24C0A08BF2ED}" type="datetime1">
              <a:rPr lang="ru-RU" noProof="0" smtClean="0"/>
              <a:t>24.05.2021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9A5405C-AD00-4403-B717-63DC202C4A1A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0DAF3375-A16E-4A3B-B75C-3F19EF4774CF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0B283AA0-ACC8-423E-A3F0-9D3AFB707B2C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25F1BC67-DCB9-4F83-88B2-CCE080CB2D51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DB2C6E77-04A7-457D-843B-78321B4A8810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C7B3FD49-D79C-4CFD-AA7B-85E1885985F0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C8B853C4-4A09-4E17-9188-CD44E3329AD1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4" name="Овал 13">
            <a:extLst>
              <a:ext uri="{FF2B5EF4-FFF2-40B4-BE49-F238E27FC236}">
                <a16:creationId xmlns:a16="http://schemas.microsoft.com/office/drawing/2014/main" id="{6E3CB72A-6BC6-4554-AB14-3B8C71DB9049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CFFD6D27-610B-464E-B723-D6389F8D4CF9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0C1EFC82-50AC-404C-9405-49CCACBBFAB7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8A584DC-295A-4ECB-B82E-1BC189EB7B40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8618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B5B89D9-0013-4DF9-B570-27DC755C2F3F}" type="datetime1">
              <a:rPr lang="ru-RU" noProof="0" smtClean="0"/>
              <a:t>24.05.2021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C925A389-D26A-4294-B69C-369ADE850EC6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E0B908B-7E64-4175-95AE-536A443F35EC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BFBF505-1328-41F9-AAA8-2AD298FC7524}"/>
              </a:ext>
            </a:extLst>
          </p:cNvPr>
          <p:cNvSpPr/>
          <p:nvPr userDrawn="1"/>
        </p:nvSpPr>
        <p:spPr>
          <a:xfrm>
            <a:off x="11634902" y="2565781"/>
            <a:ext cx="283407" cy="283407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632AF0-1C2E-4A57-B9E7-786D5EEC1FCC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D4CE9DD-DA25-4BE6-959A-5C54D87C54E7}"/>
              </a:ext>
            </a:extLst>
          </p:cNvPr>
          <p:cNvSpPr/>
          <p:nvPr userDrawn="1"/>
        </p:nvSpPr>
        <p:spPr>
          <a:xfrm>
            <a:off x="6135" y="0"/>
            <a:ext cx="1700492" cy="170049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82B3D80-6B2D-48C8-8816-085D5C461EFF}"/>
              </a:ext>
            </a:extLst>
          </p:cNvPr>
          <p:cNvGrpSpPr/>
          <p:nvPr userDrawn="1"/>
        </p:nvGrpSpPr>
        <p:grpSpPr>
          <a:xfrm>
            <a:off x="495300" y="0"/>
            <a:ext cx="11201400" cy="6880860"/>
            <a:chOff x="495300" y="0"/>
            <a:chExt cx="11201400" cy="6880860"/>
          </a:xfrm>
        </p:grpSpPr>
        <p:sp>
          <p:nvSpPr>
            <p:cNvPr id="16" name="Полилиния 32">
              <a:extLst>
                <a:ext uri="{FF2B5EF4-FFF2-40B4-BE49-F238E27FC236}">
                  <a16:creationId xmlns:a16="http://schemas.microsoft.com/office/drawing/2014/main" id="{AEDDBF37-BBAC-4D75-838F-FF7F628DF984}"/>
                </a:ext>
              </a:extLst>
            </p:cNvPr>
            <p:cNvSpPr/>
            <p:nvPr userDrawn="1"/>
          </p:nvSpPr>
          <p:spPr>
            <a:xfrm>
              <a:off x="495300" y="0"/>
              <a:ext cx="1337265" cy="6880860"/>
            </a:xfrm>
            <a:custGeom>
              <a:avLst/>
              <a:gdLst>
                <a:gd name="connsiteX0" fmla="*/ 1173967 w 1337265"/>
                <a:gd name="connsiteY0" fmla="*/ 0 h 6880860"/>
                <a:gd name="connsiteX1" fmla="*/ 1319300 w 1337265"/>
                <a:gd name="connsiteY1" fmla="*/ 0 h 6880860"/>
                <a:gd name="connsiteX2" fmla="*/ 1204253 w 1337265"/>
                <a:gd name="connsiteY2" fmla="*/ 146399 h 6880860"/>
                <a:gd name="connsiteX3" fmla="*/ 114300 w 1337265"/>
                <a:gd name="connsiteY3" fmla="*/ 3429000 h 6880860"/>
                <a:gd name="connsiteX4" fmla="*/ 1204253 w 1337265"/>
                <a:gd name="connsiteY4" fmla="*/ 6711601 h 6880860"/>
                <a:gd name="connsiteX5" fmla="*/ 1337265 w 1337265"/>
                <a:gd name="connsiteY5" fmla="*/ 6880860 h 6880860"/>
                <a:gd name="connsiteX6" fmla="*/ 1191931 w 1337265"/>
                <a:gd name="connsiteY6" fmla="*/ 6880860 h 6880860"/>
                <a:gd name="connsiteX7" fmla="*/ 1112661 w 1337265"/>
                <a:gd name="connsiteY7" fmla="*/ 6779988 h 6880860"/>
                <a:gd name="connsiteX8" fmla="*/ 0 w 1337265"/>
                <a:gd name="connsiteY8" fmla="*/ 3429000 h 6880860"/>
                <a:gd name="connsiteX9" fmla="*/ 1112661 w 1337265"/>
                <a:gd name="connsiteY9" fmla="*/ 78012 h 6880860"/>
                <a:gd name="connsiteX10" fmla="*/ 1173967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173967" y="0"/>
                  </a:moveTo>
                  <a:lnTo>
                    <a:pt x="1319300" y="0"/>
                  </a:lnTo>
                  <a:lnTo>
                    <a:pt x="1204253" y="146399"/>
                  </a:lnTo>
                  <a:cubicBezTo>
                    <a:pt x="519693" y="1061765"/>
                    <a:pt x="114300" y="2198040"/>
                    <a:pt x="114300" y="3429000"/>
                  </a:cubicBezTo>
                  <a:cubicBezTo>
                    <a:pt x="114300" y="4659960"/>
                    <a:pt x="519693" y="5796235"/>
                    <a:pt x="1204253" y="6711601"/>
                  </a:cubicBezTo>
                  <a:lnTo>
                    <a:pt x="1337265" y="6880860"/>
                  </a:lnTo>
                  <a:lnTo>
                    <a:pt x="1191931" y="6880860"/>
                  </a:lnTo>
                  <a:lnTo>
                    <a:pt x="1112661" y="6779988"/>
                  </a:lnTo>
                  <a:cubicBezTo>
                    <a:pt x="413839" y="5845552"/>
                    <a:pt x="0" y="4685605"/>
                    <a:pt x="0" y="3429000"/>
                  </a:cubicBezTo>
                  <a:cubicBezTo>
                    <a:pt x="0" y="2172395"/>
                    <a:pt x="413839" y="1012448"/>
                    <a:pt x="1112661" y="78012"/>
                  </a:cubicBezTo>
                  <a:lnTo>
                    <a:pt x="11739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7" name="Полилиния 31">
              <a:extLst>
                <a:ext uri="{FF2B5EF4-FFF2-40B4-BE49-F238E27FC236}">
                  <a16:creationId xmlns:a16="http://schemas.microsoft.com/office/drawing/2014/main" id="{E9939070-67B2-4E3F-85B8-FFDBF415789B}"/>
                </a:ext>
              </a:extLst>
            </p:cNvPr>
            <p:cNvSpPr/>
            <p:nvPr userDrawn="1"/>
          </p:nvSpPr>
          <p:spPr>
            <a:xfrm>
              <a:off x="10359435" y="0"/>
              <a:ext cx="1337265" cy="6880860"/>
            </a:xfrm>
            <a:custGeom>
              <a:avLst/>
              <a:gdLst>
                <a:gd name="connsiteX0" fmla="*/ 17965 w 1337265"/>
                <a:gd name="connsiteY0" fmla="*/ 0 h 6880860"/>
                <a:gd name="connsiteX1" fmla="*/ 163299 w 1337265"/>
                <a:gd name="connsiteY1" fmla="*/ 0 h 6880860"/>
                <a:gd name="connsiteX2" fmla="*/ 224604 w 1337265"/>
                <a:gd name="connsiteY2" fmla="*/ 78012 h 6880860"/>
                <a:gd name="connsiteX3" fmla="*/ 1337265 w 1337265"/>
                <a:gd name="connsiteY3" fmla="*/ 3429000 h 6880860"/>
                <a:gd name="connsiteX4" fmla="*/ 224604 w 1337265"/>
                <a:gd name="connsiteY4" fmla="*/ 6779988 h 6880860"/>
                <a:gd name="connsiteX5" fmla="*/ 145334 w 1337265"/>
                <a:gd name="connsiteY5" fmla="*/ 6880860 h 6880860"/>
                <a:gd name="connsiteX6" fmla="*/ 0 w 1337265"/>
                <a:gd name="connsiteY6" fmla="*/ 6880860 h 6880860"/>
                <a:gd name="connsiteX7" fmla="*/ 133012 w 1337265"/>
                <a:gd name="connsiteY7" fmla="*/ 6711601 h 6880860"/>
                <a:gd name="connsiteX8" fmla="*/ 1222965 w 1337265"/>
                <a:gd name="connsiteY8" fmla="*/ 3429000 h 6880860"/>
                <a:gd name="connsiteX9" fmla="*/ 133012 w 1337265"/>
                <a:gd name="connsiteY9" fmla="*/ 146399 h 6880860"/>
                <a:gd name="connsiteX10" fmla="*/ 17965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7965" y="0"/>
                  </a:moveTo>
                  <a:lnTo>
                    <a:pt x="163299" y="0"/>
                  </a:lnTo>
                  <a:lnTo>
                    <a:pt x="224604" y="78012"/>
                  </a:lnTo>
                  <a:cubicBezTo>
                    <a:pt x="923426" y="1012448"/>
                    <a:pt x="1337265" y="2172395"/>
                    <a:pt x="1337265" y="3429000"/>
                  </a:cubicBezTo>
                  <a:cubicBezTo>
                    <a:pt x="1337265" y="4685605"/>
                    <a:pt x="923426" y="5845552"/>
                    <a:pt x="224604" y="6779988"/>
                  </a:cubicBezTo>
                  <a:lnTo>
                    <a:pt x="145334" y="6880860"/>
                  </a:lnTo>
                  <a:lnTo>
                    <a:pt x="0" y="6880860"/>
                  </a:lnTo>
                  <a:lnTo>
                    <a:pt x="133012" y="6711601"/>
                  </a:lnTo>
                  <a:cubicBezTo>
                    <a:pt x="817572" y="5796235"/>
                    <a:pt x="1222965" y="4659960"/>
                    <a:pt x="1222965" y="3429000"/>
                  </a:cubicBezTo>
                  <a:cubicBezTo>
                    <a:pt x="1222965" y="2198040"/>
                    <a:pt x="817572" y="1061765"/>
                    <a:pt x="133012" y="146399"/>
                  </a:cubicBezTo>
                  <a:lnTo>
                    <a:pt x="179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076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A79461-147E-4321-BCEB-239C620C895A}" type="datetime1">
              <a:rPr lang="ru-RU" noProof="0" smtClean="0"/>
              <a:t>24.05.2021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01C2D21-274C-4368-AC35-DBAD59430499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277E0A50-B9BF-4D8E-8F34-FD3333179421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4393357A-584E-460D-AB89-1BAF0D183E54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56BB72FB-D5BD-47D8-BE83-581C6D3EBAB1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501B5521-7C5E-400E-8D28-6C9DDCF3CA58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F50E15E9-0D1C-43A6-BE4F-8352079E76E9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F1F83CC-07BC-4959-A0A0-AF2922105579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6" name="Овал 15">
            <a:extLst>
              <a:ext uri="{FF2B5EF4-FFF2-40B4-BE49-F238E27FC236}">
                <a16:creationId xmlns:a16="http://schemas.microsoft.com/office/drawing/2014/main" id="{61289489-4016-4D60-B2D2-9C3FA0B952BE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69EA9BE-DAC7-4D53-AC79-96C679C2418A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7DC6974-1DF0-4EF6-A822-F46541059E46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6BC7BD5D-ED1D-4E4F-8F09-15812EBD1BE8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5594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C74DA27-089F-41DB-9018-6804069C0386}" type="datetime1">
              <a:rPr lang="ru-RU" noProof="0" smtClean="0"/>
              <a:t>24.05.2021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3530404-E750-4E3B-AF86-4A680454A8B6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3431EBDB-773D-4AA6-A3BB-ED99D636C5C0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ADABF44-D8FE-4CA9-8D98-EF5D3CCA78AF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A11C581-4988-4314-96F4-BAE273937F8A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404D987-6538-4F69-ADE1-C50986D12503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48317022-CCAD-45F4-B1EE-D67B07F98EBC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13DF3088-CD9C-4B04-B444-5EC32AD5488C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8" name="Овал 17">
            <a:extLst>
              <a:ext uri="{FF2B5EF4-FFF2-40B4-BE49-F238E27FC236}">
                <a16:creationId xmlns:a16="http://schemas.microsoft.com/office/drawing/2014/main" id="{83299193-3741-4734-A408-F1182208FD56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FD7B3009-5719-42A9-9B15-E34D783FB0E3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5D4A612E-91A3-4E32-A1EB-3114FFCDDA47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4C1DD9D-F308-48F7-8F4D-71B3FDD0A71F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8583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CF5337F-F302-414C-9999-654EC56929E7}" type="datetime1">
              <a:rPr lang="ru-RU" noProof="0" smtClean="0"/>
              <a:t>24.05.2021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B3DD118-3C08-47CC-8899-D8DC8D1E5B5A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C28B4708-03B3-465D-B977-FBC4611D871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FA6454A5-0407-44E9-AD96-4BFA164F6AA7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EFCEEB4D-3E89-46EF-BE71-F174DC277506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EE9915A1-5FAB-4E2F-838A-043A30BCBB71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B05A85C-3BC8-4EC8-A42C-CC3424E3CCD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55266607-A9D8-4237-BFFD-93F1B1C12976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3" name="Овал 12">
            <a:extLst>
              <a:ext uri="{FF2B5EF4-FFF2-40B4-BE49-F238E27FC236}">
                <a16:creationId xmlns:a16="http://schemas.microsoft.com/office/drawing/2014/main" id="{5CF0C177-8ECA-4AE0-899F-A46E82784B27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A9F0E49-CAE3-4A23-96C8-D474F46E756C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B34EFDA-57C9-4C8E-B693-9F7D28EA5B26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A734E1A-0163-450E-BAB5-9AB1126BBFC0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5316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F888F6-BA81-4650-96F1-E4BE1E5DDAE1}" type="datetime1">
              <a:rPr lang="ru-RU" noProof="0" smtClean="0"/>
              <a:t>24.05.2021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7450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AB14CD44-37FB-48CC-A24D-89C3A643DD86}" type="datetime1">
              <a:rPr lang="ru-RU" noProof="0" smtClean="0"/>
              <a:t>24.05.2021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667335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14CD44-37FB-48CC-A24D-89C3A643DD86}" type="datetime1">
              <a:rPr lang="ru-RU" noProof="0" smtClean="0"/>
              <a:t>24.05.2021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593773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AB14CD44-37FB-48CC-A24D-89C3A643DD86}" type="datetime1">
              <a:rPr lang="ru-RU" noProof="0" smtClean="0"/>
              <a:t>24.05.2021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39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707" r:id="rId14"/>
    <p:sldLayoutId id="2147483722" r:id="rId15"/>
    <p:sldLayoutId id="2147483709" r:id="rId16"/>
    <p:sldLayoutId id="2147483716" r:id="rId17"/>
    <p:sldLayoutId id="2147483710" r:id="rId18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B00C7-0803-8A43-A9F3-6FF24BDCB92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txBody>
          <a:bodyPr rtlCol="0">
            <a:noAutofit/>
          </a:bodyPr>
          <a:lstStyle/>
          <a:p>
            <a:pPr algn="ctr"/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Результаты оценки сформированности компетенций обучающихся</a:t>
            </a:r>
            <a:b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Калужского государственного университета </a:t>
            </a:r>
            <a:b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им. К.Э. Циолковского</a:t>
            </a: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FCA704-4032-7441-8B97-38C90F96D7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sz="2000" dirty="0"/>
              <a:t>апрель 20120-2021 уч. года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90AEB0-FDA7-445F-A7EB-FB44AC33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14500" cy="1737383"/>
          </a:xfrm>
          <a:prstGeom prst="rect">
            <a:avLst/>
          </a:prstGeom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B138C317-B097-4BB3-A3D4-8B0DE2C367CE}"/>
              </a:ext>
            </a:extLst>
          </p:cNvPr>
          <p:cNvSpPr txBox="1">
            <a:spLocks/>
          </p:cNvSpPr>
          <p:nvPr/>
        </p:nvSpPr>
        <p:spPr>
          <a:xfrm>
            <a:off x="2588000" y="5362303"/>
            <a:ext cx="7356255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cap="none" spc="0" dirty="0">
                <a:latin typeface="A431" panose="02020B00000000000000" pitchFamily="18" charset="0"/>
              </a:rPr>
              <a:t>Центр лицензирования, аккредитации и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639088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1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894759"/>
              </p:ext>
            </p:extLst>
          </p:nvPr>
        </p:nvGraphicFramePr>
        <p:xfrm>
          <a:off x="287383" y="209007"/>
          <a:ext cx="11625943" cy="6166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5427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546930"/>
              </p:ext>
            </p:extLst>
          </p:nvPr>
        </p:nvGraphicFramePr>
        <p:xfrm>
          <a:off x="156754" y="143691"/>
          <a:ext cx="11756572" cy="6155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9923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D59CD-1242-F149-AB16-9D02E7C8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700" y="639097"/>
            <a:ext cx="5307372" cy="35900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Результаты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оценки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сформированности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компетенций</a:t>
            </a:r>
            <a:br>
              <a:rPr lang="ru-RU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ru-RU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апрель 2020-2021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уч.года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" r="30005" b="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70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CADC591-F625-40C6-B932-A48060366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0" y="3122024"/>
            <a:ext cx="6261100" cy="2521130"/>
          </a:xfr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/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Результаты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оценки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сформированности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компетенций</a:t>
            </a:r>
            <a:br>
              <a:rPr lang="ru-RU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18FA58-4001-4D91-ABAD-25AE09E515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" r="30005" b="1"/>
          <a:stretch/>
        </p:blipFill>
        <p:spPr>
          <a:xfrm>
            <a:off x="654711" y="381000"/>
            <a:ext cx="4661872" cy="583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57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145789"/>
              </p:ext>
            </p:extLst>
          </p:nvPr>
        </p:nvGraphicFramePr>
        <p:xfrm>
          <a:off x="225083" y="225084"/>
          <a:ext cx="11817225" cy="6099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7601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944273"/>
              </p:ext>
            </p:extLst>
          </p:nvPr>
        </p:nvGraphicFramePr>
        <p:xfrm>
          <a:off x="804334" y="801793"/>
          <a:ext cx="10577744" cy="5249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1896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336013"/>
              </p:ext>
            </p:extLst>
          </p:nvPr>
        </p:nvGraphicFramePr>
        <p:xfrm>
          <a:off x="342900" y="254000"/>
          <a:ext cx="11557000" cy="610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5172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948581"/>
              </p:ext>
            </p:extLst>
          </p:nvPr>
        </p:nvGraphicFramePr>
        <p:xfrm>
          <a:off x="304800" y="153245"/>
          <a:ext cx="11582400" cy="623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2656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79562"/>
              </p:ext>
            </p:extLst>
          </p:nvPr>
        </p:nvGraphicFramePr>
        <p:xfrm>
          <a:off x="804334" y="801793"/>
          <a:ext cx="10577744" cy="5249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2501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541205"/>
              </p:ext>
            </p:extLst>
          </p:nvPr>
        </p:nvGraphicFramePr>
        <p:xfrm>
          <a:off x="342900" y="153245"/>
          <a:ext cx="11506200" cy="61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340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136D4-255C-4FDE-B09F-592BC7E8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Участники процедуры оценки сформированности компетенций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ECA8CAD-2559-4D1C-AC5E-583A9DA829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703285"/>
              </p:ext>
            </p:extLst>
          </p:nvPr>
        </p:nvGraphicFramePr>
        <p:xfrm>
          <a:off x="1398454" y="2098515"/>
          <a:ext cx="9455419" cy="3786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7720">
                  <a:extLst>
                    <a:ext uri="{9D8B030D-6E8A-4147-A177-3AD203B41FA5}">
                      <a16:colId xmlns:a16="http://schemas.microsoft.com/office/drawing/2014/main" val="2093718768"/>
                    </a:ext>
                  </a:extLst>
                </a:gridCol>
                <a:gridCol w="1560801">
                  <a:extLst>
                    <a:ext uri="{9D8B030D-6E8A-4147-A177-3AD203B41FA5}">
                      <a16:colId xmlns:a16="http://schemas.microsoft.com/office/drawing/2014/main" val="3348814174"/>
                    </a:ext>
                  </a:extLst>
                </a:gridCol>
                <a:gridCol w="3058012">
                  <a:extLst>
                    <a:ext uri="{9D8B030D-6E8A-4147-A177-3AD203B41FA5}">
                      <a16:colId xmlns:a16="http://schemas.microsoft.com/office/drawing/2014/main" val="180142542"/>
                    </a:ext>
                  </a:extLst>
                </a:gridCol>
                <a:gridCol w="1718886">
                  <a:extLst>
                    <a:ext uri="{9D8B030D-6E8A-4147-A177-3AD203B41FA5}">
                      <a16:colId xmlns:a16="http://schemas.microsoft.com/office/drawing/2014/main" val="947829620"/>
                    </a:ext>
                  </a:extLst>
                </a:gridCol>
              </a:tblGrid>
              <a:tr h="611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Институт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Кафедры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Количество образовательных программ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студентов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extLst>
                  <a:ext uri="{0D108BD9-81ED-4DB2-BD59-A6C34878D82A}">
                    <a16:rowId xmlns:a16="http://schemas.microsoft.com/office/drawing/2014/main" val="1142728990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Институт естествознания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62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extLst>
                  <a:ext uri="{0D108BD9-81ED-4DB2-BD59-A6C34878D82A}">
                    <a16:rowId xmlns:a16="http://schemas.microsoft.com/office/drawing/2014/main" val="954546466"/>
                  </a:ext>
                </a:extLst>
              </a:tr>
              <a:tr h="611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Институт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педагогики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176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extLst>
                  <a:ext uri="{0D108BD9-81ED-4DB2-BD59-A6C34878D82A}">
                    <a16:rowId xmlns:a16="http://schemas.microsoft.com/office/drawing/2014/main" val="237799944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Институт истории и права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82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extLst>
                  <a:ext uri="{0D108BD9-81ED-4DB2-BD59-A6C34878D82A}">
                    <a16:rowId xmlns:a16="http://schemas.microsoft.com/office/drawing/2014/main" val="2355602939"/>
                  </a:ext>
                </a:extLst>
              </a:tr>
              <a:tr h="611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Институт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психологии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57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extLst>
                  <a:ext uri="{0D108BD9-81ED-4DB2-BD59-A6C34878D82A}">
                    <a16:rowId xmlns:a16="http://schemas.microsoft.com/office/drawing/2014/main" val="792784916"/>
                  </a:ext>
                </a:extLst>
              </a:tr>
              <a:tr h="467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Институт лингвистики и мировых языков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119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extLst>
                  <a:ext uri="{0D108BD9-81ED-4DB2-BD59-A6C34878D82A}">
                    <a16:rowId xmlns:a16="http://schemas.microsoft.com/office/drawing/2014/main" val="1956850411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Институт социальных отношений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70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extLst>
                  <a:ext uri="{0D108BD9-81ED-4DB2-BD59-A6C34878D82A}">
                    <a16:rowId xmlns:a16="http://schemas.microsoft.com/office/drawing/2014/main" val="2151189470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Инженерно-технологический институт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108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extLst>
                  <a:ext uri="{0D108BD9-81ED-4DB2-BD59-A6C34878D82A}">
                    <a16:rowId xmlns:a16="http://schemas.microsoft.com/office/drawing/2014/main" val="3945010185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Институт филологии и массмедиа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69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extLst>
                  <a:ext uri="{0D108BD9-81ED-4DB2-BD59-A6C34878D82A}">
                    <a16:rowId xmlns:a16="http://schemas.microsoft.com/office/drawing/2014/main" val="948095749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8 Институтов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25 кафедр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38 программ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743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50" marR="75050" marT="0" marB="0"/>
                </a:tc>
                <a:extLst>
                  <a:ext uri="{0D108BD9-81ED-4DB2-BD59-A6C34878D82A}">
                    <a16:rowId xmlns:a16="http://schemas.microsoft.com/office/drawing/2014/main" val="2025031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136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56621980-284E-48C8-9B5C-2FAEEAFA3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896473"/>
              </p:ext>
            </p:extLst>
          </p:nvPr>
        </p:nvGraphicFramePr>
        <p:xfrm>
          <a:off x="804334" y="801793"/>
          <a:ext cx="10577744" cy="5249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914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C269DBB6-4B65-4593-B712-C4A69C964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163848"/>
              </p:ext>
            </p:extLst>
          </p:nvPr>
        </p:nvGraphicFramePr>
        <p:xfrm>
          <a:off x="292100" y="279400"/>
          <a:ext cx="115697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078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101178"/>
              </p:ext>
            </p:extLst>
          </p:nvPr>
        </p:nvGraphicFramePr>
        <p:xfrm>
          <a:off x="209006" y="153245"/>
          <a:ext cx="11704320" cy="6184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362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502001"/>
              </p:ext>
            </p:extLst>
          </p:nvPr>
        </p:nvGraphicFramePr>
        <p:xfrm>
          <a:off x="300446" y="312203"/>
          <a:ext cx="11612880" cy="6075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939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400891"/>
              </p:ext>
            </p:extLst>
          </p:nvPr>
        </p:nvGraphicFramePr>
        <p:xfrm>
          <a:off x="195943" y="153245"/>
          <a:ext cx="11678193" cy="6209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145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338462"/>
              </p:ext>
            </p:extLst>
          </p:nvPr>
        </p:nvGraphicFramePr>
        <p:xfrm>
          <a:off x="182881" y="153245"/>
          <a:ext cx="11717382" cy="6209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009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794456"/>
              </p:ext>
            </p:extLst>
          </p:nvPr>
        </p:nvGraphicFramePr>
        <p:xfrm>
          <a:off x="248193" y="233825"/>
          <a:ext cx="11691257" cy="6090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373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200809"/>
              </p:ext>
            </p:extLst>
          </p:nvPr>
        </p:nvGraphicFramePr>
        <p:xfrm>
          <a:off x="0" y="220763"/>
          <a:ext cx="11887200" cy="619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8348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1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113558"/>
              </p:ext>
            </p:extLst>
          </p:nvPr>
        </p:nvGraphicFramePr>
        <p:xfrm>
          <a:off x="169817" y="287383"/>
          <a:ext cx="11652069" cy="6100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886837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7FA506-1E93-4CA4-B270-1F08FD18C3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F4328E-77DF-41E8-952F-124AE19F1F7C}">
  <ds:schemaRefs>
    <ds:schemaRef ds:uri="http://www.w3.org/XML/1998/namespace"/>
    <ds:schemaRef ds:uri="16c05727-aa75-4e4a-9b5f-8a80a1165891"/>
    <ds:schemaRef ds:uri="http://schemas.microsoft.com/office/2006/documentManagement/types"/>
    <ds:schemaRef ds:uri="71af3243-3dd4-4a8d-8c0d-dd76da1f02a5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F2FE978-FCBC-4C90-A410-B547AA7060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354</Words>
  <Application>Microsoft Office PowerPoint</Application>
  <PresentationFormat>Широкоэкранный</PresentationFormat>
  <Paragraphs>92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A431</vt:lpstr>
      <vt:lpstr>Calibri</vt:lpstr>
      <vt:lpstr>Calibri Light</vt:lpstr>
      <vt:lpstr>Ретро</vt:lpstr>
      <vt:lpstr>Результаты оценки сформированности компетенций обучающихся Калужского государственного университета  им. К.Э. Циолковского</vt:lpstr>
      <vt:lpstr>Участники процедуры оценки сформированности компетенций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оценки сформированности компетенций  апрель 2020-2021 уч.года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2020-05-14T14:05:57Z</dcterms:created>
  <dcterms:modified xsi:type="dcterms:W3CDTF">2021-05-24T09:53:31Z</dcterms:modified>
</cp:coreProperties>
</file>