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2" r:id="rId4"/>
    <p:sldId id="265" r:id="rId5"/>
    <p:sldId id="258" r:id="rId6"/>
    <p:sldId id="260" r:id="rId7"/>
    <p:sldId id="263" r:id="rId8"/>
    <p:sldId id="266" r:id="rId9"/>
    <p:sldId id="264" r:id="rId10"/>
    <p:sldId id="267" r:id="rId11"/>
    <p:sldId id="268" r:id="rId12"/>
    <p:sldId id="270" r:id="rId13"/>
    <p:sldId id="2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512AD-BD5D-4B69-8B1D-8D4DFEBFF0B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15D5A-B673-470E-8342-37A4C9096A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36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5D5A-B673-470E-8342-37A4C9096AC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17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49CF6-BB2D-B209-2C89-DF88DF520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B5161F-A7DF-CCA8-8E0F-C6723E577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1DE09B-EF8E-C66C-16B9-C60AAB95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90A1-6004-486E-BD7A-6A7983A084F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B419B2-7262-7184-2FED-9315260AC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52883C-F50B-E9B7-C6C2-9BB4087B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144-6DB7-4A00-829E-36B55A9B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17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9A96-89CF-43DC-DC1B-BDF7C2F5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42D14D-613B-2AA8-4298-F0EE88326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5D6EA2-5179-4379-95CD-B59F7942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90A1-6004-486E-BD7A-6A7983A084F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0ED5F-8698-6467-FFAA-6305D55AD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24F81C-2458-DEAF-FD5F-25E8EA7A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144-6DB7-4A00-829E-36B55A9B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54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362E6C-221B-DD8F-CC13-A1955AAC3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58EFD-86DF-C297-A576-7BC336C05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CB4C58-D4DA-9E8B-DD81-49C03E4B6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90A1-6004-486E-BD7A-6A7983A084F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5DC0A9-18E7-A840-6273-8C11993C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97EC5E-CE9D-E839-B8A0-6BBE3BEC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144-6DB7-4A00-829E-36B55A9B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04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3425C-20B4-BEC7-7329-2D1EBDC4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4768E9-4100-F44F-0C44-5C5EFFDD5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22ECD0-ABF1-F81E-3198-664D4B6F4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90A1-6004-486E-BD7A-6A7983A084F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712B3C-842A-028B-B051-1B79901E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1A2792-26E6-69BE-4998-BFA3B793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144-6DB7-4A00-829E-36B55A9B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449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D7D51-94E4-14F9-5870-ECBC9A86A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25E787-7D14-4DB6-DEAC-712BA1DBB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6AEB19-A1BD-450C-8D7F-A883B4BD9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90A1-6004-486E-BD7A-6A7983A084F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62D58C-2B68-1171-9376-672F6852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54C3F9-B3CE-574D-24A5-63ED6938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144-6DB7-4A00-829E-36B55A9B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93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5FD7-3223-4F27-1BD2-9E64E6B9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21A443-83B7-7178-9DDA-5060509F4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9D04FA-B9D8-40AC-D37C-5478D4F84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80B2D-7461-049C-7286-A7EB4323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90A1-6004-486E-BD7A-6A7983A084F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E5A7D7-A639-4D88-B72F-DBAC39180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6544D1-22A5-1F1E-E309-6ACC7B249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144-6DB7-4A00-829E-36B55A9B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49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8AA19-F4FC-0449-6FEE-25109A00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600822-838D-4A19-1233-5E88ACF08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F857C6-47E6-43BC-404B-9F4FA810F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B239DD-112B-0D63-AE63-04D352442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3A7EF2-CB54-137A-379E-7BC691066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DFC5447-383F-038E-626C-A7AAFC580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90A1-6004-486E-BD7A-6A7983A084F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3F4E45-6AEF-4184-3FF5-73907A5D5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541AE3-53DD-F531-A70A-906A832D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144-6DB7-4A00-829E-36B55A9B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45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175FD-1598-D7BB-5A7D-AA1BFD78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957722-5CF4-443F-AB98-52DB4A0D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90A1-6004-486E-BD7A-6A7983A084F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A3437A-0240-4957-09AD-33166D30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412B7D-9A88-DA47-6F3C-378BC1E34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144-6DB7-4A00-829E-36B55A9B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9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9A2C441-6E70-F766-D63B-3AEE58A6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90A1-6004-486E-BD7A-6A7983A084F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118452-7A0E-6317-7BB1-E151B29C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F17667-DC21-86A8-0BAD-8BCBED87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144-6DB7-4A00-829E-36B55A9B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695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714D4-319E-22AC-C05E-021D46E9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E34114-94EC-6596-6C3C-278249D2D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2E841F-5A97-DE1A-8374-CB6F8C361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71053B-8A86-23D1-19E4-5823FB4F5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90A1-6004-486E-BD7A-6A7983A084F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AC80C2-9C6E-E814-485F-47103585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D0409D-283A-A8E9-A517-EB9D0015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144-6DB7-4A00-829E-36B55A9B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32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027130-8FA3-E4A4-6451-48531D775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84684E-DB37-FB6A-9B35-D0F240E47F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132A42-AEB0-994B-ECAF-54088C2FA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2FEB28-B8A7-D255-9118-5C53682FE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90A1-6004-486E-BD7A-6A7983A084F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3ACCD-03F2-7D0A-3D05-5C88501E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D55B1B-6354-7333-4A72-7497BE01E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92144-6DB7-4A00-829E-36B55A9B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5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07062-D951-E4BE-518E-2D7679A81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80B3B4-90F3-7E6D-3C58-2D383826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4CC09F-4926-EC17-C349-A467C424C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690A1-6004-486E-BD7A-6A7983A084F2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5E8FF-9D0D-9B03-DE32-F892BECCB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ABE4E9-3132-0D21-ED3C-9E6284656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92144-6DB7-4A00-829E-36B55A9B1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75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E07933-0C1B-1DFF-D955-6EB238EBD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6B15E-1272-635F-E69D-12DB5D525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9067073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ru-RU" sz="4000" dirty="0"/>
              <a:t>СТУДЕНЧЕСКИЙ НАУЧНЫЙ КРУЖОК</a:t>
            </a:r>
            <a:br>
              <a:rPr lang="ru-RU" sz="4000" dirty="0"/>
            </a:br>
            <a:br>
              <a:rPr lang="ru-RU" sz="4000" dirty="0"/>
            </a:br>
            <a:r>
              <a:rPr lang="ru-RU" sz="4400" b="1" dirty="0"/>
              <a:t>Уголовно-правовые, уголовно-процессуальные и криминалистические аспекты расследования преступлений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96D90D-0AD8-9FF0-FC4D-0F0C1FED0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Научный руководитель: </a:t>
            </a:r>
          </a:p>
          <a:p>
            <a:pPr algn="l"/>
            <a:r>
              <a:rPr lang="ru-RU" dirty="0" err="1"/>
              <a:t>к.ю.н</a:t>
            </a:r>
            <a:r>
              <a:rPr lang="ru-RU" dirty="0"/>
              <a:t>. </a:t>
            </a:r>
            <a:r>
              <a:rPr lang="ru-RU" dirty="0" err="1"/>
              <a:t>Ильяш</a:t>
            </a:r>
            <a:r>
              <a:rPr lang="ru-RU" dirty="0"/>
              <a:t> А.В.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CA0B4-8765-D8D2-380B-FDEB5174BE19}"/>
              </a:ext>
            </a:extLst>
          </p:cNvPr>
          <p:cNvSpPr txBox="1"/>
          <p:nvPr/>
        </p:nvSpPr>
        <p:spPr>
          <a:xfrm>
            <a:off x="2852791" y="365820"/>
            <a:ext cx="7602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Калужский государственный университет им. К.Э. Циолковского</a:t>
            </a:r>
          </a:p>
          <a:p>
            <a:pPr algn="ctr"/>
            <a:r>
              <a:rPr lang="ru-RU" dirty="0"/>
              <a:t>Институт истории и права</a:t>
            </a:r>
          </a:p>
        </p:txBody>
      </p:sp>
    </p:spTree>
    <p:extLst>
      <p:ext uri="{BB962C8B-B14F-4D97-AF65-F5344CB8AC3E}">
        <p14:creationId xmlns:p14="http://schemas.microsoft.com/office/powerpoint/2010/main" val="2681089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F4236F1-7FDB-2F43-2B09-44D20EA23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6AE01-FA00-9D79-1439-A07E04A6E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Участие в научных конференциях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8885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DD228F3-A088-2639-AF7E-2416EB9D8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41" r="502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EF929-233F-B1D7-BF75-F9503DCF9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Написание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и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публикация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научных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статей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59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ACBE7-D916-0CB9-8D4A-6675A4145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Структура кружка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A72FD6-A61A-B214-C230-F3DD259CE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Научный руководитель – доцент кафедры юриспруденции Института истории и права  КГУ, </a:t>
            </a:r>
            <a:r>
              <a:rPr lang="ru-RU" dirty="0" err="1">
                <a:solidFill>
                  <a:schemeClr val="bg1"/>
                </a:solidFill>
              </a:rPr>
              <a:t>к.ю.н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Ильяш</a:t>
            </a:r>
            <a:r>
              <a:rPr lang="ru-RU" dirty="0">
                <a:solidFill>
                  <a:schemeClr val="bg1"/>
                </a:solidFill>
              </a:rPr>
              <a:t> А.В.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Секретарь – студент 3 курса Института истории и права КГУ </a:t>
            </a:r>
            <a:r>
              <a:rPr lang="ru-RU" dirty="0" err="1">
                <a:solidFill>
                  <a:schemeClr val="bg1"/>
                </a:solidFill>
              </a:rPr>
              <a:t>Педан</a:t>
            </a:r>
            <a:r>
              <a:rPr lang="ru-RU" dirty="0">
                <a:solidFill>
                  <a:schemeClr val="bg1"/>
                </a:solidFill>
              </a:rPr>
              <a:t> Ирина.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1F86CD-4EC5-ADA8-280B-ADD63049F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8417"/>
          <a:stretch/>
        </p:blipFill>
        <p:spPr>
          <a:xfrm>
            <a:off x="6558679" y="0"/>
            <a:ext cx="5108612" cy="3125755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одежда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7B0C9D1-BB96-4AB0-AE28-E3FFEDC73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20" y="3465675"/>
            <a:ext cx="4919854" cy="339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17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AB003-3C64-948A-C0B4-9C528F6A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995" y="198175"/>
            <a:ext cx="5721484" cy="822325"/>
          </a:xfrm>
        </p:spPr>
        <p:txBody>
          <a:bodyPr>
            <a:normAutofit/>
          </a:bodyPr>
          <a:lstStyle/>
          <a:p>
            <a:r>
              <a:rPr lang="ru-RU" dirty="0"/>
              <a:t>Символ кружка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24D3EF-DD5C-DF5E-AAC4-00B57B0C6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095" y="1020500"/>
            <a:ext cx="6445590" cy="32326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Анатолий Федорович Кони -российский юрист, судья, государственный и общественный деятель, литератор, судебный оратор, действительный тайный советник, член Государственного совета Российской империи . Почётный академик Санкт-Петербургской академии наук по разряду изящной словесности , доктор уголовного права Харьковского университета , профессор Петроградского университета 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br>
              <a:rPr lang="ru-RU" dirty="0"/>
            </a:b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11278-07BC-4700-91FF-AD2409ACB8DB}"/>
              </a:ext>
            </a:extLst>
          </p:cNvPr>
          <p:cNvSpPr txBox="1"/>
          <p:nvPr/>
        </p:nvSpPr>
        <p:spPr>
          <a:xfrm>
            <a:off x="639192" y="4253182"/>
            <a:ext cx="11114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i="0" dirty="0">
                <a:solidFill>
                  <a:srgbClr val="656971"/>
                </a:solidFill>
                <a:effectLst/>
                <a:latin typeface="Roboto" panose="02000000000000000000" pitchFamily="2" charset="0"/>
              </a:rPr>
              <a:t>	Перед слушанием «дела</a:t>
            </a:r>
            <a:r>
              <a:rPr lang="en-US" b="0" i="0" dirty="0">
                <a:solidFill>
                  <a:srgbClr val="65697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b="0" i="0" dirty="0">
                <a:solidFill>
                  <a:srgbClr val="656971"/>
                </a:solidFill>
                <a:effectLst/>
                <a:latin typeface="Roboto" panose="02000000000000000000" pitchFamily="2" charset="0"/>
              </a:rPr>
              <a:t>Веры Засулич» министр юстиции граф Константин Пален, опасаясь ее оправдания судом присяжных, еще раз побеседовал с А.Ф. Кони: "Теперь все зависит от вас, от вашего умения и красноречия". </a:t>
            </a:r>
          </a:p>
          <a:p>
            <a:pPr algn="just"/>
            <a:r>
              <a:rPr lang="ru-RU" b="0" i="0" dirty="0">
                <a:solidFill>
                  <a:srgbClr val="656971"/>
                </a:solidFill>
                <a:effectLst/>
                <a:latin typeface="Roboto" panose="02000000000000000000" pitchFamily="2" charset="0"/>
              </a:rPr>
              <a:t>	"Граф, – отвечал Кони, – умение председателя состоит в беспристрастном соблюдении закона, а красноречивым он быть не должен, ибо существенные признаки резюме – беспристрастие и спокойствие. Мои обязанности так ясно определены в уставах, что теперь уже можно сказать, что я буду делать в заседании. Нет, граф! Я вас прошу не ждать от меня ничего, кроме точного исполнения моих обязанностей…" </a:t>
            </a:r>
            <a:endParaRPr lang="ru-RU" dirty="0"/>
          </a:p>
        </p:txBody>
      </p:sp>
      <p:pic>
        <p:nvPicPr>
          <p:cNvPr id="1028" name="Picture 4" descr="Биография А. Ф. Кони">
            <a:extLst>
              <a:ext uri="{FF2B5EF4-FFF2-40B4-BE49-F238E27FC236}">
                <a16:creationId xmlns:a16="http://schemas.microsoft.com/office/drawing/2014/main" id="{975FC12A-9F4A-40D6-BA00-A7A9A841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3" y="102518"/>
            <a:ext cx="3093908" cy="418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555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10B21-17A7-E543-072A-B488DBD4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90" y="681037"/>
            <a:ext cx="3738779" cy="1788811"/>
          </a:xfrm>
        </p:spPr>
        <p:txBody>
          <a:bodyPr>
            <a:normAutofit/>
          </a:bodyPr>
          <a:lstStyle/>
          <a:p>
            <a:r>
              <a:rPr lang="ru-RU" sz="4000"/>
              <a:t>ЦЕЛЬ СНК: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27DEB-E7C6-DD5E-6BD4-CF42B98AB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90" y="2021305"/>
            <a:ext cx="3620978" cy="4155657"/>
          </a:xfrm>
        </p:spPr>
        <p:txBody>
          <a:bodyPr>
            <a:normAutofit fontScale="92500"/>
          </a:bodyPr>
          <a:lstStyle/>
          <a:p>
            <a:r>
              <a:rPr lang="ru-RU" dirty="0"/>
              <a:t>приобщение к научно-исследовательской деятельности </a:t>
            </a:r>
          </a:p>
          <a:p>
            <a:r>
              <a:rPr lang="ru-RU" dirty="0"/>
              <a:t>формирование навыков самостоятельной исследовательской работы, развития ораторского искусства и аналитического мышления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41E598-8D39-99A7-C033-6D86AEE9B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77" r="3" b="3614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4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D6186B-32FE-4109-9FD6-0902C49F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u-RU" sz="5400"/>
              <a:t>Задачи СНК: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1B96A6-D571-A558-9419-A6B8E70B7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7288139" cy="414885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dirty="0"/>
              <a:t>- исследование широкого спектра факторов, влияющих на эффективность расследования: правовых, организационных, криминалистических;</a:t>
            </a:r>
          </a:p>
          <a:p>
            <a:pPr marL="0" indent="0">
              <a:buNone/>
            </a:pPr>
            <a:r>
              <a:rPr lang="ru-RU" sz="2600" dirty="0"/>
              <a:t>- исследование теории правового регулирования уголовного судопроизводства;</a:t>
            </a:r>
          </a:p>
          <a:p>
            <a:pPr marL="0" indent="0">
              <a:buNone/>
            </a:pPr>
            <a:r>
              <a:rPr lang="ru-RU" sz="2600" dirty="0"/>
              <a:t>- изучение практики применения криминалистических приемов, средств, методов в ходе расследования преступления;</a:t>
            </a:r>
          </a:p>
          <a:p>
            <a:pPr marL="0" indent="0">
              <a:buNone/>
            </a:pPr>
            <a:r>
              <a:rPr lang="ru-RU" sz="2600" dirty="0"/>
              <a:t>- формирование у студентов устойчивого интереса к вопросам правовой регламентации уголовного судопроизводства и криминалистического обеспечения расследования.</a:t>
            </a:r>
          </a:p>
          <a:p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38EB21-DAC8-3335-A821-5D5FF5E61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2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2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69468A1-0FD7-5397-4674-0CF608F5D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83" b="7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CBF2B-497F-CEAE-759C-51174F73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Каковы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основные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формы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работы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кружка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49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F14E4BB-F68A-CC87-FC16-F5E07CF14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CAB59-DBC2-FD71-61FB-9244C292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Обсуждение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актуальных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вопросов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уголовного права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441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внутренний, пол, стен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C7EABD51-E7DF-F9B0-D471-29396C508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81" b="56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3DBF8-BC27-5A28-DA37-D869039A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Инсценировк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судебн</a:t>
            </a:r>
            <a:r>
              <a:rPr lang="ru-RU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ых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процес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сов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173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0A4D8C6-9BA8-438D-B561-2C5817822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17" b="15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73D94-4EF6-CF6C-98DE-0AFDAF945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огружение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высокопрофессиональную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среду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судов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83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FDEEA9F-8A29-A548-398A-26E7990EF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EF95C-F302-A5BA-C076-F524CAFCD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Погружение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систему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МВД</a:t>
            </a: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России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188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8EE4C90E-5FC1-D7A0-15BA-2CDE6A2DD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213" r="-1" b="394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89F28-1D72-AF70-D8FE-8596FDE83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Погружение в экспертно-криминалистическую деятельность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7066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370</Words>
  <Application>Microsoft Office PowerPoint</Application>
  <PresentationFormat>Широкоэкранный</PresentationFormat>
  <Paragraphs>30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Times New Roman</vt:lpstr>
      <vt:lpstr>Тема Office</vt:lpstr>
      <vt:lpstr>СТУДЕНЧЕСКИЙ НАУЧНЫЙ КРУЖОК  Уголовно-правовые, уголовно-процессуальные и криминалистические аспекты расследования преступлений</vt:lpstr>
      <vt:lpstr>ЦЕЛЬ СНК:</vt:lpstr>
      <vt:lpstr>Задачи СНК:</vt:lpstr>
      <vt:lpstr>Каковы основные формы работы кружка?</vt:lpstr>
      <vt:lpstr>Обсуждение актуальных вопросов уголовного права </vt:lpstr>
      <vt:lpstr>Инсценировки судебных процессов</vt:lpstr>
      <vt:lpstr>Погружение в высокопрофессиональную среду судов</vt:lpstr>
      <vt:lpstr>Погружение в систему МВД России</vt:lpstr>
      <vt:lpstr>Погружение в экспертно-криминалистическую деятельность</vt:lpstr>
      <vt:lpstr>Участие в научных конференциях</vt:lpstr>
      <vt:lpstr>Написание и публикация научных статей</vt:lpstr>
      <vt:lpstr>Структура кружка</vt:lpstr>
      <vt:lpstr>Символ кружка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СТУДЕНЧЕСКИЙ НАУЧНЫЙ КРУЖОК  Уголовно-правовые, уголовно-процессуальные и криминалистические аспекты расследования преступлений</dc:title>
  <dc:creator>Воробьева Мария Олеговна</dc:creator>
  <cp:lastModifiedBy>Берговская Ирина Николаевна</cp:lastModifiedBy>
  <cp:revision>6</cp:revision>
  <dcterms:created xsi:type="dcterms:W3CDTF">2022-10-20T00:00:56Z</dcterms:created>
  <dcterms:modified xsi:type="dcterms:W3CDTF">2022-10-21T13:20:32Z</dcterms:modified>
</cp:coreProperties>
</file>