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5" r:id="rId2"/>
    <p:sldId id="287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A52"/>
    <a:srgbClr val="00CC00"/>
    <a:srgbClr val="660033"/>
    <a:srgbClr val="003300"/>
    <a:srgbClr val="66FF66"/>
    <a:srgbClr val="FF0000"/>
    <a:srgbClr val="FF3300"/>
    <a:srgbClr val="00FF00"/>
    <a:srgbClr val="E9E9EA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0AF3-DC04-4DD4-B8AA-1DD41B22337F}" v="1" dt="2020-06-04T17:18:03.55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7" autoAdjust="0"/>
    <p:restoredTop sz="94660"/>
  </p:normalViewPr>
  <p:slideViewPr>
    <p:cSldViewPr showGuides="1">
      <p:cViewPr varScale="1">
        <p:scale>
          <a:sx n="86" d="100"/>
          <a:sy n="86" d="100"/>
        </p:scale>
        <p:origin x="389" y="5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Захарова Марина Владимировна" userId="404c00d3-f621-46be-a6c5-8adac1492552" providerId="ADAL" clId="{F1EE0AF3-DC04-4DD4-B8AA-1DD41B22337F}"/>
    <pc:docChg chg="custSel modSld">
      <pc:chgData name="Захарова Марина Владимировна" userId="404c00d3-f621-46be-a6c5-8adac1492552" providerId="ADAL" clId="{F1EE0AF3-DC04-4DD4-B8AA-1DD41B22337F}" dt="2020-06-04T17:18:26.372" v="2" actId="1076"/>
      <pc:docMkLst>
        <pc:docMk/>
      </pc:docMkLst>
      <pc:sldChg chg="addSp delSp modSp mod">
        <pc:chgData name="Захарова Марина Владимировна" userId="404c00d3-f621-46be-a6c5-8adac1492552" providerId="ADAL" clId="{F1EE0AF3-DC04-4DD4-B8AA-1DD41B22337F}" dt="2020-06-04T17:18:26.372" v="2" actId="1076"/>
        <pc:sldMkLst>
          <pc:docMk/>
          <pc:sldMk cId="3060492166" sldId="288"/>
        </pc:sldMkLst>
        <pc:picChg chg="del">
          <ac:chgData name="Захарова Марина Владимировна" userId="404c00d3-f621-46be-a6c5-8adac1492552" providerId="ADAL" clId="{F1EE0AF3-DC04-4DD4-B8AA-1DD41B22337F}" dt="2020-06-04T17:17:57.128" v="0" actId="478"/>
          <ac:picMkLst>
            <pc:docMk/>
            <pc:sldMk cId="3060492166" sldId="288"/>
            <ac:picMk id="2" creationId="{0C1ABF22-4AF2-4EDE-86E7-AB05AC5D7513}"/>
          </ac:picMkLst>
        </pc:picChg>
        <pc:picChg chg="add mod">
          <ac:chgData name="Захарова Марина Владимировна" userId="404c00d3-f621-46be-a6c5-8adac1492552" providerId="ADAL" clId="{F1EE0AF3-DC04-4DD4-B8AA-1DD41B22337F}" dt="2020-06-04T17:18:26.372" v="2" actId="1076"/>
          <ac:picMkLst>
            <pc:docMk/>
            <pc:sldMk cId="3060492166" sldId="288"/>
            <ac:picMk id="3" creationId="{508D44F2-332A-4274-AB09-25B81BABCF4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9;&#1077;&#1085;&#1090;&#1103;&#1073;&#1088;&#1100;%20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9;&#1077;&#1085;&#1090;&#1103;&#1073;&#1088;&#1100;%20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9;&#1077;&#1085;&#1090;&#1103;&#1073;&#1088;&#1100;%20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9;&#1077;&#1085;&#1090;&#1103;&#1073;&#1088;&#1100;%20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9;&#1077;&#1085;&#1090;&#1103;&#1073;&#1088;&#1100;%20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9;&#1077;&#1085;&#1090;&#1103;&#1073;&#1088;&#1100;%20%20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9;&#1077;&#1085;&#1090;&#1103;&#1073;&#1088;&#1100;%20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9;&#1077;&#1085;&#1090;&#1103;&#1073;&#1088;&#1100;%20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9;&#1077;&#1085;&#1090;&#1103;&#1073;&#1088;&#1100;%20%20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ИТИ!$E$3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 w="9525" cap="flat" cmpd="sng" algn="ctr">
              <a:noFill/>
              <a:round/>
            </a:ln>
            <a:effectLst/>
          </c:spPr>
          <c:invertIfNegative val="0"/>
          <c:cat>
            <c:strRef>
              <c:f>ИТИ!$D$4:$D$12</c:f>
              <c:strCache>
                <c:ptCount val="9"/>
                <c:pt idx="0">
                  <c:v>Иностранный язык в профессиональной коммуникации
09.04.02 Информационные системы и технологии, магистерская программа «IT- системы в бизнесе и управлении», 
М-ИСиТ-11</c:v>
                </c:pt>
                <c:pt idx="1">
                  <c:v>Методология и методы научного исследования и проектирования
09.04.02 Информационные системы и технологии, магистерская программа «IT- системы в бизнесе и управлении», 
М-ИСиТ-11</c:v>
                </c:pt>
                <c:pt idx="2">
                  <c:v>Иностранный язык
09.03.02 Информационные системы и технологии, профиль «Информационные системы и технологии», 
Б-ИСиТ-11, 
Б-ИСиТ-12</c:v>
                </c:pt>
                <c:pt idx="3">
                  <c:v>Безопасность жизнедеятельности
09.03.02 Информационные системы и технологии, профиль «Безопасность информационных систем», 
Б-ИСиТ-21</c:v>
                </c:pt>
                <c:pt idx="4">
                  <c:v>Иностранный язык
38.03.04 Государственное и муниципальное управление, профиль «Управление цифровым экономическим развитием», 
Б-ГиМУ-11</c:v>
                </c:pt>
                <c:pt idx="5">
                  <c:v>Иностранный язык
38.05.01 Экономическая безопасность, специализация «Экономическая безопасность хозяйствующих субъектов», 
С-ЭБ-11</c:v>
                </c:pt>
                <c:pt idx="6">
                  <c:v>Иностранный язык
44.03.05 Педагогическое образование (с двумя профилями подготовки), профиль «Физика и математика», 
Б-ПФМ-11</c:v>
                </c:pt>
                <c:pt idx="7">
                  <c:v>Безопасность жизнедеятельности
44.03.05 Педагогическое образование (с двумя профилями подготовки), профиль «Физика и математика», 
Б-ПФМ-21</c:v>
                </c:pt>
                <c:pt idx="8">
                  <c:v>Основы теоретической физики
44.03.05 Педагогическое образование (с двумя профилями подготовки), профиль «Физика и математика», 
Б-ПФМ-31</c:v>
                </c:pt>
              </c:strCache>
            </c:strRef>
          </c:cat>
          <c:val>
            <c:numRef>
              <c:f>ИТИ!$E$4:$E$12</c:f>
              <c:numCache>
                <c:formatCode>0%</c:formatCode>
                <c:ptCount val="9"/>
                <c:pt idx="0">
                  <c:v>0.25</c:v>
                </c:pt>
                <c:pt idx="1">
                  <c:v>0.5</c:v>
                </c:pt>
                <c:pt idx="2">
                  <c:v>8.8999999999999996E-2</c:v>
                </c:pt>
                <c:pt idx="3">
                  <c:v>7.0999999999999994E-2</c:v>
                </c:pt>
                <c:pt idx="4">
                  <c:v>0.28599999999999998</c:v>
                </c:pt>
                <c:pt idx="5">
                  <c:v>0.125</c:v>
                </c:pt>
                <c:pt idx="6">
                  <c:v>0.61899999999999999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D-40BE-BE76-03A3D4D62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92851280"/>
        <c:axId val="392861448"/>
      </c:barChart>
      <c:catAx>
        <c:axId val="39285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2861448"/>
        <c:crosses val="autoZero"/>
        <c:auto val="1"/>
        <c:lblAlgn val="ctr"/>
        <c:lblOffset val="100"/>
        <c:noMultiLvlLbl val="0"/>
      </c:catAx>
      <c:valAx>
        <c:axId val="3928614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000" b="0" i="0" u="none" strike="noStrik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2851280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/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50" b="0" i="0" u="none" strike="noStrik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ИЕ!$E$3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ИЕ!$D$4:$D$9</c:f>
              <c:strCache>
                <c:ptCount val="6"/>
                <c:pt idx="0">
                  <c:v>Общая и неорганическая химия
33.05.01 Фармация, специализация «Фармация», 
С-Ф-11</c:v>
                </c:pt>
                <c:pt idx="1">
                  <c:v>Экологическая химия
04.04.01 Химия, магистерская программа «Эколого-аналитическая химия и химическая экспертиза», 
М-Х-11</c:v>
                </c:pt>
                <c:pt idx="2">
                  <c:v>Регионоведение России
20.03.01 Техносферная безопасность, профиль «Защита в чрезвычайных ситуациях и гражданская оборона», 
Б-ТБ-11</c:v>
                </c:pt>
                <c:pt idx="3">
                  <c:v>Метеорология и климатология
21.03.02 Землеустройство и кадастры, профиль «Кадастр недвижимости», 
Б-ЗК-11</c:v>
                </c:pt>
                <c:pt idx="4">
                  <c:v>Иностранный язык
44.03.05 Педагогическое образование (с двумя профилями подготовки), профиль «Биология и география», 
Б-ПБГ-11</c:v>
                </c:pt>
                <c:pt idx="5">
                  <c:v>Иностранный язык
06.03.01 Биология, профиль «Биомедицина и генетика»,
Б-Б-11</c:v>
                </c:pt>
              </c:strCache>
            </c:strRef>
          </c:cat>
          <c:val>
            <c:numRef>
              <c:f>ИЕ!$E$4:$E$9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0.153</c:v>
                </c:pt>
                <c:pt idx="4">
                  <c:v>0.36799999999999999</c:v>
                </c:pt>
                <c:pt idx="5">
                  <c:v>0.42099999999999999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89-4AC9-957D-47B230120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4952200"/>
        <c:axId val="384952528"/>
      </c:barChart>
      <c:catAx>
        <c:axId val="384952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4952528"/>
        <c:crosses val="autoZero"/>
        <c:auto val="1"/>
        <c:lblAlgn val="ctr"/>
        <c:lblOffset val="100"/>
        <c:noMultiLvlLbl val="0"/>
      </c:catAx>
      <c:valAx>
        <c:axId val="3849525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4952200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09397420069149"/>
          <c:y val="2.1397877869674457E-2"/>
          <c:w val="0.87942008027546537"/>
          <c:h val="0.424853854179022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ИИиСКП!$E$3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ИИиСКП!$D$4:$D$19</c:f>
              <c:strCache>
                <c:ptCount val="16"/>
                <c:pt idx="0">
                  <c:v>Русский язык и культура речи
44.03.05 Педагогическое образование (с двумя профилями подготовки), профиль «Физическая культура и основы безопасности жизнедеятельности»,            
Б-ПФКБЖ-11</c:v>
                </c:pt>
                <c:pt idx="1">
                  <c:v>Иностранный язык
39.03.03 Организация работы с молодежь, профиль «Государственная молодежная политика»,        
Б-ОРМ-11</c:v>
                </c:pt>
                <c:pt idx="2">
                  <c:v>Русский язык и культура речи
39.03.03 Организация работы с молодежь, профиль «Государственная молодежная политика»,        
Б-ОРМ-11</c:v>
                </c:pt>
                <c:pt idx="3">
                  <c:v>Русский язык и культура речи
54.03.01 Дизайн, профиль «Дизайн среды и интерьера», 
Б-Диз-11</c:v>
                </c:pt>
                <c:pt idx="4">
                  <c:v>История (история России, всеобщая история)
43.03.02 Туризм, профиль «Технология и организация внутреннего и международного туризма»,     
Б-Тур-11</c:v>
                </c:pt>
                <c:pt idx="5">
                  <c:v>Русский язык и культура речи
43.03.02 Туризм, профиль «Технология и организация внутреннего и международного туризма»,   
Б-Тур-11</c:v>
                </c:pt>
                <c:pt idx="6">
                  <c:v>История (история России, всеобщая история)
39.03.01 Социология, профиль «Социология»,        
Б-Соц-11</c:v>
                </c:pt>
                <c:pt idx="7">
                  <c:v>Технологии работы с молодежью
39.03.03 Организация работы с молодежь, профиль «Государственная молодежная политика»,        
Б-ОРМ-21</c:v>
                </c:pt>
                <c:pt idx="8">
                  <c:v>Безопасность жизнедеятельности
39.03.03 Организация работы с молодежь, профиль «Государственная молодежная политика»,        
Б-ОРМ-21</c:v>
                </c:pt>
                <c:pt idx="9">
                  <c:v>Молодая семья как объект молодежной политики
39.03.03 Организация работы с молодежь, профиль «Государственная молодежная политика»,        
Б-ОРМ-31</c:v>
                </c:pt>
                <c:pt idx="10">
                  <c:v>Психолого-педагогическая диагностика особенностей детей с ОВЗ 
44.03.03 Специальное (дефектологическое) образование, профиль «Образование детей с особенностями развития»,    
Б-СДОД-41</c:v>
                </c:pt>
                <c:pt idx="11">
                  <c:v>Руководство творческими объединениями разной направленности в дополнительном образовании
44.03.01 Педагогическое образование, профиль «Педагогика режиссуры и сценического искусства»,                            
Бз-Реж-51</c:v>
                </c:pt>
                <c:pt idx="12">
                  <c:v>Возрастно-психолого-педагогическое консультирование как коуч технология
44.04.02 Психолого-педагогическое образование, магистерская программа «Коуч-технологии в психолого-педагогическом сопровождении личности», 
М-ППО-21</c:v>
                </c:pt>
                <c:pt idx="13">
                  <c:v>Иностранный язык в профессиональной коммуникации
44.04.02 Психолого-педагогическое образование, магистерская программа «Коуч-технологии в психолого-педагогическом сопровождении развития личности»,                            
М-ППО-11</c:v>
                </c:pt>
                <c:pt idx="14">
                  <c:v>Информационные сервисы и технологии
44.04.02 Психолого-педагогическое образование, магистерская программа «Коуч-технологии в психолого-педагогическом сопровождении развития личности»,                                  
М-ППО-11</c:v>
                </c:pt>
                <c:pt idx="15">
                  <c:v>Безопасность жизнедеятельности
44.03.05 Педагогическое образование (с двумя профилями подготовки), профиль «Физическая культура и основы безопасности жизнедеятельности»,                     
Б-ПФКБЖ-21</c:v>
                </c:pt>
              </c:strCache>
            </c:strRef>
          </c:cat>
          <c:val>
            <c:numRef>
              <c:f>ИИиСКП!$E$4:$E$19</c:f>
              <c:numCache>
                <c:formatCode>0%</c:formatCode>
                <c:ptCount val="16"/>
                <c:pt idx="0">
                  <c:v>0.25</c:v>
                </c:pt>
                <c:pt idx="1">
                  <c:v>0.36</c:v>
                </c:pt>
                <c:pt idx="2">
                  <c:v>0.08</c:v>
                </c:pt>
                <c:pt idx="3">
                  <c:v>7.6999999999999999E-2</c:v>
                </c:pt>
                <c:pt idx="4">
                  <c:v>0.2</c:v>
                </c:pt>
                <c:pt idx="5">
                  <c:v>0.11799999999999999</c:v>
                </c:pt>
                <c:pt idx="6">
                  <c:v>0</c:v>
                </c:pt>
                <c:pt idx="7">
                  <c:v>8.3000000000000004E-2</c:v>
                </c:pt>
                <c:pt idx="8">
                  <c:v>0</c:v>
                </c:pt>
                <c:pt idx="9">
                  <c:v>7.6999999999999999E-2</c:v>
                </c:pt>
                <c:pt idx="10">
                  <c:v>9.0999999999999998E-2</c:v>
                </c:pt>
                <c:pt idx="11">
                  <c:v>0.44400000000000001</c:v>
                </c:pt>
                <c:pt idx="12">
                  <c:v>8.3000000000000004E-2</c:v>
                </c:pt>
                <c:pt idx="13">
                  <c:v>0.75</c:v>
                </c:pt>
                <c:pt idx="14">
                  <c:v>0.42899999999999999</c:v>
                </c:pt>
                <c:pt idx="15">
                  <c:v>0.158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12-4C50-A464-5E0F07E23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8728456"/>
        <c:axId val="388728128"/>
      </c:barChart>
      <c:catAx>
        <c:axId val="388728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8728128"/>
        <c:crosses val="autoZero"/>
        <c:auto val="1"/>
        <c:lblAlgn val="ctr"/>
        <c:lblOffset val="100"/>
        <c:noMultiLvlLbl val="0"/>
      </c:catAx>
      <c:valAx>
        <c:axId val="3887281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8728456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ИИиП!$E$3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ИИиП!$D$4:$D$14</c:f>
              <c:strCache>
                <c:ptCount val="11"/>
                <c:pt idx="0">
                  <c:v>Иностранный язык
38.05.02 Таможенное дело, специализация «Таможенное и логистическое обеспечение внешнеэкономической деятельности»,                          
С-ТмД-11, 
С-ТмД-12</c:v>
                </c:pt>
                <c:pt idx="1">
                  <c:v>История (история России, всеобщая история)
38.05.02 Таможенное дело, специализация «Таможенное и логистическое обеспечение внешнеэкономической деятельности»,                             
С-ТмД-11,  
С-ТмД-12</c:v>
                </c:pt>
                <c:pt idx="2">
                  <c:v>Иностранный язык
44.03.05 Педагогическое образование (с двумя профилями подготовки), профиль «История и обществознание»,                          
Б-ПИиО-11</c:v>
                </c:pt>
                <c:pt idx="3">
                  <c:v>История (история России, всеобщая история)
41.03.06 Публичная политика и социальные науки, профиль «Социально-политические коммуникации»,                                 
Б-ППСН-11</c:v>
                </c:pt>
                <c:pt idx="4">
                  <c:v>История (история России, всеобщая история)
44.03.05 Педагогическое образование (с двумя профилями подготовки), профиль «История и обществознание»,                          
Б-ПИиО-11</c:v>
                </c:pt>
                <c:pt idx="5">
                  <c:v>Иностранный язык 
41.03.06 Публичная политика и социальные науки, профиль «Социально-политические коммуникации»,                                 
Б-ППСН-11</c:v>
                </c:pt>
                <c:pt idx="6">
                  <c:v>Новейшая история России
44.03.05 Педагогическое образование (с двумя профилями подготовки), профиль «История и иностранный язык (английский язык)»,                        
Б-ПИиИЯ-31</c:v>
                </c:pt>
                <c:pt idx="7">
                  <c:v>История (история России, всеобщая история)
40.03.01 Юриспруденция, профиль «Юриспруденция», 
Б-Юр-11,  
Б-Юр-12</c:v>
                </c:pt>
                <c:pt idx="8">
                  <c:v>Иностранный язык 
40.03.01 Юриспруденция, профиль «Юриспруденция», 
Б-Юр-11,  
Б-Юр-12</c:v>
                </c:pt>
                <c:pt idx="9">
                  <c:v>История (история России, всеобщая история)
40.05.04 Судебная и прокурорская деятельность, специализация «Судебная деятельность»,                                  
С-СПД- 11</c:v>
                </c:pt>
                <c:pt idx="10">
                  <c:v>Иностранный язык 
40.05.04 Судебная и прокурорская деятельность, специализация «Судебная деятельность»,                             
С-СПД- 11</c:v>
                </c:pt>
              </c:strCache>
            </c:strRef>
          </c:cat>
          <c:val>
            <c:numRef>
              <c:f>ИИиП!$E$4:$E$14</c:f>
              <c:numCache>
                <c:formatCode>0%</c:formatCode>
                <c:ptCount val="11"/>
                <c:pt idx="0">
                  <c:v>0.78800000000000003</c:v>
                </c:pt>
                <c:pt idx="1">
                  <c:v>0.52900000000000003</c:v>
                </c:pt>
                <c:pt idx="2">
                  <c:v>0.29399999999999998</c:v>
                </c:pt>
                <c:pt idx="3">
                  <c:v>0.16700000000000001</c:v>
                </c:pt>
                <c:pt idx="4">
                  <c:v>0.13900000000000001</c:v>
                </c:pt>
                <c:pt idx="5">
                  <c:v>0.17599999999999999</c:v>
                </c:pt>
                <c:pt idx="6">
                  <c:v>0.214</c:v>
                </c:pt>
                <c:pt idx="7">
                  <c:v>0.122</c:v>
                </c:pt>
                <c:pt idx="8">
                  <c:v>0.3</c:v>
                </c:pt>
                <c:pt idx="9">
                  <c:v>0.30399999999999999</c:v>
                </c:pt>
                <c:pt idx="10">
                  <c:v>0.60699999999999998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F9-41C9-8AAE-6784AE0572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9722728"/>
        <c:axId val="309723056"/>
      </c:barChart>
      <c:catAx>
        <c:axId val="30972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9723056"/>
        <c:crosses val="autoZero"/>
        <c:auto val="1"/>
        <c:lblAlgn val="ctr"/>
        <c:lblOffset val="100"/>
        <c:noMultiLvlLbl val="0"/>
      </c:catAx>
      <c:valAx>
        <c:axId val="309723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972272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3124845243403"/>
          <c:y val="1.2505736987794558E-2"/>
          <c:w val="0.86336931940111261"/>
          <c:h val="0.4491541528620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ИЛиМЯ!$E$3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ИЛиМЯ!$D$4:$D$17</c:f>
              <c:strCache>
                <c:ptCount val="14"/>
                <c:pt idx="0">
                  <c:v>Русский язык и культура речи
45.03.02 Лингвистика, профиль «Перевод и переводоведение (английский и немецкий языки)»,                                        
Б-ЛПеАН-11</c:v>
                </c:pt>
                <c:pt idx="1">
                  <c:v>Терия перевода
45.03.02 Лингвистика, профиль «Перевод и переводоведение (английский и немецкий языки)»,                                           
Б-ЛПеАН-21, 
Б-ЛПеАН-22</c:v>
                </c:pt>
                <c:pt idx="2">
                  <c:v>Русский язык и культура речи
45.03.02 Лингвистика, профиль «Перевод и переводоведение (французский и английский языки)»,                                        
Б-ЛПеФА-11</c:v>
                </c:pt>
                <c:pt idx="3">
                  <c:v>Безопасность жизнедеятельности
45.03.02 Лингвистика, профиль «Перевод и переводоведение (французский и английский языки)»,                                        
Б-ЛПеФА-21,  
Б-ЛПеФА-22</c:v>
                </c:pt>
                <c:pt idx="4">
                  <c:v>Безопасность жизнедеятельности
45.03.02 Лингвистика, профиль «Перевод и переводоведение (английский и немецкий языки)»,                                           
Б-ЛПеАН-21, 
Б-ЛПеАН-22</c:v>
                </c:pt>
                <c:pt idx="5">
                  <c:v>Теория перевода
45.03.02 Лингвистика, профиль «Перевод и переводоведение (французский и английский языки)»,                                           
Б-ЛПеФА-21, 
Б-ЛПеФА-22</c:v>
                </c:pt>
                <c:pt idx="6">
                  <c:v>Лингвостилистика
45.03.02 Лингвистика, профиль «Перевод и переводоведение (английский и немецкий языки)»,                                         
Б-ЛПеАН-31, 
Б-ЛПеАН-32</c:v>
                </c:pt>
                <c:pt idx="7">
                  <c:v>Русский язык и культура речи
44.03.05 Педагогическое образование (с двумя профилями подготовки), профиль «Иностранные языки (немецкий и английский языки)»,                       
Б-ПНА-11</c:v>
                </c:pt>
                <c:pt idx="8">
                  <c:v>Русский язык и культура речи
44.03.05 Педагогическое образование (с двумя профилями подготовки), профиль «Иностранные языки (испанский и английский языки)»,                        
Б-ПИА-11</c:v>
                </c:pt>
                <c:pt idx="9">
                  <c:v>Русский язык и культура речи
44.03.05 Педагогическое образование (с двумя профилями подготовки), профиль «Иностранные языки (английский и французский языки)»,                    
Б-ПАФ-11</c:v>
                </c:pt>
                <c:pt idx="10">
                  <c:v>Безопасность жизнедеятельности
44.03.05 Педагогическое образование (с двумя профилями подготовки), профиль «Иностранные языки (немецкий и английский языки)»,                      
Б-ПНА-21</c:v>
                </c:pt>
                <c:pt idx="11">
                  <c:v>Коммуникативная грамматика иностранного языка
44.03.05 Педагогическое образование (с двумя профилями подготовки), профиль «Иностранные языки (немецкий и английский языки)»,                     
Б-ПНА-21</c:v>
                </c:pt>
                <c:pt idx="12">
                  <c:v>Коммуникативная грамматика иностранного языка
44.03.05 Педагогическое образование (с двумя профилями подготовки), профиль «Иностранные языки (английский и французский языки)»,                   
Б-ПАФ-21</c:v>
                </c:pt>
                <c:pt idx="13">
                  <c:v>Безопасность жизнедеятельности
44.03.05 Педагогическое образование (с двумя профилями подготовки), профиль «Иностранные языки (английский и французский языки)»,           
Б-ПАФ-21</c:v>
                </c:pt>
              </c:strCache>
            </c:strRef>
          </c:cat>
          <c:val>
            <c:numRef>
              <c:f>ИЛиМЯ!$E$4:$E$17</c:f>
              <c:numCache>
                <c:formatCode>0%</c:formatCode>
                <c:ptCount val="14"/>
                <c:pt idx="0">
                  <c:v>0</c:v>
                </c:pt>
                <c:pt idx="1">
                  <c:v>0.11899999999999999</c:v>
                </c:pt>
                <c:pt idx="2">
                  <c:v>0.26700000000000002</c:v>
                </c:pt>
                <c:pt idx="3">
                  <c:v>0.16200000000000001</c:v>
                </c:pt>
                <c:pt idx="4">
                  <c:v>0</c:v>
                </c:pt>
                <c:pt idx="5">
                  <c:v>0.34300000000000003</c:v>
                </c:pt>
                <c:pt idx="6">
                  <c:v>0.41</c:v>
                </c:pt>
                <c:pt idx="7">
                  <c:v>0.26100000000000001</c:v>
                </c:pt>
                <c:pt idx="8">
                  <c:v>5.2999999999999999E-2</c:v>
                </c:pt>
                <c:pt idx="9">
                  <c:v>3.3000000000000002E-2</c:v>
                </c:pt>
                <c:pt idx="10">
                  <c:v>0</c:v>
                </c:pt>
                <c:pt idx="11">
                  <c:v>5.8999999999999997E-2</c:v>
                </c:pt>
                <c:pt idx="12">
                  <c:v>0.35099999999999998</c:v>
                </c:pt>
                <c:pt idx="13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B-456B-98A7-28DD1794E4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170728"/>
        <c:axId val="386169088"/>
      </c:barChart>
      <c:catAx>
        <c:axId val="386170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169088"/>
        <c:crosses val="autoZero"/>
        <c:auto val="1"/>
        <c:lblAlgn val="ctr"/>
        <c:lblOffset val="100"/>
        <c:noMultiLvlLbl val="0"/>
      </c:catAx>
      <c:valAx>
        <c:axId val="3861690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17072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ИП!$E$3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ИП!$D$4:$D$13</c:f>
              <c:strCache>
                <c:ptCount val="10"/>
                <c:pt idx="0">
                  <c:v>Лингвистические основы начального образования
44.03.05 Педагогическое образование (с двумя профилям подготовки), профиль «Педагогика и методика начального образования и дополнительное образование детей»,                                            
Б-ПНОДО</c:v>
                </c:pt>
                <c:pt idx="1">
                  <c:v>Естественно-научные основы начального образования
44.03.05 Педагогическое образование (с двумя профилям подготовки), профиль «Педагогика и методика начального образования и дополнительное образование детей»,                                           
Б-ПН</c:v>
                </c:pt>
                <c:pt idx="2">
                  <c:v>Математические основы начального образования
44.03.05 Педагогическое образование (с двумя профилям подготовки), профиль «Педагогика и методика начального образования и дополнительное образование детей»,                                           
Б-ПНОДОД-</c:v>
                </c:pt>
                <c:pt idx="3">
                  <c:v>Безопасность жизнедеятельности
44.03.05 Педагогическое образование (с двумя профилям подготовки), профиль «Педагогика и методика начального образования и дополнительное образование детей», 
Б-ПНОДОД-21</c:v>
                </c:pt>
                <c:pt idx="4">
                  <c:v>Анатомия и возрастная физиология 
44.03.03 Специальное (дефектологическое) образование, профиль «Логопедия»,                                   
Б-СДО-11, 
Б-СДО-12</c:v>
                </c:pt>
                <c:pt idx="5">
                  <c:v>Иностранный язык
44.03.03 Специальное (дефектологическое) образование, профиль «Логопедия»,                                   
Б-СДО-11, 
Б-СДО-12</c:v>
                </c:pt>
                <c:pt idx="6">
                  <c:v>Современные проблемы науки и образования
44.04.01 Педагогическое образование, магистерская программа «Педагогическая деятельность в образовательных организациях»,                             
М-ППД-11</c:v>
                </c:pt>
                <c:pt idx="7">
                  <c:v>Иностранный язык в профессиональной коммуникации
44.04.01 Педагогическое образование, магистерская программа «Педагогическая деятельность в образовательных организациях»,                             
М-ППД-11</c:v>
                </c:pt>
                <c:pt idx="8">
                  <c:v>Лингвистические основы профессиональной деятельности логопеда
44.03.03 Специальное (дефектологическое) образование, профиль «Логопедия»,                            
Б-СДО-21, 
Б-СДО-22</c:v>
                </c:pt>
                <c:pt idx="9">
                  <c:v>Безопасность жизнедеятельности
44.03.03 Специальное (дефектологическое) образование, профиль «Логопедия»,                                  
Б-СДО-21, 
Б-СДО-22</c:v>
                </c:pt>
              </c:strCache>
            </c:strRef>
          </c:cat>
          <c:val>
            <c:numRef>
              <c:f>ИП!$E$4:$E$13</c:f>
              <c:numCache>
                <c:formatCode>0%</c:formatCode>
                <c:ptCount val="10"/>
                <c:pt idx="0">
                  <c:v>8.7999999999999995E-2</c:v>
                </c:pt>
                <c:pt idx="1">
                  <c:v>0.27300000000000002</c:v>
                </c:pt>
                <c:pt idx="2">
                  <c:v>2.9000000000000001E-2</c:v>
                </c:pt>
                <c:pt idx="3">
                  <c:v>2.9000000000000001E-2</c:v>
                </c:pt>
                <c:pt idx="4">
                  <c:v>0.23499999999999999</c:v>
                </c:pt>
                <c:pt idx="5">
                  <c:v>0.313</c:v>
                </c:pt>
                <c:pt idx="6">
                  <c:v>1</c:v>
                </c:pt>
                <c:pt idx="7">
                  <c:v>0.54500000000000004</c:v>
                </c:pt>
                <c:pt idx="8">
                  <c:v>8.6999999999999994E-2</c:v>
                </c:pt>
                <c:pt idx="9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7F-4BED-A897-40A638D81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045056"/>
        <c:axId val="315045712"/>
      </c:barChart>
      <c:catAx>
        <c:axId val="31504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5045712"/>
        <c:crosses val="autoZero"/>
        <c:auto val="1"/>
        <c:lblAlgn val="ctr"/>
        <c:lblOffset val="100"/>
        <c:noMultiLvlLbl val="0"/>
      </c:catAx>
      <c:valAx>
        <c:axId val="315045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5045056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ИПс!$E$3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ИПс!$D$4:$D$6</c:f>
              <c:strCache>
                <c:ptCount val="3"/>
                <c:pt idx="0">
                  <c:v>Иностранный язык
37.03.01 Психология, профиль «Профайлинг»,                                              
Б-Пс-11</c:v>
                </c:pt>
                <c:pt idx="1">
                  <c:v>Иностранный язык
37.03.01 Психология, профиль «Психологическое сопровождение личностного развития»,                                        
Бв-Пс-11</c:v>
                </c:pt>
                <c:pt idx="2">
                  <c:v>Иностранный язык
37.05.01 Клиническая психология, специализация «Психологическое обеспечение в чрезвычайных и экстремальных ситуациях»,  
С-КПС-11</c:v>
                </c:pt>
              </c:strCache>
            </c:strRef>
          </c:cat>
          <c:val>
            <c:numRef>
              <c:f>ИПс!$E$4:$E$6</c:f>
              <c:numCache>
                <c:formatCode>0%</c:formatCode>
                <c:ptCount val="3"/>
                <c:pt idx="0">
                  <c:v>0.5</c:v>
                </c:pt>
                <c:pt idx="1">
                  <c:v>0.26700000000000002</c:v>
                </c:pt>
                <c:pt idx="2">
                  <c:v>0.36399999999999999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1E-4F9A-9833-99E620B97D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0750008"/>
        <c:axId val="310750336"/>
      </c:barChart>
      <c:catAx>
        <c:axId val="310750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0750336"/>
        <c:crosses val="autoZero"/>
        <c:auto val="1"/>
        <c:lblAlgn val="ctr"/>
        <c:lblOffset val="100"/>
        <c:noMultiLvlLbl val="0"/>
      </c:catAx>
      <c:valAx>
        <c:axId val="3107503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075000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ИФиМ!$E$3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ИФиМ!$D$4:$D$5</c:f>
              <c:strCache>
                <c:ptCount val="2"/>
                <c:pt idx="0">
                  <c:v>Русский язык и культура речи
42.03.02 Журналистика, профиль «Журналистика»,               
Б-Жур-11</c:v>
                </c:pt>
                <c:pt idx="1">
                  <c:v>Русский язык и культура речи
44.03.01 Педагогическое образование, профиль «Русский язык как иностранный»,                             
Б-ПРКИ-11</c:v>
                </c:pt>
              </c:strCache>
            </c:strRef>
          </c:cat>
          <c:val>
            <c:numRef>
              <c:f>ИФиМ!$E$4:$E$5</c:f>
              <c:numCache>
                <c:formatCode>0%</c:formatCode>
                <c:ptCount val="2"/>
                <c:pt idx="0">
                  <c:v>0.33300000000000002</c:v>
                </c:pt>
                <c:pt idx="1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84-4689-AACC-E5A0A481D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0926320"/>
        <c:axId val="315324160"/>
      </c:barChart>
      <c:catAx>
        <c:axId val="42092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5324160"/>
        <c:crosses val="autoZero"/>
        <c:auto val="1"/>
        <c:lblAlgn val="ctr"/>
        <c:lblOffset val="100"/>
        <c:noMultiLvlLbl val="0"/>
      </c:catAx>
      <c:valAx>
        <c:axId val="3153241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926320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МИ!$E$3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МИ!$D$4</c:f>
              <c:strCache>
                <c:ptCount val="1"/>
                <c:pt idx="0">
                  <c:v>Биология
31.05.01 Лечебное дело,      
С-ЛД-11, С-ЛД-12, С-ЛД-13, С-ЛД-14, С-ЛД-15, С-ЛД-16, С-ЛД-17</c:v>
                </c:pt>
              </c:strCache>
            </c:strRef>
          </c:cat>
          <c:val>
            <c:numRef>
              <c:f>МИ!$E$4</c:f>
              <c:numCache>
                <c:formatCode>0%</c:formatCode>
                <c:ptCount val="1"/>
                <c:pt idx="0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82-4A27-9716-CAAA38870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333632"/>
        <c:axId val="396332976"/>
      </c:barChart>
      <c:catAx>
        <c:axId val="39633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6332976"/>
        <c:crosses val="autoZero"/>
        <c:auto val="1"/>
        <c:lblAlgn val="ctr"/>
        <c:lblOffset val="100"/>
        <c:noMultiLvlLbl val="0"/>
      </c:catAx>
      <c:valAx>
        <c:axId val="3963329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6333632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/>
  </cs:dataLabel>
  <cs:dataLabelCallout>
    <cs:lnRef idx="0"/>
    <cs:fillRef idx="0"/>
    <cs:effectRef idx="0"/>
    <cs:fontRef idx="minor">
      <a:schemeClr val="dk1">
        <a:lumMod val="50000"/>
        <a:lumOff val="50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ln w="9525" cap="flat" cmpd="sng" algn="ctr">
        <a:solidFill>
          <a:schemeClr val="phClr">
            <a:alpha val="50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cap="none" spc="2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pPr rtl="0"/>
              <a:t>18.07.2023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pPr rtl="0"/>
              <a:t>18.07.2023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E670F48-01AC-406E-9682-F73BA4FB75ED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552FDE-A92C-447C-93E6-5232D8364335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497630-C383-4792-A88C-E94F30714E87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5FC6FD-0A6A-4401-8C52-2FC93D494FE0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DC8526D-CDF1-4CF2-A0D9-951544690E5D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E95167-5AC6-480D-B057-AB1AECEA737F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A65CE7-2518-45C6-959A-C7D0BBB3E18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AE09EC-0DCD-4DB7-99E2-60EF8CAAACB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1CB191-677B-4FCF-B508-B6B224DDFD7F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578DD4-5E68-4754-A670-5FF554F6C38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497B8FD-9570-459E-B70B-7200D320C793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B7D3E721-004D-4A9D-B163-D3C7995AC644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76A115C-998F-E01D-55DE-2053BCB4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8308" y="260649"/>
            <a:ext cx="6696744" cy="59046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Результаты </a:t>
            </a:r>
            <a:br>
              <a:rPr lang="ru-RU" sz="3600" b="1" dirty="0"/>
            </a:br>
            <a:r>
              <a:rPr lang="ru-RU" sz="3600" b="1" dirty="0"/>
              <a:t>ВХОДНОГО КОНТРОЛЯ, ПРОВЕДЕННОГО В </a:t>
            </a:r>
            <a:r>
              <a:rPr lang="ru-RU" sz="3600" b="1"/>
              <a:t>СЕНТЯБРЕ 2022 </a:t>
            </a:r>
            <a:r>
              <a:rPr lang="ru-RU" sz="3600" b="1" dirty="0" err="1"/>
              <a:t>годА</a:t>
            </a: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endParaRPr lang="en-US" sz="29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ECF854-EE73-4F4A-827B-484FB88DC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56" y="764704"/>
            <a:ext cx="4968552" cy="473536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3B564C0-5D9A-4A2D-8DCB-56F5E3B427F6}"/>
              </a:ext>
            </a:extLst>
          </p:cNvPr>
          <p:cNvSpPr txBox="1">
            <a:spLocks/>
          </p:cNvSpPr>
          <p:nvPr/>
        </p:nvSpPr>
        <p:spPr>
          <a:xfrm>
            <a:off x="5540324" y="3429000"/>
            <a:ext cx="6696744" cy="30243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 cap="all" baseline="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380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006180" y="335885"/>
            <a:ext cx="53110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ФИЛОЛОГИИ И МАССМЕДИА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31A74FC-69C1-42AA-A966-F176879A09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693293"/>
              </p:ext>
            </p:extLst>
          </p:nvPr>
        </p:nvGraphicFramePr>
        <p:xfrm>
          <a:off x="2061964" y="908720"/>
          <a:ext cx="8352928" cy="539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357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726260" y="462736"/>
            <a:ext cx="35798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МЕДИЦИНСКИЙ ИНСТИТУТ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A06A82A9-E1FD-4C2F-8B85-2D8653375C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095577"/>
              </p:ext>
            </p:extLst>
          </p:nvPr>
        </p:nvGraphicFramePr>
        <p:xfrm>
          <a:off x="1629916" y="1124744"/>
          <a:ext cx="9470836" cy="5055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523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FA2374-1467-4110-99B9-942AE3492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" y="204533"/>
            <a:ext cx="1197868" cy="121492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C52277-48B6-4AC6-A4BA-EF73926C8A98}"/>
              </a:ext>
            </a:extLst>
          </p:cNvPr>
          <p:cNvSpPr/>
          <p:nvPr/>
        </p:nvSpPr>
        <p:spPr>
          <a:xfrm>
            <a:off x="1485900" y="374317"/>
            <a:ext cx="10225136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/>
              <a:t>Основные мероприятия, реализованные педагогическими работниками по результатам входного контроля с целью формирования и развития академической успеваемости студентов:</a:t>
            </a:r>
          </a:p>
          <a:p>
            <a:endParaRPr lang="ru-RU" sz="2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выявление элементов содержания дисциплины, вызвавших наибольшие затруднения у студентов;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проведение дополнительных занятий и консультаций со студентами в рамках графика индивидуальных консультаций преподавателей;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разработка дифференцированных заданий, направленных на формирование достаточного уровня знаний у «неуспевающих» обучающихся;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соблюдение технологической карты с включением бонусных заданий, которые студенты могут выполнять для улучшения своего рейтинга;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осуществление мониторинга успеваемости студентов, взаимодействие с руководством кафедры и деканата в случае выявления систематического непосещения учебных занятий и невыполнения необходимых заданий со стороны отдельных студентов.</a:t>
            </a:r>
          </a:p>
        </p:txBody>
      </p:sp>
    </p:spTree>
    <p:extLst>
      <p:ext uri="{BB962C8B-B14F-4D97-AF65-F5344CB8AC3E}">
        <p14:creationId xmlns:p14="http://schemas.microsoft.com/office/powerpoint/2010/main" val="37048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FA2374-1467-4110-99B9-942AE3492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" y="204533"/>
            <a:ext cx="1197868" cy="121492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C52277-48B6-4AC6-A4BA-EF73926C8A98}"/>
              </a:ext>
            </a:extLst>
          </p:cNvPr>
          <p:cNvSpPr/>
          <p:nvPr/>
        </p:nvSpPr>
        <p:spPr>
          <a:xfrm>
            <a:off x="1413892" y="692696"/>
            <a:ext cx="102251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ea typeface="Times New Roman" panose="02020603050405020304" pitchFamily="18" charset="0"/>
              </a:rPr>
              <a:t>В соответствии с приказом ректора от 02.09.2022 г. №210-од     «О проведении входного контроля знаний» был </a:t>
            </a:r>
            <a:r>
              <a:rPr lang="ru-RU" sz="2400" dirty="0"/>
              <a:t>определен уровень подготовки обучающихся по 28 дисциплинам для обеспечения контроля качества освоения ими образовательных программ.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 процедуре приняли участие 1538 студентов очной, очно-заочной и заочной форм обучения, обучающиеся по 43 основным образовательным программам высшего образования, из них: 32 программы бакалавриата, 6 программ специалитета и 5 программ магистратуры.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Доля студентов, принявших участие в тестировании от заявленного числа участников, составила 91%.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Средний результат, полученный в ходе процедуры оценки - 73%.</a:t>
            </a:r>
          </a:p>
        </p:txBody>
      </p:sp>
    </p:spTree>
    <p:extLst>
      <p:ext uri="{BB962C8B-B14F-4D97-AF65-F5344CB8AC3E}">
        <p14:creationId xmlns:p14="http://schemas.microsoft.com/office/powerpoint/2010/main" val="218217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006180" y="342473"/>
            <a:ext cx="57090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ИНЖЕНЕРНО-ТЕХНОЛОГИЧЕСКИЙ ИНСТИТУТ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984852C-63DC-42D2-9639-6C6AB742E6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5039483"/>
              </p:ext>
            </p:extLst>
          </p:nvPr>
        </p:nvGraphicFramePr>
        <p:xfrm>
          <a:off x="1125860" y="620688"/>
          <a:ext cx="10657184" cy="6073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398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654252" y="556023"/>
            <a:ext cx="37953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ЕСТЕСТВОЗНАНИЯ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2E912E2F-F8B7-4E59-938D-9BD0B95E08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753169"/>
              </p:ext>
            </p:extLst>
          </p:nvPr>
        </p:nvGraphicFramePr>
        <p:xfrm>
          <a:off x="1413892" y="1124744"/>
          <a:ext cx="9974882" cy="5535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031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2422004" y="164007"/>
            <a:ext cx="83979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ИСКУССТВ И СОЦИОКУЛЬТУРНОГО ПРОЕКТИРОВАНИЯ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EBDCFAE-AE44-4699-AD28-2D946F05E2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276609"/>
              </p:ext>
            </p:extLst>
          </p:nvPr>
        </p:nvGraphicFramePr>
        <p:xfrm>
          <a:off x="1053852" y="404664"/>
          <a:ext cx="10729191" cy="6289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84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438228" y="260648"/>
            <a:ext cx="40559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ИСТОРИИ И ПРАВА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06340E3-AD3D-4F22-B9B8-3D28B09294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206745"/>
              </p:ext>
            </p:extLst>
          </p:nvPr>
        </p:nvGraphicFramePr>
        <p:xfrm>
          <a:off x="1243608" y="476672"/>
          <a:ext cx="10467428" cy="6192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838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3358108" y="144572"/>
            <a:ext cx="63696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ЛИНГВИСТИКИ И МИРОВЫХ ЯЗЫКОВ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5FCDB07D-7192-4022-A325-465D248111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121167"/>
              </p:ext>
            </p:extLst>
          </p:nvPr>
        </p:nvGraphicFramePr>
        <p:xfrm>
          <a:off x="909836" y="556023"/>
          <a:ext cx="10801200" cy="660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051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870276" y="340580"/>
            <a:ext cx="32272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ПЕДАГОГИКИ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F04885E-3528-497F-AD83-754E9F221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08901"/>
              </p:ext>
            </p:extLst>
          </p:nvPr>
        </p:nvGraphicFramePr>
        <p:xfrm>
          <a:off x="1053852" y="692696"/>
          <a:ext cx="10873208" cy="6001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327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798268" y="340580"/>
            <a:ext cx="32996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ПСИХОЛОГИИ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35601D6-7B36-4987-B5D0-9C5F0507AA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807280"/>
              </p:ext>
            </p:extLst>
          </p:nvPr>
        </p:nvGraphicFramePr>
        <p:xfrm>
          <a:off x="1773932" y="908721"/>
          <a:ext cx="9505056" cy="560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70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245</Words>
  <Application>Microsoft Office PowerPoint</Application>
  <PresentationFormat>Произвольный</PresentationFormat>
  <Paragraphs>24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Euphemia</vt:lpstr>
      <vt:lpstr>Математика 16 х 9</vt:lpstr>
      <vt:lpstr>Результаты  ВХОДНОГО КОНТРОЛЯ, ПРОВЕДЕННОГО В СЕНТЯБРЕ 2022 годА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 федерального Интернет-экзамена  для выпускников бакалавриата  в 2022 году</dc:title>
  <dc:creator>Молчанова Екатерина Валерьевна</dc:creator>
  <cp:lastModifiedBy>Молчанова Екатерина Валерьевна</cp:lastModifiedBy>
  <cp:revision>134</cp:revision>
  <cp:lastPrinted>2023-07-18T10:02:50Z</cp:lastPrinted>
  <dcterms:created xsi:type="dcterms:W3CDTF">2022-04-26T13:10:06Z</dcterms:created>
  <dcterms:modified xsi:type="dcterms:W3CDTF">2023-07-18T10:14:57Z</dcterms:modified>
</cp:coreProperties>
</file>