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61" r:id="rId2"/>
    <p:sldId id="262" r:id="rId3"/>
    <p:sldId id="257" r:id="rId4"/>
    <p:sldId id="264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46C176-5A3B-4398-AF83-7CA74C1B357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9378BC-209B-4318-9561-7456906DEFEE}">
      <dgm:prSet phldrT="[Текст]" custT="1"/>
      <dgm:spPr/>
      <dgm:t>
        <a:bodyPr/>
        <a:lstStyle/>
        <a:p>
          <a:r>
            <a:rPr lang="ru-RU" sz="1800" dirty="0">
              <a:solidFill>
                <a:schemeClr val="bg1"/>
              </a:solidFill>
            </a:rPr>
            <a:t>Участие во всероссийских, внутривузовских конкурсах, олимпиадах</a:t>
          </a:r>
        </a:p>
      </dgm:t>
    </dgm:pt>
    <dgm:pt modelId="{8628AC56-B88D-493C-AD63-EDB00718690A}" type="parTrans" cxnId="{5C9B71DA-BA44-49E4-BEC3-82FC32942AE2}">
      <dgm:prSet/>
      <dgm:spPr/>
      <dgm:t>
        <a:bodyPr/>
        <a:lstStyle/>
        <a:p>
          <a:endParaRPr lang="ru-RU"/>
        </a:p>
      </dgm:t>
    </dgm:pt>
    <dgm:pt modelId="{218284A5-927B-4D21-AF24-43ECB2BB8326}" type="sibTrans" cxnId="{5C9B71DA-BA44-49E4-BEC3-82FC32942AE2}">
      <dgm:prSet/>
      <dgm:spPr/>
      <dgm:t>
        <a:bodyPr/>
        <a:lstStyle/>
        <a:p>
          <a:endParaRPr lang="ru-RU"/>
        </a:p>
      </dgm:t>
    </dgm:pt>
    <dgm:pt modelId="{05585A38-44D4-40B0-BEC7-48EE633D2829}">
      <dgm:prSet phldrT="[Текст]" custT="1"/>
      <dgm:spPr/>
      <dgm:t>
        <a:bodyPr/>
        <a:lstStyle/>
        <a:p>
          <a:r>
            <a:rPr lang="ru-RU" sz="1800" dirty="0">
              <a:solidFill>
                <a:schemeClr val="bg1"/>
              </a:solidFill>
            </a:rPr>
            <a:t>Участие во всероссийских, внутривузовских конференциях</a:t>
          </a:r>
        </a:p>
      </dgm:t>
    </dgm:pt>
    <dgm:pt modelId="{8F68D4E9-BF95-48EC-8301-01CA85458890}" type="parTrans" cxnId="{483B7778-04F0-4616-B7D0-D088AA0790DE}">
      <dgm:prSet/>
      <dgm:spPr/>
      <dgm:t>
        <a:bodyPr/>
        <a:lstStyle/>
        <a:p>
          <a:endParaRPr lang="ru-RU"/>
        </a:p>
      </dgm:t>
    </dgm:pt>
    <dgm:pt modelId="{BF527190-0D51-489E-A968-DAC25C47FED6}" type="sibTrans" cxnId="{483B7778-04F0-4616-B7D0-D088AA0790DE}">
      <dgm:prSet/>
      <dgm:spPr/>
      <dgm:t>
        <a:bodyPr/>
        <a:lstStyle/>
        <a:p>
          <a:endParaRPr lang="ru-RU"/>
        </a:p>
      </dgm:t>
    </dgm:pt>
    <dgm:pt modelId="{764E8B13-E3F7-44CD-A2D7-1E5393BCBE9B}">
      <dgm:prSet phldrT="[Текст]" custT="1"/>
      <dgm:spPr/>
      <dgm:t>
        <a:bodyPr/>
        <a:lstStyle/>
        <a:p>
          <a:r>
            <a:rPr lang="ru-RU" sz="1800" dirty="0">
              <a:solidFill>
                <a:schemeClr val="bg1"/>
              </a:solidFill>
            </a:rPr>
            <a:t>Подготовка и публикации статей в научных журналах</a:t>
          </a:r>
        </a:p>
      </dgm:t>
    </dgm:pt>
    <dgm:pt modelId="{6150ABD1-1611-4CD2-A92A-369A27F8BFB6}" type="parTrans" cxnId="{18A44911-3405-42CB-A6F5-CDAE0D5EF030}">
      <dgm:prSet/>
      <dgm:spPr/>
      <dgm:t>
        <a:bodyPr/>
        <a:lstStyle/>
        <a:p>
          <a:endParaRPr lang="ru-RU"/>
        </a:p>
      </dgm:t>
    </dgm:pt>
    <dgm:pt modelId="{4D89ADC5-AA4E-45AB-902C-0FD77F418B78}" type="sibTrans" cxnId="{18A44911-3405-42CB-A6F5-CDAE0D5EF030}">
      <dgm:prSet/>
      <dgm:spPr/>
      <dgm:t>
        <a:bodyPr/>
        <a:lstStyle/>
        <a:p>
          <a:endParaRPr lang="ru-RU"/>
        </a:p>
      </dgm:t>
    </dgm:pt>
    <dgm:pt modelId="{0A8631CB-8E37-412C-9B5C-A11340B30F7D}">
      <dgm:prSet phldrT="[Текст]" custT="1"/>
      <dgm:spPr/>
      <dgm:t>
        <a:bodyPr/>
        <a:lstStyle/>
        <a:p>
          <a:r>
            <a:rPr lang="ru-RU" sz="1800" dirty="0">
              <a:solidFill>
                <a:schemeClr val="bg1"/>
              </a:solidFill>
            </a:rPr>
            <a:t>Выполнение ВКР в рамках НИР кафедры</a:t>
          </a:r>
        </a:p>
      </dgm:t>
    </dgm:pt>
    <dgm:pt modelId="{62DE9B34-6758-494A-AB7D-F2A6BA28CA6B}" type="parTrans" cxnId="{A302351B-2FC1-42E9-A0D5-7F310A9157F9}">
      <dgm:prSet/>
      <dgm:spPr/>
      <dgm:t>
        <a:bodyPr/>
        <a:lstStyle/>
        <a:p>
          <a:endParaRPr lang="ru-RU"/>
        </a:p>
      </dgm:t>
    </dgm:pt>
    <dgm:pt modelId="{9B7292B0-907D-47E5-8673-23009EDF0875}" type="sibTrans" cxnId="{A302351B-2FC1-42E9-A0D5-7F310A9157F9}">
      <dgm:prSet/>
      <dgm:spPr/>
      <dgm:t>
        <a:bodyPr/>
        <a:lstStyle/>
        <a:p>
          <a:endParaRPr lang="ru-RU"/>
        </a:p>
      </dgm:t>
    </dgm:pt>
    <dgm:pt modelId="{4444F05C-9D0E-49AF-B285-A851AE74D726}" type="pres">
      <dgm:prSet presAssocID="{8246C176-5A3B-4398-AF83-7CA74C1B3574}" presName="diagram" presStyleCnt="0">
        <dgm:presLayoutVars>
          <dgm:dir/>
          <dgm:resizeHandles val="exact"/>
        </dgm:presLayoutVars>
      </dgm:prSet>
      <dgm:spPr/>
    </dgm:pt>
    <dgm:pt modelId="{03422620-252F-4651-8D6C-E2AC9B3D47C5}" type="pres">
      <dgm:prSet presAssocID="{F99378BC-209B-4318-9561-7456906DEFEE}" presName="node" presStyleLbl="node1" presStyleIdx="0" presStyleCnt="4">
        <dgm:presLayoutVars>
          <dgm:bulletEnabled val="1"/>
        </dgm:presLayoutVars>
      </dgm:prSet>
      <dgm:spPr/>
    </dgm:pt>
    <dgm:pt modelId="{234F415C-4106-44E4-A3BE-27803FCACDAA}" type="pres">
      <dgm:prSet presAssocID="{218284A5-927B-4D21-AF24-43ECB2BB8326}" presName="sibTrans" presStyleCnt="0"/>
      <dgm:spPr/>
    </dgm:pt>
    <dgm:pt modelId="{5700E6E5-E754-49B2-A062-29FB234CB499}" type="pres">
      <dgm:prSet presAssocID="{05585A38-44D4-40B0-BEC7-48EE633D2829}" presName="node" presStyleLbl="node1" presStyleIdx="1" presStyleCnt="4">
        <dgm:presLayoutVars>
          <dgm:bulletEnabled val="1"/>
        </dgm:presLayoutVars>
      </dgm:prSet>
      <dgm:spPr/>
    </dgm:pt>
    <dgm:pt modelId="{7A58F12B-4E50-42C3-85DE-6FBD56AD6ECA}" type="pres">
      <dgm:prSet presAssocID="{BF527190-0D51-489E-A968-DAC25C47FED6}" presName="sibTrans" presStyleCnt="0"/>
      <dgm:spPr/>
    </dgm:pt>
    <dgm:pt modelId="{E3DADB4E-E056-46FB-A828-5D281725E061}" type="pres">
      <dgm:prSet presAssocID="{764E8B13-E3F7-44CD-A2D7-1E5393BCBE9B}" presName="node" presStyleLbl="node1" presStyleIdx="2" presStyleCnt="4">
        <dgm:presLayoutVars>
          <dgm:bulletEnabled val="1"/>
        </dgm:presLayoutVars>
      </dgm:prSet>
      <dgm:spPr/>
    </dgm:pt>
    <dgm:pt modelId="{59828224-20E3-4F4A-BC46-853E4721AD03}" type="pres">
      <dgm:prSet presAssocID="{4D89ADC5-AA4E-45AB-902C-0FD77F418B78}" presName="sibTrans" presStyleCnt="0"/>
      <dgm:spPr/>
    </dgm:pt>
    <dgm:pt modelId="{E9F8B273-953A-4774-9D89-A299EB230667}" type="pres">
      <dgm:prSet presAssocID="{0A8631CB-8E37-412C-9B5C-A11340B30F7D}" presName="node" presStyleLbl="node1" presStyleIdx="3" presStyleCnt="4">
        <dgm:presLayoutVars>
          <dgm:bulletEnabled val="1"/>
        </dgm:presLayoutVars>
      </dgm:prSet>
      <dgm:spPr/>
    </dgm:pt>
  </dgm:ptLst>
  <dgm:cxnLst>
    <dgm:cxn modelId="{18A44911-3405-42CB-A6F5-CDAE0D5EF030}" srcId="{8246C176-5A3B-4398-AF83-7CA74C1B3574}" destId="{764E8B13-E3F7-44CD-A2D7-1E5393BCBE9B}" srcOrd="2" destOrd="0" parTransId="{6150ABD1-1611-4CD2-A92A-369A27F8BFB6}" sibTransId="{4D89ADC5-AA4E-45AB-902C-0FD77F418B78}"/>
    <dgm:cxn modelId="{A302351B-2FC1-42E9-A0D5-7F310A9157F9}" srcId="{8246C176-5A3B-4398-AF83-7CA74C1B3574}" destId="{0A8631CB-8E37-412C-9B5C-A11340B30F7D}" srcOrd="3" destOrd="0" parTransId="{62DE9B34-6758-494A-AB7D-F2A6BA28CA6B}" sibTransId="{9B7292B0-907D-47E5-8673-23009EDF0875}"/>
    <dgm:cxn modelId="{A098D65D-2BDF-4519-BD88-4ED8D82742E3}" type="presOf" srcId="{8246C176-5A3B-4398-AF83-7CA74C1B3574}" destId="{4444F05C-9D0E-49AF-B285-A851AE74D726}" srcOrd="0" destOrd="0" presId="urn:microsoft.com/office/officeart/2005/8/layout/default"/>
    <dgm:cxn modelId="{483B7778-04F0-4616-B7D0-D088AA0790DE}" srcId="{8246C176-5A3B-4398-AF83-7CA74C1B3574}" destId="{05585A38-44D4-40B0-BEC7-48EE633D2829}" srcOrd="1" destOrd="0" parTransId="{8F68D4E9-BF95-48EC-8301-01CA85458890}" sibTransId="{BF527190-0D51-489E-A968-DAC25C47FED6}"/>
    <dgm:cxn modelId="{F48228A3-B73E-4A47-AB86-0432F0B1CD22}" type="presOf" srcId="{05585A38-44D4-40B0-BEC7-48EE633D2829}" destId="{5700E6E5-E754-49B2-A062-29FB234CB499}" srcOrd="0" destOrd="0" presId="urn:microsoft.com/office/officeart/2005/8/layout/default"/>
    <dgm:cxn modelId="{5C9B71DA-BA44-49E4-BEC3-82FC32942AE2}" srcId="{8246C176-5A3B-4398-AF83-7CA74C1B3574}" destId="{F99378BC-209B-4318-9561-7456906DEFEE}" srcOrd="0" destOrd="0" parTransId="{8628AC56-B88D-493C-AD63-EDB00718690A}" sibTransId="{218284A5-927B-4D21-AF24-43ECB2BB8326}"/>
    <dgm:cxn modelId="{B65D22DB-0F57-4AC4-A0F2-57C84207FE56}" type="presOf" srcId="{764E8B13-E3F7-44CD-A2D7-1E5393BCBE9B}" destId="{E3DADB4E-E056-46FB-A828-5D281725E061}" srcOrd="0" destOrd="0" presId="urn:microsoft.com/office/officeart/2005/8/layout/default"/>
    <dgm:cxn modelId="{DAB00FFC-5CDA-4F22-90EF-F391D7015C2C}" type="presOf" srcId="{F99378BC-209B-4318-9561-7456906DEFEE}" destId="{03422620-252F-4651-8D6C-E2AC9B3D47C5}" srcOrd="0" destOrd="0" presId="urn:microsoft.com/office/officeart/2005/8/layout/default"/>
    <dgm:cxn modelId="{844EEAFF-1658-4BF5-9E14-0FEA8F38C834}" type="presOf" srcId="{0A8631CB-8E37-412C-9B5C-A11340B30F7D}" destId="{E9F8B273-953A-4774-9D89-A299EB230667}" srcOrd="0" destOrd="0" presId="urn:microsoft.com/office/officeart/2005/8/layout/default"/>
    <dgm:cxn modelId="{88D0BFC5-3088-46F0-B5E7-FF50643C0B05}" type="presParOf" srcId="{4444F05C-9D0E-49AF-B285-A851AE74D726}" destId="{03422620-252F-4651-8D6C-E2AC9B3D47C5}" srcOrd="0" destOrd="0" presId="urn:microsoft.com/office/officeart/2005/8/layout/default"/>
    <dgm:cxn modelId="{D9A5461D-4E74-4327-99D9-1F86C21B9E76}" type="presParOf" srcId="{4444F05C-9D0E-49AF-B285-A851AE74D726}" destId="{234F415C-4106-44E4-A3BE-27803FCACDAA}" srcOrd="1" destOrd="0" presId="urn:microsoft.com/office/officeart/2005/8/layout/default"/>
    <dgm:cxn modelId="{A9568A6F-F95F-4B6E-B5C1-EA3F36D19B29}" type="presParOf" srcId="{4444F05C-9D0E-49AF-B285-A851AE74D726}" destId="{5700E6E5-E754-49B2-A062-29FB234CB499}" srcOrd="2" destOrd="0" presId="urn:microsoft.com/office/officeart/2005/8/layout/default"/>
    <dgm:cxn modelId="{B4ACA8A8-3435-435A-87F5-AFF4ECE2394A}" type="presParOf" srcId="{4444F05C-9D0E-49AF-B285-A851AE74D726}" destId="{7A58F12B-4E50-42C3-85DE-6FBD56AD6ECA}" srcOrd="3" destOrd="0" presId="urn:microsoft.com/office/officeart/2005/8/layout/default"/>
    <dgm:cxn modelId="{C28C3EE5-E121-437C-957B-B26E86AB39D8}" type="presParOf" srcId="{4444F05C-9D0E-49AF-B285-A851AE74D726}" destId="{E3DADB4E-E056-46FB-A828-5D281725E061}" srcOrd="4" destOrd="0" presId="urn:microsoft.com/office/officeart/2005/8/layout/default"/>
    <dgm:cxn modelId="{C8ECD0EE-0480-47D9-B333-A9C95C6E19E3}" type="presParOf" srcId="{4444F05C-9D0E-49AF-B285-A851AE74D726}" destId="{59828224-20E3-4F4A-BC46-853E4721AD03}" srcOrd="5" destOrd="0" presId="urn:microsoft.com/office/officeart/2005/8/layout/default"/>
    <dgm:cxn modelId="{B3245C0A-EF04-4780-854E-AE7E3E94024A}" type="presParOf" srcId="{4444F05C-9D0E-49AF-B285-A851AE74D726}" destId="{E9F8B273-953A-4774-9D89-A299EB23066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422620-252F-4651-8D6C-E2AC9B3D47C5}">
      <dsp:nvSpPr>
        <dsp:cNvPr id="0" name=""/>
        <dsp:cNvSpPr/>
      </dsp:nvSpPr>
      <dsp:spPr>
        <a:xfrm>
          <a:off x="511537" y="1359"/>
          <a:ext cx="3431678" cy="20590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bg1"/>
              </a:solidFill>
            </a:rPr>
            <a:t>Участие во всероссийских, внутривузовских конкурсах, олимпиадах</a:t>
          </a:r>
        </a:p>
      </dsp:txBody>
      <dsp:txXfrm>
        <a:off x="511537" y="1359"/>
        <a:ext cx="3431678" cy="2059007"/>
      </dsp:txXfrm>
    </dsp:sp>
    <dsp:sp modelId="{5700E6E5-E754-49B2-A062-29FB234CB499}">
      <dsp:nvSpPr>
        <dsp:cNvPr id="0" name=""/>
        <dsp:cNvSpPr/>
      </dsp:nvSpPr>
      <dsp:spPr>
        <a:xfrm>
          <a:off x="4286383" y="1359"/>
          <a:ext cx="3431678" cy="20590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bg1"/>
              </a:solidFill>
            </a:rPr>
            <a:t>Участие во всероссийских, внутривузовских конференциях</a:t>
          </a:r>
        </a:p>
      </dsp:txBody>
      <dsp:txXfrm>
        <a:off x="4286383" y="1359"/>
        <a:ext cx="3431678" cy="2059007"/>
      </dsp:txXfrm>
    </dsp:sp>
    <dsp:sp modelId="{E3DADB4E-E056-46FB-A828-5D281725E061}">
      <dsp:nvSpPr>
        <dsp:cNvPr id="0" name=""/>
        <dsp:cNvSpPr/>
      </dsp:nvSpPr>
      <dsp:spPr>
        <a:xfrm>
          <a:off x="511537" y="2403534"/>
          <a:ext cx="3431678" cy="20590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bg1"/>
              </a:solidFill>
            </a:rPr>
            <a:t>Подготовка и публикации статей в научных журналах</a:t>
          </a:r>
        </a:p>
      </dsp:txBody>
      <dsp:txXfrm>
        <a:off x="511537" y="2403534"/>
        <a:ext cx="3431678" cy="2059007"/>
      </dsp:txXfrm>
    </dsp:sp>
    <dsp:sp modelId="{E9F8B273-953A-4774-9D89-A299EB230667}">
      <dsp:nvSpPr>
        <dsp:cNvPr id="0" name=""/>
        <dsp:cNvSpPr/>
      </dsp:nvSpPr>
      <dsp:spPr>
        <a:xfrm>
          <a:off x="4286383" y="2403534"/>
          <a:ext cx="3431678" cy="20590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bg1"/>
              </a:solidFill>
            </a:rPr>
            <a:t>Выполнение ВКР в рамках НИР кафедры</a:t>
          </a:r>
        </a:p>
      </dsp:txBody>
      <dsp:txXfrm>
        <a:off x="4286383" y="2403534"/>
        <a:ext cx="3431678" cy="20590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C573-740A-4123-BB42-DB3BC8B7C953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ADCD9363-B013-4AF6-904A-E77FDD662C9F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71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C573-740A-4123-BB42-DB3BC8B7C953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9363-B013-4AF6-904A-E77FDD662C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95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C573-740A-4123-BB42-DB3BC8B7C953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9363-B013-4AF6-904A-E77FDD662C9F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719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C573-740A-4123-BB42-DB3BC8B7C953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9363-B013-4AF6-904A-E77FDD662C9F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477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C573-740A-4123-BB42-DB3BC8B7C953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9363-B013-4AF6-904A-E77FDD662C9F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69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C573-740A-4123-BB42-DB3BC8B7C953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9363-B013-4AF6-904A-E77FDD662C9F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82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C573-740A-4123-BB42-DB3BC8B7C953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9363-B013-4AF6-904A-E77FDD662C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810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C573-740A-4123-BB42-DB3BC8B7C953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9363-B013-4AF6-904A-E77FDD662C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12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C573-740A-4123-BB42-DB3BC8B7C953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9363-B013-4AF6-904A-E77FDD662C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538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C573-740A-4123-BB42-DB3BC8B7C953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9363-B013-4AF6-904A-E77FDD662C9F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823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C000C573-740A-4123-BB42-DB3BC8B7C953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9363-B013-4AF6-904A-E77FDD662C9F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761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0C573-740A-4123-BB42-DB3BC8B7C953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DCD9363-B013-4AF6-904A-E77FDD662C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30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337038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Студенческий научный кружок </a:t>
            </a:r>
            <a:br>
              <a:rPr lang="ru-RU" dirty="0"/>
            </a:br>
            <a:r>
              <a:rPr lang="ru-RU" dirty="0"/>
              <a:t>«Основные проблемы и пути их решения в области таможенного дела»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12160" y="4581128"/>
            <a:ext cx="2674640" cy="1224176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ClrTx/>
              <a:buSzPct val="60000"/>
              <a:buNone/>
            </a:pPr>
            <a:r>
              <a:rPr lang="ru-RU" sz="2400" dirty="0">
                <a:ea typeface="Times New Roman"/>
                <a:cs typeface="Times New Roman"/>
              </a:rPr>
              <a:t>Научный руководитель:                                                                               </a:t>
            </a:r>
            <a:br>
              <a:rPr lang="ru-RU" sz="1800" dirty="0">
                <a:latin typeface="Calibri"/>
                <a:ea typeface="Calibri"/>
                <a:cs typeface="Times New Roman"/>
              </a:rPr>
            </a:b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к.э.н., доцент </a:t>
            </a:r>
            <a:r>
              <a:rPr lang="ru-RU" sz="2000" dirty="0">
                <a:ea typeface="Times New Roman"/>
                <a:cs typeface="Times New Roman"/>
              </a:rPr>
              <a:t>Гомон И.В.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53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404664"/>
            <a:ext cx="8229600" cy="5400675"/>
          </a:xfrm>
        </p:spPr>
        <p:txBody>
          <a:bodyPr>
            <a:normAutofit/>
          </a:bodyPr>
          <a:lstStyle/>
          <a:p>
            <a:pPr lvl="0" algn="ctr" fontAlgn="base">
              <a:buClr>
                <a:prstClr val="white">
                  <a:shade val="95000"/>
                </a:prstClr>
              </a:buClr>
            </a:pPr>
            <a:r>
              <a:rPr lang="ru-RU" dirty="0">
                <a:ea typeface="Calibri"/>
                <a:cs typeface="Times New Roman"/>
              </a:rPr>
              <a:t>СНК это добровольное объединение студентов, которые хотят расширить свои познавательные возможности и заниматься научными исследованиями.</a:t>
            </a:r>
          </a:p>
          <a:p>
            <a:pPr lvl="0" algn="ctr" fontAlgn="base">
              <a:buClr>
                <a:prstClr val="white">
                  <a:shade val="95000"/>
                </a:prstClr>
              </a:buClr>
            </a:pPr>
            <a:r>
              <a:rPr lang="ru-RU" dirty="0">
                <a:ea typeface="Calibri"/>
                <a:cs typeface="Times New Roman"/>
              </a:rPr>
              <a:t>В студенческом научном кружке вы сможете раз-вить и расширить свой научный потенциал, а также сформировать навыки научно-исследовательской деятельности.</a:t>
            </a:r>
          </a:p>
          <a:p>
            <a:pPr algn="ctr" fontAlgn="base"/>
            <a:endParaRPr lang="ru-RU" dirty="0">
              <a:ea typeface="Calibri"/>
              <a:cs typeface="Times New Roman"/>
            </a:endParaRPr>
          </a:p>
          <a:p>
            <a:pPr marL="137160" indent="0" algn="ctr" fontAlgn="base">
              <a:buNone/>
            </a:pPr>
            <a:r>
              <a:rPr lang="ru-RU" sz="1800" dirty="0">
                <a:ea typeface="Calibri"/>
                <a:cs typeface="Times New Roman"/>
              </a:rPr>
              <a:t>Образован не тот, кто много знает, </a:t>
            </a:r>
          </a:p>
          <a:p>
            <a:pPr marL="137160" indent="0" algn="ctr" fontAlgn="base">
              <a:buNone/>
            </a:pPr>
            <a:r>
              <a:rPr lang="ru-RU" sz="1800" dirty="0">
                <a:ea typeface="Calibri"/>
                <a:cs typeface="Times New Roman"/>
              </a:rPr>
              <a:t>а тот, кто хочет много знать, </a:t>
            </a:r>
          </a:p>
          <a:p>
            <a:pPr marL="137160" indent="0" algn="ctr" fontAlgn="base">
              <a:buNone/>
            </a:pPr>
            <a:r>
              <a:rPr lang="ru-RU" sz="1800" dirty="0">
                <a:ea typeface="Calibri"/>
                <a:cs typeface="Times New Roman"/>
              </a:rPr>
              <a:t>и умеет добывать эти знания. </a:t>
            </a:r>
          </a:p>
          <a:p>
            <a:pPr marL="137160" indent="0" algn="ctr" fontAlgn="base">
              <a:buNone/>
            </a:pPr>
            <a:r>
              <a:rPr lang="ru-RU" sz="1800" dirty="0">
                <a:ea typeface="Calibri"/>
                <a:cs typeface="Times New Roman"/>
              </a:rPr>
              <a:t>В.П. Вахтеров</a:t>
            </a:r>
          </a:p>
          <a:p>
            <a:pPr marL="137160" indent="0" algn="ctr">
              <a:buNone/>
            </a:pPr>
            <a:r>
              <a:rPr lang="ru-RU" sz="1800" dirty="0">
                <a:latin typeface="arial"/>
              </a:rPr>
              <a:t> </a:t>
            </a:r>
            <a:endParaRPr lang="ru-RU" sz="18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66852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571343" cy="1049235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Для чего нужна научно – исследовательская работа студентов?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6190969"/>
              </p:ext>
            </p:extLst>
          </p:nvPr>
        </p:nvGraphicFramePr>
        <p:xfrm>
          <a:off x="457200" y="1844824"/>
          <a:ext cx="8229600" cy="4463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1065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О чем будем говорить на наших заседаниях в этом учебном году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0449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a typeface="Calibri"/>
                <a:cs typeface="Times New Roman"/>
              </a:rPr>
              <a:t>Об экономическом механизме таможенного регулирования внешнеэкономической деятельности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a typeface="Calibri"/>
              </a:rPr>
              <a:t>Об особенностях перемещения и порядке пропуска через ТГ  товаров и транспортных  средств физических лиц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/>
              <a:t>О тенденциях и перспективах развития таможенных органов в современных условиях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a typeface="Calibri"/>
              </a:rPr>
              <a:t>О теории и практике применения технических средств таможенного контроля</a:t>
            </a:r>
          </a:p>
          <a:p>
            <a:pPr marL="13716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dirty="0">
                <a:ea typeface="Calibri"/>
              </a:rPr>
              <a:t>     </a:t>
            </a:r>
            <a:r>
              <a:rPr lang="ru-RU" sz="3200" dirty="0">
                <a:ea typeface="Calibri"/>
              </a:rPr>
              <a:t>Приходите, будет интересно!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37160" lvl="0" indent="0" algn="ctr">
              <a:lnSpc>
                <a:spcPct val="107000"/>
              </a:lnSpc>
              <a:buClr>
                <a:prstClr val="white">
                  <a:shade val="95000"/>
                </a:prstClr>
              </a:buClr>
              <a:buNone/>
            </a:pP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612791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345137"/>
            <a:ext cx="6571343" cy="1049235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Результат работы студентов- участников СНК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6328" y="1844824"/>
            <a:ext cx="6571343" cy="3450613"/>
          </a:xfrm>
        </p:spPr>
        <p:txBody>
          <a:bodyPr/>
          <a:lstStyle/>
          <a:p>
            <a:pPr marL="13716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/>
              </a:rPr>
              <a:t>Только за 2021-2022 учебный год студентами – участниками СНК было подготовлено и опубликовано 8 статей </a:t>
            </a:r>
            <a:r>
              <a:rPr lang="ru-RU" sz="1600" dirty="0">
                <a:ea typeface="Times New Roman"/>
                <a:cs typeface="Times New Roman"/>
              </a:rPr>
              <a:t>в изданиях, рекомендованных ВАК и 15 статей</a:t>
            </a:r>
            <a:r>
              <a:rPr lang="ru-RU" sz="1400" dirty="0">
                <a:latin typeface="Calibri"/>
                <a:ea typeface="Times New Roman"/>
                <a:cs typeface="Times New Roman"/>
              </a:rPr>
              <a:t> </a:t>
            </a:r>
            <a:r>
              <a:rPr lang="ru-RU" sz="1600" dirty="0">
                <a:ea typeface="Calibri"/>
                <a:cs typeface="Times New Roman"/>
              </a:rPr>
              <a:t>в научных журналах, индексируемых в РИНЦ.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13716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0" lvl="0" indent="0">
              <a:buClrTx/>
              <a:buSzPct val="60000"/>
              <a:buNone/>
            </a:pP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/>
            </a:endParaRPr>
          </a:p>
          <a:p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211" y="3429000"/>
            <a:ext cx="2088232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43" y="3429000"/>
            <a:ext cx="20193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443941"/>
            <a:ext cx="2232248" cy="2842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8677901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428</TotalTime>
  <Words>226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Arial</vt:lpstr>
      <vt:lpstr>Calibri</vt:lpstr>
      <vt:lpstr>Gill Sans MT</vt:lpstr>
      <vt:lpstr>Palatino Linotype</vt:lpstr>
      <vt:lpstr>Times New Roman</vt:lpstr>
      <vt:lpstr>Галерея</vt:lpstr>
      <vt:lpstr>Студенческий научный кружок  «Основные проблемы и пути их решения в области таможенного дела» </vt:lpstr>
      <vt:lpstr>Презентация PowerPoint</vt:lpstr>
      <vt:lpstr>Для чего нужна научно – исследовательская работа студентов? </vt:lpstr>
      <vt:lpstr>О чем будем говорить на наших заседаниях в этом учебном году</vt:lpstr>
      <vt:lpstr>Результат работы студентов- участников СНК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ИНСТИТУТ ИСТОРИИ И ПРАВА КАФЕДРА «ТАМОЖЕННОГО ДЕЛА»</dc:title>
  <dc:creator>User</dc:creator>
  <cp:lastModifiedBy>Берговская Ирина Николаевна</cp:lastModifiedBy>
  <cp:revision>29</cp:revision>
  <dcterms:created xsi:type="dcterms:W3CDTF">2022-10-08T11:59:33Z</dcterms:created>
  <dcterms:modified xsi:type="dcterms:W3CDTF">2022-10-17T11:12:33Z</dcterms:modified>
</cp:coreProperties>
</file>