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charts/chart15.xml" ContentType="application/vnd.openxmlformats-officedocument.drawingml.chart+xml"/>
  <Override PartName="/ppt/drawings/drawing1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5" r:id="rId4"/>
    <p:sldId id="276" r:id="rId5"/>
    <p:sldId id="277" r:id="rId6"/>
    <p:sldId id="279" r:id="rId7"/>
    <p:sldId id="280" r:id="rId8"/>
    <p:sldId id="281" r:id="rId9"/>
    <p:sldId id="263" r:id="rId10"/>
    <p:sldId id="282" r:id="rId11"/>
    <p:sldId id="285" r:id="rId12"/>
    <p:sldId id="284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16202025" cy="9001125"/>
  <p:notesSz cx="6858000" cy="9144000"/>
  <p:defaultTextStyle>
    <a:defPPr>
      <a:defRPr lang="ru-RU"/>
    </a:defPPr>
    <a:lvl1pPr marL="0" algn="l" defTabSz="1209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4876" algn="l" defTabSz="1209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9751" algn="l" defTabSz="1209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14627" algn="l" defTabSz="1209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19502" algn="l" defTabSz="1209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24378" algn="l" defTabSz="1209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29254" algn="l" defTabSz="1209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34129" algn="l" defTabSz="1209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39005" algn="l" defTabSz="1209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>
          <p15:clr>
            <a:srgbClr val="A4A3A4"/>
          </p15:clr>
        </p15:guide>
        <p15:guide id="2" pos="51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636" y="84"/>
      </p:cViewPr>
      <p:guideLst>
        <p:guide orient="horz" pos="2835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../embeddings/oleObject10.bin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../embeddings/oleObject11.bin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../embeddings/oleObject12.bin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../embeddings/oleObject13.bin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../embeddings/oleObject14.bin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../embeddings/oleObject15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3.bin"/><Relationship Id="rId1" Type="http://schemas.openxmlformats.org/officeDocument/2006/relationships/image" Target="../media/image6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29702114236218"/>
          <c:y val="0.13799657344887659"/>
          <c:w val="0.79070288028963676"/>
          <c:h val="0.74289747872425038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cat>
            <c:multiLvlStrRef>
              <c:f>'[Свод итогов ВХОДНОЙ КОНТРОЛЬ -2020-21 сентябрь (1).xlsx]ВК-кафедры'!$C$4:$D$7</c:f>
              <c:multiLvlStrCache>
                <c:ptCount val="4"/>
                <c:lvl>
                  <c:pt idx="0">
                    <c:v>Введение в географию</c:v>
                  </c:pt>
                  <c:pt idx="1">
                    <c:v>Аналитическая химия</c:v>
                  </c:pt>
                  <c:pt idx="2">
                    <c:v>Математика</c:v>
                  </c:pt>
                  <c:pt idx="3">
                    <c:v>Биология</c:v>
                  </c:pt>
                </c:lvl>
                <c:lvl>
                  <c:pt idx="0">
                    <c:v>44.03.05 Педагогическое образование (с двумя профилями подготовки), Биология и география, Б-ПБГ 11</c:v>
                  </c:pt>
                  <c:pt idx="1">
                    <c:v>04.03.01 Химия, Химия, Б-Х 31</c:v>
                  </c:pt>
                  <c:pt idx="2">
                    <c:v>20.03.01 Техносферная безопасность, Безопасность труда, Б-ТБ 11</c:v>
                  </c:pt>
                  <c:pt idx="3">
                    <c:v>31.05.01 Лечебное дело, ЛД-11, ЛД12, ЛД-13, ЛД-14, ЛД-15</c:v>
                  </c:pt>
                </c:lvl>
              </c:multiLvlStrCache>
            </c:multiLvlStrRef>
          </c:cat>
          <c:val>
            <c:numRef>
              <c:f>'[Свод итогов ВХОДНОЙ КОНТРОЛЬ -2020-21 сентябрь (1).xlsx]ВК-кафедры'!$H$4:$H$7</c:f>
              <c:numCache>
                <c:formatCode>0.00%</c:formatCode>
                <c:ptCount val="4"/>
                <c:pt idx="0">
                  <c:v>0.89500000000000002</c:v>
                </c:pt>
                <c:pt idx="1">
                  <c:v>0.97</c:v>
                </c:pt>
                <c:pt idx="2">
                  <c:v>0.83299999999999996</c:v>
                </c:pt>
                <c:pt idx="3">
                  <c:v>0.45400000000000001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4EC-445D-B555-7A19AA5CF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611136"/>
        <c:axId val="106926592"/>
      </c:barChart>
      <c:catAx>
        <c:axId val="4361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926592"/>
        <c:crosses val="autoZero"/>
        <c:auto val="1"/>
        <c:lblAlgn val="ctr"/>
        <c:lblOffset val="100"/>
        <c:noMultiLvlLbl val="0"/>
      </c:catAx>
      <c:valAx>
        <c:axId val="1069265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61113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0.10396620862236981"/>
          <c:w val="0.86217489859222152"/>
          <c:h val="0.659485670237978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'[Свод итогов ВХОДНОЙ КОНТРОЛЬ -2020-21 сентябрь (1).xlsx]Уровни'!$E$3</c:f>
              <c:strCache>
                <c:ptCount val="1"/>
                <c:pt idx="0">
                  <c:v>[0%; 60%)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'[Свод итогов ВХОДНОЙ КОНТРОЛЬ -2020-21 сентябрь (1).xlsx]Уровни'!$C$8:$C$17</c:f>
              <c:strCache>
                <c:ptCount val="10"/>
                <c:pt idx="0">
                  <c:v>44.03.05 Педагогическое образование (с двумя профилями подготовки)Б-ПНОИ-11</c:v>
                </c:pt>
                <c:pt idx="1">
                  <c:v>44.03.05 Педагогическое образование (с двумя профилями подготовки)Б-ПНОИ-11</c:v>
                </c:pt>
                <c:pt idx="2">
                  <c:v>44.03.05 Педагогическое образование   (с двумя профилями подготовки)образования Б-ПНОДО-21</c:v>
                </c:pt>
                <c:pt idx="3">
                  <c:v>44.03.03 Специальное (дефектологическое) образование, Логопедия"                     Б-СДО-11,  Б-СДО-12</c:v>
                </c:pt>
                <c:pt idx="4">
                  <c:v>44.03.03 Специальное (дефектологическое) образование, Логопедия"                     Б-СДО-11,  Б-СДО-12</c:v>
                </c:pt>
                <c:pt idx="5">
                  <c:v>44.03.03 Специальное (дефектологическое) образование, Логопедия"                     Б-СДО-21,  Б-СДО-22</c:v>
                </c:pt>
                <c:pt idx="6">
                  <c:v>44.03.03 Специальное (дефектологическое) образование, Логопедия"                     Б-СДО-21,  Б-СДО-22</c:v>
                </c:pt>
                <c:pt idx="7">
                  <c:v>44.04.01 Педагогическое образование, Педагогическая деятельность в образовательных организациях, М-ППДО-11</c:v>
                </c:pt>
                <c:pt idx="8">
                  <c:v>44.04.01 Педагогическое образование, Педагогическая деятельность в образовательных организациях, М-ППДО-11</c:v>
                </c:pt>
                <c:pt idx="9">
                  <c:v>44.04.01 Педагогическое образование, Педагогическая деятельность в образовательных организациях, М-ППДО-11</c:v>
                </c:pt>
              </c:strCache>
            </c:strRef>
          </c:cat>
          <c:val>
            <c:numRef>
              <c:f>'[Свод итогов ВХОДНОЙ КОНТРОЛЬ -2020-21 сентябрь (1).xlsx]Уровни'!$E$8:$E$17</c:f>
              <c:numCache>
                <c:formatCode>0.00%</c:formatCode>
                <c:ptCount val="10"/>
                <c:pt idx="0">
                  <c:v>0.433</c:v>
                </c:pt>
                <c:pt idx="1">
                  <c:v>0.125</c:v>
                </c:pt>
                <c:pt idx="2">
                  <c:v>3.3300000000000003E-2</c:v>
                </c:pt>
                <c:pt idx="3">
                  <c:v>0.41199999999999998</c:v>
                </c:pt>
                <c:pt idx="4">
                  <c:v>6.8000000000000005E-2</c:v>
                </c:pt>
                <c:pt idx="5">
                  <c:v>0.111</c:v>
                </c:pt>
                <c:pt idx="6">
                  <c:v>0.13900000000000001</c:v>
                </c:pt>
                <c:pt idx="7">
                  <c:v>0</c:v>
                </c:pt>
                <c:pt idx="8">
                  <c:v>0.4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0A-4A28-92CD-ED63522D93A3}"/>
            </c:ext>
          </c:extLst>
        </c:ser>
        <c:ser>
          <c:idx val="1"/>
          <c:order val="1"/>
          <c:tx>
            <c:strRef>
              <c:f>'[Свод итогов ВХОДНОЙ КОНТРОЛЬ -2020-21 сентябрь (1).xlsx]Уровни'!$F$3</c:f>
              <c:strCache>
                <c:ptCount val="1"/>
                <c:pt idx="0">
                  <c:v>[60%;75%)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'[Свод итогов ВХОДНОЙ КОНТРОЛЬ -2020-21 сентябрь (1).xlsx]Уровни'!$C$8:$C$17</c:f>
              <c:strCache>
                <c:ptCount val="10"/>
                <c:pt idx="0">
                  <c:v>44.03.05 Педагогическое образование (с двумя профилями подготовки)Б-ПНОИ-11</c:v>
                </c:pt>
                <c:pt idx="1">
                  <c:v>44.03.05 Педагогическое образование (с двумя профилями подготовки)Б-ПНОИ-11</c:v>
                </c:pt>
                <c:pt idx="2">
                  <c:v>44.03.05 Педагогическое образование   (с двумя профилями подготовки)образования Б-ПНОДО-21</c:v>
                </c:pt>
                <c:pt idx="3">
                  <c:v>44.03.03 Специальное (дефектологическое) образование, Логопедия"                     Б-СДО-11,  Б-СДО-12</c:v>
                </c:pt>
                <c:pt idx="4">
                  <c:v>44.03.03 Специальное (дефектологическое) образование, Логопедия"                     Б-СДО-11,  Б-СДО-12</c:v>
                </c:pt>
                <c:pt idx="5">
                  <c:v>44.03.03 Специальное (дефектологическое) образование, Логопедия"                     Б-СДО-21,  Б-СДО-22</c:v>
                </c:pt>
                <c:pt idx="6">
                  <c:v>44.03.03 Специальное (дефектологическое) образование, Логопедия"                     Б-СДО-21,  Б-СДО-22</c:v>
                </c:pt>
                <c:pt idx="7">
                  <c:v>44.04.01 Педагогическое образование, Педагогическая деятельность в образовательных организациях, М-ППДО-11</c:v>
                </c:pt>
                <c:pt idx="8">
                  <c:v>44.04.01 Педагогическое образование, Педагогическая деятельность в образовательных организациях, М-ППДО-11</c:v>
                </c:pt>
                <c:pt idx="9">
                  <c:v>44.04.01 Педагогическое образование, Педагогическая деятельность в образовательных организациях, М-ППДО-11</c:v>
                </c:pt>
              </c:strCache>
            </c:strRef>
          </c:cat>
          <c:val>
            <c:numRef>
              <c:f>'[Свод итогов ВХОДНОЙ КОНТРОЛЬ -2020-21 сентябрь (1).xlsx]Уровни'!$F$8:$F$17</c:f>
              <c:numCache>
                <c:formatCode>0.00%</c:formatCode>
                <c:ptCount val="10"/>
                <c:pt idx="0">
                  <c:v>0.3</c:v>
                </c:pt>
                <c:pt idx="1">
                  <c:v>0.34399999999999997</c:v>
                </c:pt>
                <c:pt idx="2">
                  <c:v>3.3300000000000003E-2</c:v>
                </c:pt>
                <c:pt idx="3">
                  <c:v>0.216</c:v>
                </c:pt>
                <c:pt idx="4">
                  <c:v>0.13500000000000001</c:v>
                </c:pt>
                <c:pt idx="5">
                  <c:v>0.222</c:v>
                </c:pt>
                <c:pt idx="6">
                  <c:v>0.38900000000000001</c:v>
                </c:pt>
                <c:pt idx="7">
                  <c:v>0</c:v>
                </c:pt>
                <c:pt idx="8">
                  <c:v>0.2</c:v>
                </c:pt>
                <c:pt idx="9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0A-4A28-92CD-ED63522D93A3}"/>
            </c:ext>
          </c:extLst>
        </c:ser>
        <c:ser>
          <c:idx val="2"/>
          <c:order val="2"/>
          <c:tx>
            <c:strRef>
              <c:f>'[Свод итогов ВХОДНОЙ КОНТРОЛЬ -2020-21 сентябрь (1).xlsx]Уровни'!$G$3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'[Свод итогов ВХОДНОЙ КОНТРОЛЬ -2020-21 сентябрь (1).xlsx]Уровни'!$C$8:$C$17</c:f>
              <c:strCache>
                <c:ptCount val="10"/>
                <c:pt idx="0">
                  <c:v>44.03.05 Педагогическое образование (с двумя профилями подготовки)Б-ПНОИ-11</c:v>
                </c:pt>
                <c:pt idx="1">
                  <c:v>44.03.05 Педагогическое образование (с двумя профилями подготовки)Б-ПНОИ-11</c:v>
                </c:pt>
                <c:pt idx="2">
                  <c:v>44.03.05 Педагогическое образование   (с двумя профилями подготовки)образования Б-ПНОДО-21</c:v>
                </c:pt>
                <c:pt idx="3">
                  <c:v>44.03.03 Специальное (дефектологическое) образование, Логопедия"                     Б-СДО-11,  Б-СДО-12</c:v>
                </c:pt>
                <c:pt idx="4">
                  <c:v>44.03.03 Специальное (дефектологическое) образование, Логопедия"                     Б-СДО-11,  Б-СДО-12</c:v>
                </c:pt>
                <c:pt idx="5">
                  <c:v>44.03.03 Специальное (дефектологическое) образование, Логопедия"                     Б-СДО-21,  Б-СДО-22</c:v>
                </c:pt>
                <c:pt idx="6">
                  <c:v>44.03.03 Специальное (дефектологическое) образование, Логопедия"                     Б-СДО-21,  Б-СДО-22</c:v>
                </c:pt>
                <c:pt idx="7">
                  <c:v>44.04.01 Педагогическое образование, Педагогическая деятельность в образовательных организациях, М-ППДО-11</c:v>
                </c:pt>
                <c:pt idx="8">
                  <c:v>44.04.01 Педагогическое образование, Педагогическая деятельность в образовательных организациях, М-ППДО-11</c:v>
                </c:pt>
                <c:pt idx="9">
                  <c:v>44.04.01 Педагогическое образование, Педагогическая деятельность в образовательных организациях, М-ППДО-11</c:v>
                </c:pt>
              </c:strCache>
            </c:strRef>
          </c:cat>
          <c:val>
            <c:numRef>
              <c:f>'[Свод итогов ВХОДНОЙ КОНТРОЛЬ -2020-21 сентябрь (1).xlsx]Уровни'!$G$8:$G$17</c:f>
              <c:numCache>
                <c:formatCode>0.00%</c:formatCode>
                <c:ptCount val="10"/>
                <c:pt idx="0">
                  <c:v>0.23300000000000001</c:v>
                </c:pt>
                <c:pt idx="1">
                  <c:v>0.28100000000000003</c:v>
                </c:pt>
                <c:pt idx="2">
                  <c:v>0.26669999999999999</c:v>
                </c:pt>
                <c:pt idx="3">
                  <c:v>0.19600000000000001</c:v>
                </c:pt>
                <c:pt idx="4">
                  <c:v>0.20300000000000001</c:v>
                </c:pt>
                <c:pt idx="5">
                  <c:v>0.19400000000000001</c:v>
                </c:pt>
                <c:pt idx="6">
                  <c:v>0.222</c:v>
                </c:pt>
                <c:pt idx="7">
                  <c:v>0</c:v>
                </c:pt>
                <c:pt idx="8">
                  <c:v>0.2</c:v>
                </c:pt>
                <c:pt idx="9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0A-4A28-92CD-ED63522D93A3}"/>
            </c:ext>
          </c:extLst>
        </c:ser>
        <c:ser>
          <c:idx val="3"/>
          <c:order val="3"/>
          <c:tx>
            <c:strRef>
              <c:f>'[Свод итогов ВХОДНОЙ КОНТРОЛЬ -2020-21 сентябрь (1).xlsx]Уровни'!$H$3</c:f>
              <c:strCache>
                <c:ptCount val="1"/>
                <c:pt idx="0">
                  <c:v>[85%; 100%]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'[Свод итогов ВХОДНОЙ КОНТРОЛЬ -2020-21 сентябрь (1).xlsx]Уровни'!$C$8:$C$17</c:f>
              <c:strCache>
                <c:ptCount val="10"/>
                <c:pt idx="0">
                  <c:v>44.03.05 Педагогическое образование (с двумя профилями подготовки)Б-ПНОИ-11</c:v>
                </c:pt>
                <c:pt idx="1">
                  <c:v>44.03.05 Педагогическое образование (с двумя профилями подготовки)Б-ПНОИ-11</c:v>
                </c:pt>
                <c:pt idx="2">
                  <c:v>44.03.05 Педагогическое образование   (с двумя профилями подготовки)образования Б-ПНОДО-21</c:v>
                </c:pt>
                <c:pt idx="3">
                  <c:v>44.03.03 Специальное (дефектологическое) образование, Логопедия"                     Б-СДО-11,  Б-СДО-12</c:v>
                </c:pt>
                <c:pt idx="4">
                  <c:v>44.03.03 Специальное (дефектологическое) образование, Логопедия"                     Б-СДО-11,  Б-СДО-12</c:v>
                </c:pt>
                <c:pt idx="5">
                  <c:v>44.03.03 Специальное (дефектологическое) образование, Логопедия"                     Б-СДО-21,  Б-СДО-22</c:v>
                </c:pt>
                <c:pt idx="6">
                  <c:v>44.03.03 Специальное (дефектологическое) образование, Логопедия"                     Б-СДО-21,  Б-СДО-22</c:v>
                </c:pt>
                <c:pt idx="7">
                  <c:v>44.04.01 Педагогическое образование, Педагогическая деятельность в образовательных организациях, М-ППДО-11</c:v>
                </c:pt>
                <c:pt idx="8">
                  <c:v>44.04.01 Педагогическое образование, Педагогическая деятельность в образовательных организациях, М-ППДО-11</c:v>
                </c:pt>
                <c:pt idx="9">
                  <c:v>44.04.01 Педагогическое образование, Педагогическая деятельность в образовательных организациях, М-ППДО-11</c:v>
                </c:pt>
              </c:strCache>
            </c:strRef>
          </c:cat>
          <c:val>
            <c:numRef>
              <c:f>'[Свод итогов ВХОДНОЙ КОНТРОЛЬ -2020-21 сентябрь (1).xlsx]Уровни'!$H$8:$H$17</c:f>
              <c:numCache>
                <c:formatCode>0.00%</c:formatCode>
                <c:ptCount val="10"/>
                <c:pt idx="0">
                  <c:v>3.4000000000000002E-2</c:v>
                </c:pt>
                <c:pt idx="1">
                  <c:v>0.25</c:v>
                </c:pt>
                <c:pt idx="2">
                  <c:v>0.66669999999999996</c:v>
                </c:pt>
                <c:pt idx="3">
                  <c:v>0.17599999999999999</c:v>
                </c:pt>
                <c:pt idx="4">
                  <c:v>0.71399999999999997</c:v>
                </c:pt>
                <c:pt idx="5">
                  <c:v>0.47299999999999998</c:v>
                </c:pt>
                <c:pt idx="6">
                  <c:v>0.25</c:v>
                </c:pt>
                <c:pt idx="7">
                  <c:v>0</c:v>
                </c:pt>
                <c:pt idx="8">
                  <c:v>0.2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0A-4A28-92CD-ED63522D9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08404736"/>
        <c:axId val="108576064"/>
      </c:barChart>
      <c:catAx>
        <c:axId val="10840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8576064"/>
        <c:crosses val="autoZero"/>
        <c:auto val="1"/>
        <c:lblAlgn val="ctr"/>
        <c:lblOffset val="100"/>
        <c:noMultiLvlLbl val="0"/>
      </c:catAx>
      <c:valAx>
        <c:axId val="1085760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404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0.10396620862236981"/>
          <c:w val="0.86217489859222152"/>
          <c:h val="0.659485670237978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'[Свод итогов ВХОДНОЙ КОНТРОЛЬ -2020-21 сентябрь (1).xlsx]Уровни'!$E$3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'[Свод итогов ВХОДНОЙ КОНТРОЛЬ -2020-21 сентябрь (1).xlsx]Уровни'!$C$18:$C$20</c:f>
              <c:strCache>
                <c:ptCount val="3"/>
                <c:pt idx="0">
                  <c:v>37.03.01 Психология, Психология, Б-Пс-11  </c:v>
                </c:pt>
                <c:pt idx="1">
                  <c:v>37.03.01 Психология, Психология, Б-Пс-11  </c:v>
                </c:pt>
                <c:pt idx="2">
                  <c:v>37.05.02 Психология служебной деятельности, Психологическое обеспечение служебной деятельности сотрудников правоохранительных органов, ПСД-11</c:v>
                </c:pt>
              </c:strCache>
            </c:strRef>
          </c:cat>
          <c:val>
            <c:numRef>
              <c:f>'[Свод итогов ВХОДНОЙ КОНТРОЛЬ -2020-21 сентябрь (1).xlsx]Уровни'!$E$18:$E$20</c:f>
              <c:numCache>
                <c:formatCode>0.00%</c:formatCode>
                <c:ptCount val="3"/>
                <c:pt idx="0">
                  <c:v>0.33800000000000002</c:v>
                </c:pt>
                <c:pt idx="1">
                  <c:v>0.30399999999999999</c:v>
                </c:pt>
                <c:pt idx="2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F-41F2-8FDF-BF8295E4E636}"/>
            </c:ext>
          </c:extLst>
        </c:ser>
        <c:ser>
          <c:idx val="1"/>
          <c:order val="1"/>
          <c:tx>
            <c:strRef>
              <c:f>'[Свод итогов ВХОДНОЙ КОНТРОЛЬ -2020-21 сентябрь (1).xlsx]Уровни'!$F$3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strRef>
              <c:f>'[Свод итогов ВХОДНОЙ КОНТРОЛЬ -2020-21 сентябрь (1).xlsx]Уровни'!$C$18:$C$20</c:f>
              <c:strCache>
                <c:ptCount val="3"/>
                <c:pt idx="0">
                  <c:v>37.03.01 Психология, Психология, Б-Пс-11  </c:v>
                </c:pt>
                <c:pt idx="1">
                  <c:v>37.03.01 Психология, Психология, Б-Пс-11  </c:v>
                </c:pt>
                <c:pt idx="2">
                  <c:v>37.05.02 Психология служебной деятельности, Психологическое обеспечение служебной деятельности сотрудников правоохранительных органов, ПСД-11</c:v>
                </c:pt>
              </c:strCache>
            </c:strRef>
          </c:cat>
          <c:val>
            <c:numRef>
              <c:f>'[Свод итогов ВХОДНОЙ КОНТРОЛЬ -2020-21 сентябрь (1).xlsx]Уровни'!$F$18:$F$20</c:f>
              <c:numCache>
                <c:formatCode>0.00%</c:formatCode>
                <c:ptCount val="3"/>
                <c:pt idx="0">
                  <c:v>0.57899999999999996</c:v>
                </c:pt>
                <c:pt idx="1">
                  <c:v>0.47799999999999998</c:v>
                </c:pt>
                <c:pt idx="2">
                  <c:v>0.58299999999999996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2F-41F2-8FDF-BF8295E4E636}"/>
            </c:ext>
          </c:extLst>
        </c:ser>
        <c:ser>
          <c:idx val="2"/>
          <c:order val="2"/>
          <c:tx>
            <c:strRef>
              <c:f>'[Свод итогов ВХОДНОЙ КОНТРОЛЬ -2020-21 сентябрь (1).xlsx]Уровни'!$G$3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'[Свод итогов ВХОДНОЙ КОНТРОЛЬ -2020-21 сентябрь (1).xlsx]Уровни'!$C$18:$C$20</c:f>
              <c:strCache>
                <c:ptCount val="3"/>
                <c:pt idx="0">
                  <c:v>37.03.01 Психология, Психология, Б-Пс-11  </c:v>
                </c:pt>
                <c:pt idx="1">
                  <c:v>37.03.01 Психология, Психология, Б-Пс-11  </c:v>
                </c:pt>
                <c:pt idx="2">
                  <c:v>37.05.02 Психология служебной деятельности, Психологическое обеспечение служебной деятельности сотрудников правоохранительных органов, ПСД-11</c:v>
                </c:pt>
              </c:strCache>
            </c:strRef>
          </c:cat>
          <c:val>
            <c:numRef>
              <c:f>'[Свод итогов ВХОДНОЙ КОНТРОЛЬ -2020-21 сентябрь (1).xlsx]Уровни'!$G$18:$G$20</c:f>
              <c:numCache>
                <c:formatCode>0.00%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2F-41F2-8FDF-BF8295E4E636}"/>
            </c:ext>
          </c:extLst>
        </c:ser>
        <c:ser>
          <c:idx val="3"/>
          <c:order val="3"/>
          <c:tx>
            <c:strRef>
              <c:f>'[Свод итогов ВХОДНОЙ КОНТРОЛЬ -2020-21 сентябрь (1).xlsx]Уровни'!$H$3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'[Свод итогов ВХОДНОЙ КОНТРОЛЬ -2020-21 сентябрь (1).xlsx]Уровни'!$C$18:$C$20</c:f>
              <c:strCache>
                <c:ptCount val="3"/>
                <c:pt idx="0">
                  <c:v>37.03.01 Психология, Психология, Б-Пс-11  </c:v>
                </c:pt>
                <c:pt idx="1">
                  <c:v>37.03.01 Психология, Психология, Б-Пс-11  </c:v>
                </c:pt>
                <c:pt idx="2">
                  <c:v>37.05.02 Психология служебной деятельности, Психологическое обеспечение служебной деятельности сотрудников правоохранительных органов, ПСД-11</c:v>
                </c:pt>
              </c:strCache>
            </c:strRef>
          </c:cat>
          <c:val>
            <c:numRef>
              <c:f>'[Свод итогов ВХОДНОЙ КОНТРОЛЬ -2020-21 сентябрь (1).xlsx]Уровни'!$H$18:$H$20</c:f>
              <c:numCache>
                <c:formatCode>0.00%</c:formatCode>
                <c:ptCount val="3"/>
                <c:pt idx="0">
                  <c:v>0.28299999999999997</c:v>
                </c:pt>
                <c:pt idx="1">
                  <c:v>0.218</c:v>
                </c:pt>
                <c:pt idx="2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2F-41F2-8FDF-BF8295E4E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08408320"/>
        <c:axId val="43542208"/>
      </c:barChart>
      <c:catAx>
        <c:axId val="10840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542208"/>
        <c:crosses val="autoZero"/>
        <c:auto val="1"/>
        <c:lblAlgn val="ctr"/>
        <c:lblOffset val="100"/>
        <c:noMultiLvlLbl val="0"/>
      </c:catAx>
      <c:valAx>
        <c:axId val="435422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408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6315766964294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'[Свод итогов ВХОДНОЙ КОНТРОЛЬ -2020-21 сентябрь (1).xlsx]Уровни'!$E$3</c:f>
              <c:strCache>
                <c:ptCount val="1"/>
                <c:pt idx="0">
                  <c:v>[0%; 60%)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'[Свод итогов ВХОДНОЙ КОНТРОЛЬ -2020-21 сентябрь (1).xlsx]Уровни'!$C$21:$C$32</c:f>
              <c:strCache>
                <c:ptCount val="12"/>
                <c:pt idx="0">
                  <c:v>43.03.02 Туризм, Проектирование туристических программ и индивидуальных туров, Б-Тур-11</c:v>
                </c:pt>
                <c:pt idx="1">
                  <c:v>43.03.02 Туризм, Проектирование туристических программ и индивидуальных туров, Б-Тур-11</c:v>
                </c:pt>
                <c:pt idx="2">
                  <c:v>44.03.03. Специальное (дефектологическое) образование, Образование детей с особенностями развития,  Б-СДОД-21</c:v>
                </c:pt>
                <c:pt idx="3">
                  <c:v>44.04.02 Психолого-педагогическое образование, Коучинг в педагогическом и социальном сопровождении детей и молодёжи в современных социокультурных условиях», М-ПК-21</c:v>
                </c:pt>
                <c:pt idx="4">
                  <c:v>39.03.03 Организация работы с молодежью, Государственная молодежная политика, Б-ОРМ-11</c:v>
                </c:pt>
                <c:pt idx="5">
                  <c:v>39.03.03 Организация работы с молодежью, Государственная молодежная политика, Б-ОРМ-11</c:v>
                </c:pt>
                <c:pt idx="6">
                  <c:v>39.03.03 Организация работы с молодежью, Государственная молодежная политика, Б-ОРМ-21</c:v>
                </c:pt>
                <c:pt idx="7">
                  <c:v>39.03.03 Организация работы с молодежью, Государственная молодежная политика, Б-ОРМ-31</c:v>
                </c:pt>
                <c:pt idx="8">
                  <c:v>44.03.05 Педагогическое образование (с двумя профилями подготвоки), Физическая культура и дополнительное образование детей, Б-ПОФКДО-11</c:v>
                </c:pt>
                <c:pt idx="9">
                  <c:v>44.03.05 Педагогическое образование (с двумя профилями подготвоки), Физическая культура и дополнительное образование детей, Б-ПОФКДО-11</c:v>
                </c:pt>
                <c:pt idx="10">
                  <c:v>44.03.05 Педагогическое образование (с двумя профилями подготвоки), Физическая культура и безопасность жизнедеятельности, Б-ПОФКБЖ-21</c:v>
                </c:pt>
                <c:pt idx="11">
                  <c:v>44.03.05 Педагогическое образование (с двумя профилями подготвоки), Физическая культура и безопасность жизнедеятельности, Б-ПОФКБЖ-21</c:v>
                </c:pt>
              </c:strCache>
            </c:strRef>
          </c:cat>
          <c:val>
            <c:numRef>
              <c:f>'[Свод итогов ВХОДНОЙ КОНТРОЛЬ -2020-21 сентябрь (1).xlsx]Уровни'!$E$21:$E$32</c:f>
              <c:numCache>
                <c:formatCode>0.00%</c:formatCode>
                <c:ptCount val="12"/>
                <c:pt idx="0">
                  <c:v>0</c:v>
                </c:pt>
                <c:pt idx="1">
                  <c:v>0.05</c:v>
                </c:pt>
                <c:pt idx="2">
                  <c:v>0.154</c:v>
                </c:pt>
                <c:pt idx="3">
                  <c:v>0</c:v>
                </c:pt>
                <c:pt idx="4">
                  <c:v>0.27600000000000002</c:v>
                </c:pt>
                <c:pt idx="5">
                  <c:v>0</c:v>
                </c:pt>
                <c:pt idx="6">
                  <c:v>0</c:v>
                </c:pt>
                <c:pt idx="7">
                  <c:v>0.16700000000000001</c:v>
                </c:pt>
                <c:pt idx="8">
                  <c:v>0.16</c:v>
                </c:pt>
                <c:pt idx="9">
                  <c:v>0.47399999999999998</c:v>
                </c:pt>
                <c:pt idx="10">
                  <c:v>0</c:v>
                </c:pt>
                <c:pt idx="11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DF-4C01-B65D-F979FBC87E70}"/>
            </c:ext>
          </c:extLst>
        </c:ser>
        <c:ser>
          <c:idx val="1"/>
          <c:order val="1"/>
          <c:tx>
            <c:strRef>
              <c:f>'[Свод итогов ВХОДНОЙ КОНТРОЛЬ -2020-21 сентябрь (1).xlsx]Уровни'!$F$3</c:f>
              <c:strCache>
                <c:ptCount val="1"/>
                <c:pt idx="0">
                  <c:v>[60%;75%)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'[Свод итогов ВХОДНОЙ КОНТРОЛЬ -2020-21 сентябрь (1).xlsx]Уровни'!$C$21:$C$32</c:f>
              <c:strCache>
                <c:ptCount val="12"/>
                <c:pt idx="0">
                  <c:v>43.03.02 Туризм, Проектирование туристических программ и индивидуальных туров, Б-Тур-11</c:v>
                </c:pt>
                <c:pt idx="1">
                  <c:v>43.03.02 Туризм, Проектирование туристических программ и индивидуальных туров, Б-Тур-11</c:v>
                </c:pt>
                <c:pt idx="2">
                  <c:v>44.03.03. Специальное (дефектологическое) образование, Образование детей с особенностями развития,  Б-СДОД-21</c:v>
                </c:pt>
                <c:pt idx="3">
                  <c:v>44.04.02 Психолого-педагогическое образование, Коучинг в педагогическом и социальном сопровождении детей и молодёжи в современных социокультурных условиях», М-ПК-21</c:v>
                </c:pt>
                <c:pt idx="4">
                  <c:v>39.03.03 Организация работы с молодежью, Государственная молодежная политика, Б-ОРМ-11</c:v>
                </c:pt>
                <c:pt idx="5">
                  <c:v>39.03.03 Организация работы с молодежью, Государственная молодежная политика, Б-ОРМ-11</c:v>
                </c:pt>
                <c:pt idx="6">
                  <c:v>39.03.03 Организация работы с молодежью, Государственная молодежная политика, Б-ОРМ-21</c:v>
                </c:pt>
                <c:pt idx="7">
                  <c:v>39.03.03 Организация работы с молодежью, Государственная молодежная политика, Б-ОРМ-31</c:v>
                </c:pt>
                <c:pt idx="8">
                  <c:v>44.03.05 Педагогическое образование (с двумя профилями подготвоки), Физическая культура и дополнительное образование детей, Б-ПОФКДО-11</c:v>
                </c:pt>
                <c:pt idx="9">
                  <c:v>44.03.05 Педагогическое образование (с двумя профилями подготвоки), Физическая культура и дополнительное образование детей, Б-ПОФКДО-11</c:v>
                </c:pt>
                <c:pt idx="10">
                  <c:v>44.03.05 Педагогическое образование (с двумя профилями подготвоки), Физическая культура и безопасность жизнедеятельности, Б-ПОФКБЖ-21</c:v>
                </c:pt>
                <c:pt idx="11">
                  <c:v>44.03.05 Педагогическое образование (с двумя профилями подготвоки), Физическая культура и безопасность жизнедеятельности, Б-ПОФКБЖ-21</c:v>
                </c:pt>
              </c:strCache>
            </c:strRef>
          </c:cat>
          <c:val>
            <c:numRef>
              <c:f>'[Свод итогов ВХОДНОЙ КОНТРОЛЬ -2020-21 сентябрь (1).xlsx]Уровни'!$F$21:$F$32</c:f>
              <c:numCache>
                <c:formatCode>0.00%</c:formatCode>
                <c:ptCount val="12"/>
                <c:pt idx="0">
                  <c:v>0.21</c:v>
                </c:pt>
                <c:pt idx="1">
                  <c:v>0.3</c:v>
                </c:pt>
                <c:pt idx="2">
                  <c:v>0.308</c:v>
                </c:pt>
                <c:pt idx="3">
                  <c:v>3.3000000000000002E-2</c:v>
                </c:pt>
                <c:pt idx="4">
                  <c:v>0.17199999999999999</c:v>
                </c:pt>
                <c:pt idx="5">
                  <c:v>0.33300000000000002</c:v>
                </c:pt>
                <c:pt idx="6">
                  <c:v>0.125</c:v>
                </c:pt>
                <c:pt idx="7">
                  <c:v>0.25</c:v>
                </c:pt>
                <c:pt idx="8">
                  <c:v>0.2</c:v>
                </c:pt>
                <c:pt idx="9">
                  <c:v>0.316</c:v>
                </c:pt>
                <c:pt idx="10">
                  <c:v>0.11700000000000001</c:v>
                </c:pt>
                <c:pt idx="11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DF-4C01-B65D-F979FBC87E70}"/>
            </c:ext>
          </c:extLst>
        </c:ser>
        <c:ser>
          <c:idx val="2"/>
          <c:order val="2"/>
          <c:tx>
            <c:strRef>
              <c:f>'[Свод итогов ВХОДНОЙ КОНТРОЛЬ -2020-21 сентябрь (1).xlsx]Уровни'!$G$3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'[Свод итогов ВХОДНОЙ КОНТРОЛЬ -2020-21 сентябрь (1).xlsx]Уровни'!$C$21:$C$32</c:f>
              <c:strCache>
                <c:ptCount val="12"/>
                <c:pt idx="0">
                  <c:v>43.03.02 Туризм, Проектирование туристических программ и индивидуальных туров, Б-Тур-11</c:v>
                </c:pt>
                <c:pt idx="1">
                  <c:v>43.03.02 Туризм, Проектирование туристических программ и индивидуальных туров, Б-Тур-11</c:v>
                </c:pt>
                <c:pt idx="2">
                  <c:v>44.03.03. Специальное (дефектологическое) образование, Образование детей с особенностями развития,  Б-СДОД-21</c:v>
                </c:pt>
                <c:pt idx="3">
                  <c:v>44.04.02 Психолого-педагогическое образование, Коучинг в педагогическом и социальном сопровождении детей и молодёжи в современных социокультурных условиях», М-ПК-21</c:v>
                </c:pt>
                <c:pt idx="4">
                  <c:v>39.03.03 Организация работы с молодежью, Государственная молодежная политика, Б-ОРМ-11</c:v>
                </c:pt>
                <c:pt idx="5">
                  <c:v>39.03.03 Организация работы с молодежью, Государственная молодежная политика, Б-ОРМ-11</c:v>
                </c:pt>
                <c:pt idx="6">
                  <c:v>39.03.03 Организация работы с молодежью, Государственная молодежная политика, Б-ОРМ-21</c:v>
                </c:pt>
                <c:pt idx="7">
                  <c:v>39.03.03 Организация работы с молодежью, Государственная молодежная политика, Б-ОРМ-31</c:v>
                </c:pt>
                <c:pt idx="8">
                  <c:v>44.03.05 Педагогическое образование (с двумя профилями подготвоки), Физическая культура и дополнительное образование детей, Б-ПОФКДО-11</c:v>
                </c:pt>
                <c:pt idx="9">
                  <c:v>44.03.05 Педагогическое образование (с двумя профилями подготвоки), Физическая культура и дополнительное образование детей, Б-ПОФКДО-11</c:v>
                </c:pt>
                <c:pt idx="10">
                  <c:v>44.03.05 Педагогическое образование (с двумя профилями подготвоки), Физическая культура и безопасность жизнедеятельности, Б-ПОФКБЖ-21</c:v>
                </c:pt>
                <c:pt idx="11">
                  <c:v>44.03.05 Педагогическое образование (с двумя профилями подготвоки), Физическая культура и безопасность жизнедеятельности, Б-ПОФКБЖ-21</c:v>
                </c:pt>
              </c:strCache>
            </c:strRef>
          </c:cat>
          <c:val>
            <c:numRef>
              <c:f>'[Свод итогов ВХОДНОЙ КОНТРОЛЬ -2020-21 сентябрь (1).xlsx]Уровни'!$G$21:$G$32</c:f>
              <c:numCache>
                <c:formatCode>0.00%</c:formatCode>
                <c:ptCount val="12"/>
                <c:pt idx="0">
                  <c:v>0.26300000000000001</c:v>
                </c:pt>
                <c:pt idx="1">
                  <c:v>0.25</c:v>
                </c:pt>
                <c:pt idx="2">
                  <c:v>0.23100000000000001</c:v>
                </c:pt>
                <c:pt idx="3">
                  <c:v>0.26700000000000002</c:v>
                </c:pt>
                <c:pt idx="4">
                  <c:v>0.24099999999999999</c:v>
                </c:pt>
                <c:pt idx="5">
                  <c:v>0.25</c:v>
                </c:pt>
                <c:pt idx="6">
                  <c:v>0.187</c:v>
                </c:pt>
                <c:pt idx="7">
                  <c:v>0.42</c:v>
                </c:pt>
                <c:pt idx="8">
                  <c:v>0.04</c:v>
                </c:pt>
                <c:pt idx="9">
                  <c:v>0.21</c:v>
                </c:pt>
                <c:pt idx="10">
                  <c:v>0.35299999999999998</c:v>
                </c:pt>
                <c:pt idx="11">
                  <c:v>0.55600000000000005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F-4C01-B65D-F979FBC87E70}"/>
            </c:ext>
          </c:extLst>
        </c:ser>
        <c:ser>
          <c:idx val="3"/>
          <c:order val="3"/>
          <c:tx>
            <c:strRef>
              <c:f>'[Свод итогов ВХОДНОЙ КОНТРОЛЬ -2020-21 сентябрь (1).xlsx]Уровни'!$H$3</c:f>
              <c:strCache>
                <c:ptCount val="1"/>
                <c:pt idx="0">
                  <c:v>[85%; 100%]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'[Свод итогов ВХОДНОЙ КОНТРОЛЬ -2020-21 сентябрь (1).xlsx]Уровни'!$C$21:$C$32</c:f>
              <c:strCache>
                <c:ptCount val="12"/>
                <c:pt idx="0">
                  <c:v>43.03.02 Туризм, Проектирование туристических программ и индивидуальных туров, Б-Тур-11</c:v>
                </c:pt>
                <c:pt idx="1">
                  <c:v>43.03.02 Туризм, Проектирование туристических программ и индивидуальных туров, Б-Тур-11</c:v>
                </c:pt>
                <c:pt idx="2">
                  <c:v>44.03.03. Специальное (дефектологическое) образование, Образование детей с особенностями развития,  Б-СДОД-21</c:v>
                </c:pt>
                <c:pt idx="3">
                  <c:v>44.04.02 Психолого-педагогическое образование, Коучинг в педагогическом и социальном сопровождении детей и молодёжи в современных социокультурных условиях», М-ПК-21</c:v>
                </c:pt>
                <c:pt idx="4">
                  <c:v>39.03.03 Организация работы с молодежью, Государственная молодежная политика, Б-ОРМ-11</c:v>
                </c:pt>
                <c:pt idx="5">
                  <c:v>39.03.03 Организация работы с молодежью, Государственная молодежная политика, Б-ОРМ-11</c:v>
                </c:pt>
                <c:pt idx="6">
                  <c:v>39.03.03 Организация работы с молодежью, Государственная молодежная политика, Б-ОРМ-21</c:v>
                </c:pt>
                <c:pt idx="7">
                  <c:v>39.03.03 Организация работы с молодежью, Государственная молодежная политика, Б-ОРМ-31</c:v>
                </c:pt>
                <c:pt idx="8">
                  <c:v>44.03.05 Педагогическое образование (с двумя профилями подготвоки), Физическая культура и дополнительное образование детей, Б-ПОФКДО-11</c:v>
                </c:pt>
                <c:pt idx="9">
                  <c:v>44.03.05 Педагогическое образование (с двумя профилями подготвоки), Физическая культура и дополнительное образование детей, Б-ПОФКДО-11</c:v>
                </c:pt>
                <c:pt idx="10">
                  <c:v>44.03.05 Педагогическое образование (с двумя профилями подготвоки), Физическая культура и безопасность жизнедеятельности, Б-ПОФКБЖ-21</c:v>
                </c:pt>
                <c:pt idx="11">
                  <c:v>44.03.05 Педагогическое образование (с двумя профилями подготвоки), Физическая культура и безопасность жизнедеятельности, Б-ПОФКБЖ-21</c:v>
                </c:pt>
              </c:strCache>
            </c:strRef>
          </c:cat>
          <c:val>
            <c:numRef>
              <c:f>'[Свод итогов ВХОДНОЙ КОНТРОЛЬ -2020-21 сентябрь (1).xlsx]Уровни'!$H$21:$H$32</c:f>
              <c:numCache>
                <c:formatCode>0.00%</c:formatCode>
                <c:ptCount val="12"/>
                <c:pt idx="0">
                  <c:v>0.52700000000000002</c:v>
                </c:pt>
                <c:pt idx="1">
                  <c:v>0.4</c:v>
                </c:pt>
                <c:pt idx="2">
                  <c:v>0.307</c:v>
                </c:pt>
                <c:pt idx="3">
                  <c:v>0.7</c:v>
                </c:pt>
                <c:pt idx="4">
                  <c:v>0.311</c:v>
                </c:pt>
                <c:pt idx="5">
                  <c:v>0.41699999999999998</c:v>
                </c:pt>
                <c:pt idx="6">
                  <c:v>0.68799999999999994</c:v>
                </c:pt>
                <c:pt idx="7">
                  <c:v>0.16300000000000001</c:v>
                </c:pt>
                <c:pt idx="8">
                  <c:v>0.6</c:v>
                </c:pt>
                <c:pt idx="9">
                  <c:v>0</c:v>
                </c:pt>
                <c:pt idx="10">
                  <c:v>0.53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DF-4C01-B65D-F979FBC87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36977920"/>
        <c:axId val="43544512"/>
      </c:barChart>
      <c:catAx>
        <c:axId val="13697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544512"/>
        <c:crosses val="autoZero"/>
        <c:auto val="1"/>
        <c:lblAlgn val="ctr"/>
        <c:lblOffset val="100"/>
        <c:noMultiLvlLbl val="0"/>
      </c:catAx>
      <c:valAx>
        <c:axId val="435445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9779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70671624129851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'[Свод итогов ВХОДНОЙ КОНТРОЛЬ -2020-21 сентябрь (1).xlsx]Уровни'!$E$3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'[Свод итогов ВХОДНОЙ КОНТРОЛЬ -2020-21 сентябрь (1).xlsx]Уровни'!$C$33:$C$37</c:f>
              <c:strCache>
                <c:ptCount val="5"/>
                <c:pt idx="0">
                  <c:v>45.03.02 Лингвистика, Перевод и переводоведение (английский и немецкий языки), Б-ЛПеАН 21.Б-ЛПеАФ 21</c:v>
                </c:pt>
                <c:pt idx="1">
                  <c:v>45.03.02 Лингвистика,Теория и методика преподавания иностранных языков и культур (английский и немецкий языки), Б-ЛАН 21 , Б-ЛАФ 21</c:v>
                </c:pt>
                <c:pt idx="2">
                  <c:v>44.03.05 Педагогическое образование (с двумя профилями подготовки), Иностранные языки (немецкий и английский языки)", Б-ПНА 21</c:v>
                </c:pt>
                <c:pt idx="3">
                  <c:v>44.03.05 Педагогическое образование (с двумя профилями подготовки),Иностранные языки (немецкий и английский языки), Б-ПНА 21,Б-ПФА 21</c:v>
                </c:pt>
                <c:pt idx="4">
                  <c:v>44.03.05 Педагогическое образование (с двумя профилями подготовки), Иностранные языки (французский и английский языки), Б-ПФА 21</c:v>
                </c:pt>
              </c:strCache>
            </c:strRef>
          </c:cat>
          <c:val>
            <c:numRef>
              <c:f>'[Свод итогов ВХОДНОЙ КОНТРОЛЬ -2020-21 сентябрь (1).xlsx]Уровни'!$E$33:$E$37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3.4000000000000002E-2</c:v>
                </c:pt>
                <c:pt idx="3">
                  <c:v>0</c:v>
                </c:pt>
                <c:pt idx="4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F-4969-A7D4-404A8EF7E788}"/>
            </c:ext>
          </c:extLst>
        </c:ser>
        <c:ser>
          <c:idx val="1"/>
          <c:order val="1"/>
          <c:tx>
            <c:strRef>
              <c:f>'[Свод итогов ВХОДНОЙ КОНТРОЛЬ -2020-21 сентябрь (1).xlsx]Уровни'!$F$3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strRef>
              <c:f>'[Свод итогов ВХОДНОЙ КОНТРОЛЬ -2020-21 сентябрь (1).xlsx]Уровни'!$C$33:$C$37</c:f>
              <c:strCache>
                <c:ptCount val="5"/>
                <c:pt idx="0">
                  <c:v>45.03.02 Лингвистика, Перевод и переводоведение (английский и немецкий языки), Б-ЛПеАН 21.Б-ЛПеАФ 21</c:v>
                </c:pt>
                <c:pt idx="1">
                  <c:v>45.03.02 Лингвистика,Теория и методика преподавания иностранных языков и культур (английский и немецкий языки), Б-ЛАН 21 , Б-ЛАФ 21</c:v>
                </c:pt>
                <c:pt idx="2">
                  <c:v>44.03.05 Педагогическое образование (с двумя профилями подготовки), Иностранные языки (немецкий и английский языки)", Б-ПНА 21</c:v>
                </c:pt>
                <c:pt idx="3">
                  <c:v>44.03.05 Педагогическое образование (с двумя профилями подготовки),Иностранные языки (немецкий и английский языки), Б-ПНА 21,Б-ПФА 21</c:v>
                </c:pt>
                <c:pt idx="4">
                  <c:v>44.03.05 Педагогическое образование (с двумя профилями подготовки), Иностранные языки (французский и английский языки), Б-ПФА 21</c:v>
                </c:pt>
              </c:strCache>
            </c:strRef>
          </c:cat>
          <c:val>
            <c:numRef>
              <c:f>'[Свод итогов ВХОДНОЙ КОНТРОЛЬ -2020-21 сентябрь (1).xlsx]Уровни'!$F$33:$F$37</c:f>
              <c:numCache>
                <c:formatCode>0.00%</c:formatCode>
                <c:ptCount val="5"/>
                <c:pt idx="0">
                  <c:v>3.3000000000000002E-2</c:v>
                </c:pt>
                <c:pt idx="1">
                  <c:v>6.7000000000000004E-2</c:v>
                </c:pt>
                <c:pt idx="2">
                  <c:v>0.27600000000000002</c:v>
                </c:pt>
                <c:pt idx="3">
                  <c:v>0.14299999999999999</c:v>
                </c:pt>
                <c:pt idx="4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DF-4969-A7D4-404A8EF7E788}"/>
            </c:ext>
          </c:extLst>
        </c:ser>
        <c:ser>
          <c:idx val="2"/>
          <c:order val="2"/>
          <c:tx>
            <c:strRef>
              <c:f>'[Свод итогов ВХОДНОЙ КОНТРОЛЬ -2020-21 сентябрь (1).xlsx]Уровни'!$G$3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'[Свод итогов ВХОДНОЙ КОНТРОЛЬ -2020-21 сентябрь (1).xlsx]Уровни'!$C$33:$C$37</c:f>
              <c:strCache>
                <c:ptCount val="5"/>
                <c:pt idx="0">
                  <c:v>45.03.02 Лингвистика, Перевод и переводоведение (английский и немецкий языки), Б-ЛПеАН 21.Б-ЛПеАФ 21</c:v>
                </c:pt>
                <c:pt idx="1">
                  <c:v>45.03.02 Лингвистика,Теория и методика преподавания иностранных языков и культур (английский и немецкий языки), Б-ЛАН 21 , Б-ЛАФ 21</c:v>
                </c:pt>
                <c:pt idx="2">
                  <c:v>44.03.05 Педагогическое образование (с двумя профилями подготовки), Иностранные языки (немецкий и английский языки)", Б-ПНА 21</c:v>
                </c:pt>
                <c:pt idx="3">
                  <c:v>44.03.05 Педагогическое образование (с двумя профилями подготовки),Иностранные языки (немецкий и английский языки), Б-ПНА 21,Б-ПФА 21</c:v>
                </c:pt>
                <c:pt idx="4">
                  <c:v>44.03.05 Педагогическое образование (с двумя профилями подготовки), Иностранные языки (французский и английский языки), Б-ПФА 21</c:v>
                </c:pt>
              </c:strCache>
            </c:strRef>
          </c:cat>
          <c:val>
            <c:numRef>
              <c:f>'[Свод итогов ВХОДНОЙ КОНТРОЛЬ -2020-21 сентябрь (1).xlsx]Уровни'!$G$33:$G$37</c:f>
              <c:numCache>
                <c:formatCode>0.00%</c:formatCode>
                <c:ptCount val="5"/>
                <c:pt idx="0">
                  <c:v>0.26700000000000002</c:v>
                </c:pt>
                <c:pt idx="1">
                  <c:v>0.3</c:v>
                </c:pt>
                <c:pt idx="2">
                  <c:v>0.27600000000000002</c:v>
                </c:pt>
                <c:pt idx="3">
                  <c:v>0.42799999999999999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DF-4969-A7D4-404A8EF7E788}"/>
            </c:ext>
          </c:extLst>
        </c:ser>
        <c:ser>
          <c:idx val="3"/>
          <c:order val="3"/>
          <c:tx>
            <c:strRef>
              <c:f>'[Свод итогов ВХОДНОЙ КОНТРОЛЬ -2020-21 сентябрь (1).xlsx]Уровни'!$H$3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'[Свод итогов ВХОДНОЙ КОНТРОЛЬ -2020-21 сентябрь (1).xlsx]Уровни'!$C$33:$C$37</c:f>
              <c:strCache>
                <c:ptCount val="5"/>
                <c:pt idx="0">
                  <c:v>45.03.02 Лингвистика, Перевод и переводоведение (английский и немецкий языки), Б-ЛПеАН 21.Б-ЛПеАФ 21</c:v>
                </c:pt>
                <c:pt idx="1">
                  <c:v>45.03.02 Лингвистика,Теория и методика преподавания иностранных языков и культур (английский и немецкий языки), Б-ЛАН 21 , Б-ЛАФ 21</c:v>
                </c:pt>
                <c:pt idx="2">
                  <c:v>44.03.05 Педагогическое образование (с двумя профилями подготовки), Иностранные языки (немецкий и английский языки)", Б-ПНА 21</c:v>
                </c:pt>
                <c:pt idx="3">
                  <c:v>44.03.05 Педагогическое образование (с двумя профилями подготовки),Иностранные языки (немецкий и английский языки), Б-ПНА 21,Б-ПФА 21</c:v>
                </c:pt>
                <c:pt idx="4">
                  <c:v>44.03.05 Педагогическое образование (с двумя профилями подготовки), Иностранные языки (французский и английский языки), Б-ПФА 21</c:v>
                </c:pt>
              </c:strCache>
            </c:strRef>
          </c:cat>
          <c:val>
            <c:numRef>
              <c:f>'[Свод итогов ВХОДНОЙ КОНТРОЛЬ -2020-21 сентябрь (1).xlsx]Уровни'!$H$33:$H$37</c:f>
              <c:numCache>
                <c:formatCode>0.00%</c:formatCode>
                <c:ptCount val="5"/>
                <c:pt idx="0">
                  <c:v>0.7</c:v>
                </c:pt>
                <c:pt idx="1">
                  <c:v>0.63300000000000001</c:v>
                </c:pt>
                <c:pt idx="2">
                  <c:v>0.41399999999999998</c:v>
                </c:pt>
                <c:pt idx="3">
                  <c:v>0.42899999999999999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DF-4969-A7D4-404A8EF7E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37185792"/>
        <c:axId val="43546816"/>
      </c:barChart>
      <c:catAx>
        <c:axId val="1371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546816"/>
        <c:crosses val="autoZero"/>
        <c:auto val="1"/>
        <c:lblAlgn val="ctr"/>
        <c:lblOffset val="100"/>
        <c:noMultiLvlLbl val="0"/>
      </c:catAx>
      <c:valAx>
        <c:axId val="435468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185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736385627301095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'[Свод итогов ВХОДНОЙ КОНТРОЛЬ -2020-21 сентябрь (1).xlsx]Уровни'!$E$3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'[Свод итогов ВХОДНОЙ КОНТРОЛЬ -2020-21 сентябрь (1).xlsx]Уровни'!$C$38:$C$47</c:f>
              <c:strCache>
                <c:ptCount val="10"/>
                <c:pt idx="0">
                  <c:v>44.03.05 Педагогическое образование (с двумя профилями подготовки), Физика и математика, Б-ПФМ-21</c:v>
                </c:pt>
                <c:pt idx="1">
                  <c:v>09.03.02 Информационные системы и технологии, Информационная безопасность, Б-ИСиТ-21</c:v>
                </c:pt>
                <c:pt idx="2">
                  <c:v>09.03.02 Информационные системы и технологии, Безопасность информационныъх систем, Б-ИСиТ-11, Б-ИСиТ-12</c:v>
                </c:pt>
                <c:pt idx="3">
                  <c:v>09.03.02 Информационные системы и технологии, Информационная безопасность, Б-ИСиТ-21</c:v>
                </c:pt>
                <c:pt idx="4">
                  <c:v>09.03.02 Информационные системы и технологии, Информационная безопасность, Б-ИСиТ-21</c:v>
                </c:pt>
                <c:pt idx="5">
                  <c:v>09.04.02 Информационные системы и технологии, Информационные ситемы в бизнесе и управлении, М-ИСиТ-11</c:v>
                </c:pt>
                <c:pt idx="6">
                  <c:v>09.04.02 Информационные системы и технологии, Информационные ситемы в бизнесе и управлении, М-ИСиТ-21</c:v>
                </c:pt>
                <c:pt idx="7">
                  <c:v>07.03.01 Архитектура,  Архитектурное проектирование, Б-Арх-11</c:v>
                </c:pt>
                <c:pt idx="8">
                  <c:v>38.03.02 Менеджмент, Управление экономическим развитием, Б-Мен-21</c:v>
                </c:pt>
                <c:pt idx="9">
                  <c:v>38.03.04 Государственное и муниципальное управление,  Управление экономическим развитием, Б-ГИМУ-21</c:v>
                </c:pt>
              </c:strCache>
            </c:strRef>
          </c:cat>
          <c:val>
            <c:numRef>
              <c:f>'[Свод итогов ВХОДНОЙ КОНТРОЛЬ -2020-21 сентябрь (1).xlsx]Уровни'!$E$38:$E$47</c:f>
              <c:numCache>
                <c:formatCode>0.00%</c:formatCode>
                <c:ptCount val="10"/>
                <c:pt idx="0">
                  <c:v>0</c:v>
                </c:pt>
                <c:pt idx="1">
                  <c:v>0.186</c:v>
                </c:pt>
                <c:pt idx="2">
                  <c:v>5.2999999999999999E-2</c:v>
                </c:pt>
                <c:pt idx="3">
                  <c:v>0</c:v>
                </c:pt>
                <c:pt idx="4">
                  <c:v>0.46100000000000002</c:v>
                </c:pt>
                <c:pt idx="5">
                  <c:v>0.5</c:v>
                </c:pt>
                <c:pt idx="6">
                  <c:v>9.0999999999999998E-2</c:v>
                </c:pt>
                <c:pt idx="7">
                  <c:v>0.72</c:v>
                </c:pt>
                <c:pt idx="8">
                  <c:v>0</c:v>
                </c:pt>
                <c:pt idx="9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1-472F-BE06-84B0E3AABD1F}"/>
            </c:ext>
          </c:extLst>
        </c:ser>
        <c:ser>
          <c:idx val="1"/>
          <c:order val="1"/>
          <c:tx>
            <c:strRef>
              <c:f>'[Свод итогов ВХОДНОЙ КОНТРОЛЬ -2020-21 сентябрь (1).xlsx]Уровни'!$F$3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strRef>
              <c:f>'[Свод итогов ВХОДНОЙ КОНТРОЛЬ -2020-21 сентябрь (1).xlsx]Уровни'!$C$38:$C$47</c:f>
              <c:strCache>
                <c:ptCount val="10"/>
                <c:pt idx="0">
                  <c:v>44.03.05 Педагогическое образование (с двумя профилями подготовки), Физика и математика, Б-ПФМ-21</c:v>
                </c:pt>
                <c:pt idx="1">
                  <c:v>09.03.02 Информационные системы и технологии, Информационная безопасность, Б-ИСиТ-21</c:v>
                </c:pt>
                <c:pt idx="2">
                  <c:v>09.03.02 Информационные системы и технологии, Безопасность информационныъх систем, Б-ИСиТ-11, Б-ИСиТ-12</c:v>
                </c:pt>
                <c:pt idx="3">
                  <c:v>09.03.02 Информационные системы и технологии, Информационная безопасность, Б-ИСиТ-21</c:v>
                </c:pt>
                <c:pt idx="4">
                  <c:v>09.03.02 Информационные системы и технологии, Информационная безопасность, Б-ИСиТ-21</c:v>
                </c:pt>
                <c:pt idx="5">
                  <c:v>09.04.02 Информационные системы и технологии, Информационные ситемы в бизнесе и управлении, М-ИСиТ-11</c:v>
                </c:pt>
                <c:pt idx="6">
                  <c:v>09.04.02 Информационные системы и технологии, Информационные ситемы в бизнесе и управлении, М-ИСиТ-21</c:v>
                </c:pt>
                <c:pt idx="7">
                  <c:v>07.03.01 Архитектура,  Архитектурное проектирование, Б-Арх-11</c:v>
                </c:pt>
                <c:pt idx="8">
                  <c:v>38.03.02 Менеджмент, Управление экономическим развитием, Б-Мен-21</c:v>
                </c:pt>
                <c:pt idx="9">
                  <c:v>38.03.04 Государственное и муниципальное управление,  Управление экономическим развитием, Б-ГИМУ-21</c:v>
                </c:pt>
              </c:strCache>
            </c:strRef>
          </c:cat>
          <c:val>
            <c:numRef>
              <c:f>'[Свод итогов ВХОДНОЙ КОНТРОЛЬ -2020-21 сентябрь (1).xlsx]Уровни'!$F$38:$F$46</c:f>
              <c:numCache>
                <c:formatCode>0.00%</c:formatCode>
                <c:ptCount val="9"/>
                <c:pt idx="0">
                  <c:v>0.222</c:v>
                </c:pt>
                <c:pt idx="1">
                  <c:v>6.3E-2</c:v>
                </c:pt>
                <c:pt idx="2">
                  <c:v>0.26300000000000001</c:v>
                </c:pt>
                <c:pt idx="3">
                  <c:v>0.13</c:v>
                </c:pt>
                <c:pt idx="4">
                  <c:v>0.154</c:v>
                </c:pt>
                <c:pt idx="5">
                  <c:v>0</c:v>
                </c:pt>
                <c:pt idx="6">
                  <c:v>0.45400000000000001</c:v>
                </c:pt>
                <c:pt idx="7">
                  <c:v>0.18</c:v>
                </c:pt>
                <c:pt idx="8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B1-472F-BE06-84B0E3AABD1F}"/>
            </c:ext>
          </c:extLst>
        </c:ser>
        <c:ser>
          <c:idx val="2"/>
          <c:order val="2"/>
          <c:tx>
            <c:strRef>
              <c:f>'[Свод итогов ВХОДНОЙ КОНТРОЛЬ -2020-21 сентябрь (1).xlsx]Уровни'!$G$3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'[Свод итогов ВХОДНОЙ КОНТРОЛЬ -2020-21 сентябрь (1).xlsx]Уровни'!$C$38:$C$47</c:f>
              <c:strCache>
                <c:ptCount val="10"/>
                <c:pt idx="0">
                  <c:v>44.03.05 Педагогическое образование (с двумя профилями подготовки), Физика и математика, Б-ПФМ-21</c:v>
                </c:pt>
                <c:pt idx="1">
                  <c:v>09.03.02 Информационные системы и технологии, Информационная безопасность, Б-ИСиТ-21</c:v>
                </c:pt>
                <c:pt idx="2">
                  <c:v>09.03.02 Информационные системы и технологии, Безопасность информационныъх систем, Б-ИСиТ-11, Б-ИСиТ-12</c:v>
                </c:pt>
                <c:pt idx="3">
                  <c:v>09.03.02 Информационные системы и технологии, Информационная безопасность, Б-ИСиТ-21</c:v>
                </c:pt>
                <c:pt idx="4">
                  <c:v>09.03.02 Информационные системы и технологии, Информационная безопасность, Б-ИСиТ-21</c:v>
                </c:pt>
                <c:pt idx="5">
                  <c:v>09.04.02 Информационные системы и технологии, Информационные ситемы в бизнесе и управлении, М-ИСиТ-11</c:v>
                </c:pt>
                <c:pt idx="6">
                  <c:v>09.04.02 Информационные системы и технологии, Информационные ситемы в бизнесе и управлении, М-ИСиТ-21</c:v>
                </c:pt>
                <c:pt idx="7">
                  <c:v>07.03.01 Архитектура,  Архитектурное проектирование, Б-Арх-11</c:v>
                </c:pt>
                <c:pt idx="8">
                  <c:v>38.03.02 Менеджмент, Управление экономическим развитием, Б-Мен-21</c:v>
                </c:pt>
                <c:pt idx="9">
                  <c:v>38.03.04 Государственное и муниципальное управление,  Управление экономическим развитием, Б-ГИМУ-21</c:v>
                </c:pt>
              </c:strCache>
            </c:strRef>
          </c:cat>
          <c:val>
            <c:numRef>
              <c:f>'[Свод итогов ВХОДНОЙ КОНТРОЛЬ -2020-21 сентябрь (1).xlsx]Уровни'!$G$38:$G$47</c:f>
              <c:numCache>
                <c:formatCode>0.00%</c:formatCode>
                <c:ptCount val="10"/>
                <c:pt idx="0">
                  <c:v>0.27800000000000002</c:v>
                </c:pt>
                <c:pt idx="1">
                  <c:v>0.125</c:v>
                </c:pt>
                <c:pt idx="2">
                  <c:v>0.56299999999999994</c:v>
                </c:pt>
                <c:pt idx="3">
                  <c:v>0.28999999999999998</c:v>
                </c:pt>
                <c:pt idx="4">
                  <c:v>0.23100000000000001</c:v>
                </c:pt>
                <c:pt idx="5">
                  <c:v>0.25</c:v>
                </c:pt>
                <c:pt idx="6">
                  <c:v>0.27300000000000002</c:v>
                </c:pt>
                <c:pt idx="7">
                  <c:v>0.1</c:v>
                </c:pt>
                <c:pt idx="8">
                  <c:v>0.33300000000000002</c:v>
                </c:pt>
                <c:pt idx="9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B1-472F-BE06-84B0E3AABD1F}"/>
            </c:ext>
          </c:extLst>
        </c:ser>
        <c:ser>
          <c:idx val="3"/>
          <c:order val="3"/>
          <c:tx>
            <c:strRef>
              <c:f>'[Свод итогов ВХОДНОЙ КОНТРОЛЬ -2020-21 сентябрь (1).xlsx]Уровни'!$H$3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'[Свод итогов ВХОДНОЙ КОНТРОЛЬ -2020-21 сентябрь (1).xlsx]Уровни'!$C$38:$C$47</c:f>
              <c:strCache>
                <c:ptCount val="10"/>
                <c:pt idx="0">
                  <c:v>44.03.05 Педагогическое образование (с двумя профилями подготовки), Физика и математика, Б-ПФМ-21</c:v>
                </c:pt>
                <c:pt idx="1">
                  <c:v>09.03.02 Информационные системы и технологии, Информационная безопасность, Б-ИСиТ-21</c:v>
                </c:pt>
                <c:pt idx="2">
                  <c:v>09.03.02 Информационные системы и технологии, Безопасность информационныъх систем, Б-ИСиТ-11, Б-ИСиТ-12</c:v>
                </c:pt>
                <c:pt idx="3">
                  <c:v>09.03.02 Информационные системы и технологии, Информационная безопасность, Б-ИСиТ-21</c:v>
                </c:pt>
                <c:pt idx="4">
                  <c:v>09.03.02 Информационные системы и технологии, Информационная безопасность, Б-ИСиТ-21</c:v>
                </c:pt>
                <c:pt idx="5">
                  <c:v>09.04.02 Информационные системы и технологии, Информационные ситемы в бизнесе и управлении, М-ИСиТ-11</c:v>
                </c:pt>
                <c:pt idx="6">
                  <c:v>09.04.02 Информационные системы и технологии, Информационные ситемы в бизнесе и управлении, М-ИСиТ-21</c:v>
                </c:pt>
                <c:pt idx="7">
                  <c:v>07.03.01 Архитектура,  Архитектурное проектирование, Б-Арх-11</c:v>
                </c:pt>
                <c:pt idx="8">
                  <c:v>38.03.02 Менеджмент, Управление экономическим развитием, Б-Мен-21</c:v>
                </c:pt>
                <c:pt idx="9">
                  <c:v>38.03.04 Государственное и муниципальное управление,  Управление экономическим развитием, Б-ГИМУ-21</c:v>
                </c:pt>
              </c:strCache>
            </c:strRef>
          </c:cat>
          <c:val>
            <c:numRef>
              <c:f>'[Свод итогов ВХОДНОЙ КОНТРОЛЬ -2020-21 сентябрь (1).xlsx]Уровни'!$H$38:$H$47</c:f>
              <c:numCache>
                <c:formatCode>0.00%</c:formatCode>
                <c:ptCount val="10"/>
                <c:pt idx="0">
                  <c:v>0.5</c:v>
                </c:pt>
                <c:pt idx="1">
                  <c:v>0.626</c:v>
                </c:pt>
                <c:pt idx="2">
                  <c:v>0.121</c:v>
                </c:pt>
                <c:pt idx="3">
                  <c:v>0.3</c:v>
                </c:pt>
                <c:pt idx="4">
                  <c:v>0.154</c:v>
                </c:pt>
                <c:pt idx="5">
                  <c:v>0.25</c:v>
                </c:pt>
                <c:pt idx="6">
                  <c:v>0.182</c:v>
                </c:pt>
                <c:pt idx="7">
                  <c:v>0</c:v>
                </c:pt>
                <c:pt idx="8">
                  <c:v>0.5</c:v>
                </c:pt>
                <c:pt idx="9">
                  <c:v>0.223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B1-472F-BE06-84B0E3AAB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39409408"/>
        <c:axId val="44048960"/>
      </c:barChart>
      <c:catAx>
        <c:axId val="13940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048960"/>
        <c:crosses val="autoZero"/>
        <c:auto val="1"/>
        <c:lblAlgn val="ctr"/>
        <c:lblOffset val="100"/>
        <c:noMultiLvlLbl val="0"/>
      </c:catAx>
      <c:valAx>
        <c:axId val="440489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409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736385627301095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'[Свод итогов ВХОДНОЙ КОНТРОЛЬ -2020-21 сентябрь (1).xlsx]Уровни'!$E$3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'[Свод итогов ВХОДНОЙ КОНТРОЛЬ -2020-21 сентябрь (1).xlsx]Уровни'!$C$48</c:f>
              <c:strCache>
                <c:ptCount val="1"/>
                <c:pt idx="0">
                  <c:v>44.03.01. Педагогическое образование, Русский язык как иностранный, Б-ПРКИ 11</c:v>
                </c:pt>
              </c:strCache>
            </c:strRef>
          </c:cat>
          <c:val>
            <c:numRef>
              <c:f>'[Свод итогов ВХОДНОЙ КОНТРОЛЬ -2020-21 сентябрь (1).xlsx]Уровни'!$E$48</c:f>
              <c:numCache>
                <c:formatCode>0.00%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DA-4576-9DA7-EF3AB6848EDF}"/>
            </c:ext>
          </c:extLst>
        </c:ser>
        <c:ser>
          <c:idx val="1"/>
          <c:order val="1"/>
          <c:tx>
            <c:strRef>
              <c:f>'[Свод итогов ВХОДНОЙ КОНТРОЛЬ -2020-21 сентябрь (1).xlsx]Уровни'!$F$3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strRef>
              <c:f>'[Свод итогов ВХОДНОЙ КОНТРОЛЬ -2020-21 сентябрь (1).xlsx]Уровни'!$C$48</c:f>
              <c:strCache>
                <c:ptCount val="1"/>
                <c:pt idx="0">
                  <c:v>44.03.01. Педагогическое образование, Русский язык как иностранный, Б-ПРКИ 11</c:v>
                </c:pt>
              </c:strCache>
            </c:strRef>
          </c:cat>
          <c:val>
            <c:numRef>
              <c:f>'[Свод итогов ВХОДНОЙ КОНТРОЛЬ -2020-21 сентябрь (1).xlsx]Уровни'!$F$48</c:f>
              <c:numCache>
                <c:formatCode>0.00%</c:formatCode>
                <c:ptCount val="1"/>
                <c:pt idx="0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DA-4576-9DA7-EF3AB6848EDF}"/>
            </c:ext>
          </c:extLst>
        </c:ser>
        <c:ser>
          <c:idx val="2"/>
          <c:order val="2"/>
          <c:tx>
            <c:strRef>
              <c:f>'[Свод итогов ВХОДНОЙ КОНТРОЛЬ -2020-21 сентябрь (1).xlsx]Уровни'!$G$3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'[Свод итогов ВХОДНОЙ КОНТРОЛЬ -2020-21 сентябрь (1).xlsx]Уровни'!$C$48</c:f>
              <c:strCache>
                <c:ptCount val="1"/>
                <c:pt idx="0">
                  <c:v>44.03.01. Педагогическое образование, Русский язык как иностранный, Б-ПРКИ 11</c:v>
                </c:pt>
              </c:strCache>
            </c:strRef>
          </c:cat>
          <c:val>
            <c:numRef>
              <c:f>'[Свод итогов ВХОДНОЙ КОНТРОЛЬ -2020-21 сентябрь (1).xlsx]Уровни'!$G$48</c:f>
              <c:numCache>
                <c:formatCode>0.00%</c:formatCode>
                <c:ptCount val="1"/>
                <c:pt idx="0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DA-4576-9DA7-EF3AB6848EDF}"/>
            </c:ext>
          </c:extLst>
        </c:ser>
        <c:ser>
          <c:idx val="3"/>
          <c:order val="3"/>
          <c:tx>
            <c:strRef>
              <c:f>'[Свод итогов ВХОДНОЙ КОНТРОЛЬ -2020-21 сентябрь (1).xlsx]Уровни'!$H$3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'[Свод итогов ВХОДНОЙ КОНТРОЛЬ -2020-21 сентябрь (1).xlsx]Уровни'!$C$48</c:f>
              <c:strCache>
                <c:ptCount val="1"/>
                <c:pt idx="0">
                  <c:v>44.03.01. Педагогическое образование, Русский язык как иностранный, Б-ПРКИ 11</c:v>
                </c:pt>
              </c:strCache>
            </c:strRef>
          </c:cat>
          <c:val>
            <c:numRef>
              <c:f>'[Свод итогов ВХОДНОЙ КОНТРОЛЬ -2020-21 сентябрь (1).xlsx]Уровни'!$H$48</c:f>
              <c:numCache>
                <c:formatCode>0.00%</c:formatCode>
                <c:ptCount val="1"/>
                <c:pt idx="0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DA-4576-9DA7-EF3AB6848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39515392"/>
        <c:axId val="44051264"/>
      </c:barChart>
      <c:catAx>
        <c:axId val="13951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051264"/>
        <c:crosses val="autoZero"/>
        <c:auto val="1"/>
        <c:lblAlgn val="ctr"/>
        <c:lblOffset val="100"/>
        <c:noMultiLvlLbl val="0"/>
      </c:catAx>
      <c:valAx>
        <c:axId val="440512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515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5720692925"/>
          <c:y val="5.5590757384283193E-2"/>
          <c:w val="0.79192933125769938"/>
          <c:h val="0.8109021094585399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flip="none" rotWithShape="1">
              <a:gsLst>
                <a:gs pos="2000">
                  <a:schemeClr val="accent1">
                    <a:lumMod val="5000"/>
                    <a:lumOff val="95000"/>
                  </a:schemeClr>
                </a:gs>
                <a:gs pos="26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cat>
            <c:multiLvlStrRef>
              <c:f>'[Свод итогов ВХОДНОЙ КОНТРОЛЬ -2020-21 сентябрь (1).xlsx]ВК-кафедры'!$C$8:$D$17</c:f>
              <c:multiLvlStrCache>
                <c:ptCount val="10"/>
                <c:lvl>
                  <c:pt idx="0">
                    <c:v>Иностранный язык</c:v>
                  </c:pt>
                  <c:pt idx="1">
                    <c:v>Естественно-научные основы начального школьного образования</c:v>
                  </c:pt>
                  <c:pt idx="2">
                    <c:v>Безопасность жизнедеятельности</c:v>
                  </c:pt>
                  <c:pt idx="3">
                    <c:v>Иностранный язык</c:v>
                  </c:pt>
                  <c:pt idx="4">
                    <c:v>Анатомия и возрастная физиология </c:v>
                  </c:pt>
                  <c:pt idx="5">
                    <c:v>Безопасность жизнедеятельности</c:v>
                  </c:pt>
                  <c:pt idx="6">
                    <c:v>Логопедическое обследование детей</c:v>
                  </c:pt>
                  <c:pt idx="7">
                    <c:v>Современные проблемы науки и образования</c:v>
                  </c:pt>
                  <c:pt idx="8">
                    <c:v>Теоретические основы обучения и воспитания в вузе</c:v>
                  </c:pt>
                  <c:pt idx="9">
                    <c:v>Иностранный язык в профессиональной коммуникации</c:v>
                  </c:pt>
                </c:lvl>
                <c:lvl>
                  <c:pt idx="0">
                    <c:v>44.03.05 Педагогическое образование (с двумя профилями подготовки)Б-ПНОИ-11</c:v>
                  </c:pt>
                  <c:pt idx="1">
                    <c:v>44.03.05 Педагогическое образование (с двумя профилями подготовки)Б-ПНОИ-11</c:v>
                  </c:pt>
                  <c:pt idx="2">
                    <c:v>44.03.05 Педагогическое образование   (с двумя профилями подготовки)образования Б-ПНОДО-21</c:v>
                  </c:pt>
                  <c:pt idx="3">
                    <c:v>44.03.03 Специальное (дефектологическое) образование, Логопедия"                     Б-СДО-11,  Б-СДО-12</c:v>
                  </c:pt>
                  <c:pt idx="4">
                    <c:v>44.03.03 Специальное (дефектологическое) образование, Логопедия"                     Б-СДО-11,  Б-СДО-12</c:v>
                  </c:pt>
                  <c:pt idx="5">
                    <c:v>44.03.03 Специальное (дефектологическое) образование, Логопедия"                     Б-СДО-21,  Б-СДО-22</c:v>
                  </c:pt>
                  <c:pt idx="6">
                    <c:v>44.03.03 Специальное (дефектологическое) образование, Логопедия"                     Б-СДО-21,  Б-СДО-22</c:v>
                  </c:pt>
                  <c:pt idx="7">
                    <c:v>44.04.01 Педагогическое образование, Педагогическая деятельность в образовательных организациях, М-ППДО-11</c:v>
                  </c:pt>
                  <c:pt idx="8">
                    <c:v>44.04.01 Педагогическое образование, Педагогическая деятельность в образовательных организациях, М-ППДО-11</c:v>
                  </c:pt>
                  <c:pt idx="9">
                    <c:v>44.04.01 Педагогическое образование, Педагогическая деятельность в образовательных организациях, М-ППДО-11</c:v>
                  </c:pt>
                </c:lvl>
              </c:multiLvlStrCache>
            </c:multiLvlStrRef>
          </c:cat>
          <c:val>
            <c:numRef>
              <c:f>'[Свод итогов ВХОДНОЙ КОНТРОЛЬ -2020-21 сентябрь (1).xlsx]ВК-кафедры'!$H$8:$H$17</c:f>
              <c:numCache>
                <c:formatCode>0.00%</c:formatCode>
                <c:ptCount val="10"/>
                <c:pt idx="0">
                  <c:v>0.78900000000000003</c:v>
                </c:pt>
                <c:pt idx="1">
                  <c:v>0.84199999999999997</c:v>
                </c:pt>
                <c:pt idx="2">
                  <c:v>0.97</c:v>
                </c:pt>
                <c:pt idx="3">
                  <c:v>0.86399999999999999</c:v>
                </c:pt>
                <c:pt idx="4">
                  <c:v>1</c:v>
                </c:pt>
                <c:pt idx="5">
                  <c:v>0.8</c:v>
                </c:pt>
                <c:pt idx="6">
                  <c:v>0.94699999999999995</c:v>
                </c:pt>
                <c:pt idx="7">
                  <c:v>0</c:v>
                </c:pt>
                <c:pt idx="8">
                  <c:v>0.28999999999999998</c:v>
                </c:pt>
                <c:pt idx="9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4EC-445D-B555-7A19AA5CF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927040"/>
        <c:axId val="44042496"/>
      </c:barChart>
      <c:catAx>
        <c:axId val="4392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42496"/>
        <c:crosses val="autoZero"/>
        <c:auto val="1"/>
        <c:lblAlgn val="ctr"/>
        <c:lblOffset val="100"/>
        <c:noMultiLvlLbl val="0"/>
      </c:catAx>
      <c:valAx>
        <c:axId val="4404249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27040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720199958170213E-2"/>
          <c:w val="0.79192933125769938"/>
          <c:h val="0.78845542034518412"/>
        </c:manualLayout>
      </c:layout>
      <c:barChart>
        <c:barDir val="col"/>
        <c:grouping val="clustered"/>
        <c:varyColors val="1"/>
        <c:ser>
          <c:idx val="1"/>
          <c:order val="0"/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68-4E40-9BE1-558D5BC7FC73}"/>
              </c:ext>
            </c:extLst>
          </c:dPt>
          <c:cat>
            <c:multiLvlStrRef>
              <c:f>'[Свод итогов ВХОДНОЙ КОНТРОЛЬ -2020-21 сентябрь (1).xlsx]ВК-кафедры'!$C$18:$D$20</c:f>
              <c:multiLvlStrCache>
                <c:ptCount val="3"/>
                <c:lvl>
                  <c:pt idx="0">
                    <c:v>Иностранный язык</c:v>
                  </c:pt>
                  <c:pt idx="1">
                    <c:v>Математика</c:v>
                  </c:pt>
                  <c:pt idx="2">
                    <c:v>Иностранный язык</c:v>
                  </c:pt>
                </c:lvl>
                <c:lvl>
                  <c:pt idx="0">
                    <c:v>37.03.01 Психология, Психология, Б-Пс-11  </c:v>
                  </c:pt>
                  <c:pt idx="1">
                    <c:v>37.03.01 Психология, Психология, Б-Пс-11  </c:v>
                  </c:pt>
                  <c:pt idx="2">
                    <c:v>37.05.02 Психология служебной деятельности, Психологическое обеспечение служебной деятельности сотрудников правоохранительных органов, ПСД-11</c:v>
                  </c:pt>
                </c:lvl>
              </c:multiLvlStrCache>
            </c:multiLvlStrRef>
          </c:cat>
          <c:val>
            <c:numRef>
              <c:f>'[Свод итогов ВХОДНОЙ КОНТРОЛЬ -2020-21 сентябрь (1).xlsx]ВК-кафедры'!$H$18:$H$20</c:f>
              <c:numCache>
                <c:formatCode>0.00%</c:formatCode>
                <c:ptCount val="3"/>
                <c:pt idx="0">
                  <c:v>0.65200000000000002</c:v>
                </c:pt>
                <c:pt idx="1">
                  <c:v>0.82599999999999996</c:v>
                </c:pt>
                <c:pt idx="2">
                  <c:v>0.63100000000000001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4EC-445D-B555-7A19AA5CF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8834048"/>
        <c:axId val="44044800"/>
      </c:barChart>
      <c:catAx>
        <c:axId val="488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44800"/>
        <c:crosses val="autoZero"/>
        <c:auto val="1"/>
        <c:lblAlgn val="ctr"/>
        <c:lblOffset val="100"/>
        <c:noMultiLvlLbl val="0"/>
      </c:catAx>
      <c:valAx>
        <c:axId val="4404480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3404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47629105284399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1"/>
          <c:order val="0"/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76-4ADC-80B3-F99D97B6B3DB}"/>
              </c:ext>
            </c:extLst>
          </c:dPt>
          <c:cat>
            <c:multiLvlStrRef>
              <c:f>'[Свод итогов ВХОДНОЙ КОНТРОЛЬ -2020-21 сентябрь (1).xlsx]ВК-кафедры'!$C$21:$D$32</c:f>
              <c:multiLvlStrCache>
                <c:ptCount val="12"/>
                <c:lvl>
                  <c:pt idx="0">
                    <c:v>История (История России , всеобщая история)</c:v>
                  </c:pt>
                  <c:pt idx="1">
                    <c:v>Русский язык и культура речи</c:v>
                  </c:pt>
                  <c:pt idx="2">
                    <c:v>Основы специальной педагогики и психологии</c:v>
                  </c:pt>
                  <c:pt idx="3">
                    <c:v>Возрастно-психолого-педагогическое консультирование как коуч технология</c:v>
                  </c:pt>
                  <c:pt idx="4">
                    <c:v>Иностранный язык</c:v>
                  </c:pt>
                  <c:pt idx="5">
                    <c:v>Русский язык и культура речи</c:v>
                  </c:pt>
                  <c:pt idx="6">
                    <c:v>Безопасность жизнедеятельности</c:v>
                  </c:pt>
                  <c:pt idx="7">
                    <c:v>Методика организации деятельности детей и подростков в оздоровительном лагере</c:v>
                  </c:pt>
                  <c:pt idx="8">
                    <c:v>История (История России , всеобщая история)</c:v>
                  </c:pt>
                  <c:pt idx="9">
                    <c:v>Русский язык и культура речи</c:v>
                  </c:pt>
                  <c:pt idx="10">
                    <c:v>Безопасность жизнедеятельности</c:v>
                  </c:pt>
                  <c:pt idx="11">
                    <c:v>Физиология физического воспитания и спорта</c:v>
                  </c:pt>
                </c:lvl>
                <c:lvl>
                  <c:pt idx="0">
                    <c:v>43.03.02 Туризм, Проектирование туристических программ и индивидуальных туров, Б-Тур-11</c:v>
                  </c:pt>
                  <c:pt idx="1">
                    <c:v>43.03.02 Туризм, Проектирование туристических программ и индивидуальных туров, Б-Тур-11</c:v>
                  </c:pt>
                  <c:pt idx="2">
                    <c:v>44.03.03. Специальное (дефектологическое) образование, Образование детей с особенностями развития,  Б-СДОД-21</c:v>
                  </c:pt>
                  <c:pt idx="3">
                    <c:v>44.04.02 Психолого-педагогическое образование, Коучинг в педагогическом и социальном сопровождении детей и молодёжи в современных социокультурных условиях», М-ПК-21</c:v>
                  </c:pt>
                  <c:pt idx="4">
                    <c:v>39.03.03 Организация работы с молодежью, Государственная молодежная политика, Б-ОРМ-11</c:v>
                  </c:pt>
                  <c:pt idx="5">
                    <c:v>39.03.03 Организация работы с молодежью, Государственная молодежная политика, Б-ОРМ-11</c:v>
                  </c:pt>
                  <c:pt idx="6">
                    <c:v>39.03.03 Организация работы с молодежью, Государственная молодежная политика, Б-ОРМ-21</c:v>
                  </c:pt>
                  <c:pt idx="7">
                    <c:v>39.03.03 Организация работы с молодежью, Государственная молодежная политика, Б-ОРМ-31</c:v>
                  </c:pt>
                  <c:pt idx="8">
                    <c:v>44.03.05 Педагогическое образование (с двумя профилями подготвоки), Физическая культура и дополнительное образование детей, Б-ПОФКДО-11</c:v>
                  </c:pt>
                  <c:pt idx="9">
                    <c:v>44.03.05 Педагогическое образование (с двумя профилями подготвоки), Физическая культура и дополнительное образование детей, Б-ПОФКДО-11</c:v>
                  </c:pt>
                  <c:pt idx="10">
                    <c:v>44.03.05 Педагогическое образование (с двумя профилями подготвоки), Физическая культура и безопасность жизнедеятельности, Б-ПОФКБЖ-21</c:v>
                  </c:pt>
                  <c:pt idx="11">
                    <c:v>44.03.05 Педагогическое образование (с двумя профилями подготвоки), Физическая культура и безопасность жизнедеятельности, Б-ПОФКБЖ-21</c:v>
                  </c:pt>
                </c:lvl>
              </c:multiLvlStrCache>
            </c:multiLvlStrRef>
          </c:cat>
          <c:val>
            <c:numRef>
              <c:f>'[Свод итогов ВХОДНОЙ КОНТРОЛЬ -2020-21 сентябрь (1).xlsx]ВК-кафедры'!$H$21:$H$32</c:f>
              <c:numCache>
                <c:formatCode>0.00%</c:formatCode>
                <c:ptCount val="12"/>
                <c:pt idx="0">
                  <c:v>0.90500000000000003</c:v>
                </c:pt>
                <c:pt idx="1">
                  <c:v>0.95199999999999996</c:v>
                </c:pt>
                <c:pt idx="2">
                  <c:v>0.81200000000000006</c:v>
                </c:pt>
                <c:pt idx="3">
                  <c:v>1</c:v>
                </c:pt>
                <c:pt idx="4">
                  <c:v>0.79300000000000004</c:v>
                </c:pt>
                <c:pt idx="5">
                  <c:v>0.82699999999999996</c:v>
                </c:pt>
                <c:pt idx="6">
                  <c:v>0.94099999999999995</c:v>
                </c:pt>
                <c:pt idx="7">
                  <c:v>0.70599999999999996</c:v>
                </c:pt>
                <c:pt idx="8">
                  <c:v>0.56000000000000005</c:v>
                </c:pt>
                <c:pt idx="9">
                  <c:v>0.76</c:v>
                </c:pt>
                <c:pt idx="10">
                  <c:v>0.64200000000000002</c:v>
                </c:pt>
                <c:pt idx="11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4EC-445D-B555-7A19AA5CF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2677760"/>
        <c:axId val="44047104"/>
      </c:barChart>
      <c:catAx>
        <c:axId val="4267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47104"/>
        <c:crosses val="autoZero"/>
        <c:auto val="1"/>
        <c:lblAlgn val="ctr"/>
        <c:lblOffset val="100"/>
        <c:noMultiLvlLbl val="0"/>
      </c:catAx>
      <c:valAx>
        <c:axId val="4404710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7760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4.5994061348392054E-2"/>
          <c:w val="0.79192933125769938"/>
          <c:h val="0.79505863534734922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'[Свод итогов ВХОДНОЙ КОНТРОЛЬ -2020-21 сентябрь (1).xlsx]ВК-кафедры'!$C$33:$D$37</c:f>
              <c:multiLvlStrCache>
                <c:ptCount val="5"/>
                <c:lvl>
                  <c:pt idx="0">
                    <c:v>Безопасность жизнедеятельности</c:v>
                  </c:pt>
                  <c:pt idx="1">
                    <c:v>Безопасность жизнедеятельности</c:v>
                  </c:pt>
                  <c:pt idx="2">
                    <c:v>Безопасность жизнедеятельности</c:v>
                  </c:pt>
                  <c:pt idx="3">
                    <c:v>Коммуникативная грамматика иностранного языка</c:v>
                  </c:pt>
                  <c:pt idx="4">
                    <c:v>Безопасность жизнедеятельности</c:v>
                  </c:pt>
                </c:lvl>
                <c:lvl>
                  <c:pt idx="0">
                    <c:v>45.03.02 Лингвистика, Перевод и переводоведение (английский и немецкий языки), Б-ЛПеАН 21.Б-ЛПеАФ 21</c:v>
                  </c:pt>
                  <c:pt idx="1">
                    <c:v>45.03.02 Лингвистика,Теория и методика преподавания иностранных языков и культур (английский и немецкий языки), Б-ЛАН 21 , Б-ЛАФ 21</c:v>
                  </c:pt>
                  <c:pt idx="2">
                    <c:v>44.03.05 Педагогическое образование (с двумя профилями подготовки), Иностранные языки (немецкий и английский языки)", Б-ПНА 21</c:v>
                  </c:pt>
                  <c:pt idx="3">
                    <c:v>44.03.05 Педагогическое образование (с двумя профилями подготовки),Иностранные языки (немецкий и английский языки), Б-ПНА 21,Б-ПФА 21</c:v>
                  </c:pt>
                  <c:pt idx="4">
                    <c:v>44.03.05 Педагогическое образование (с двумя профилями подготовки), Иностранные языки (французский и английский языки), Б-ПФА 21</c:v>
                  </c:pt>
                </c:lvl>
              </c:multiLvlStrCache>
            </c:multiLvlStrRef>
          </c:cat>
          <c:val>
            <c:numRef>
              <c:f>'[Свод итогов ВХОДНОЙ КОНТРОЛЬ -2020-21 сентябрь (1).xlsx]ВК-кафедры'!$H$33:$H$37</c:f>
              <c:numCache>
                <c:formatCode>0.00%</c:formatCode>
                <c:ptCount val="5"/>
                <c:pt idx="0">
                  <c:v>1</c:v>
                </c:pt>
                <c:pt idx="1">
                  <c:v>0.85699999999999998</c:v>
                </c:pt>
                <c:pt idx="2">
                  <c:v>1</c:v>
                </c:pt>
                <c:pt idx="3">
                  <c:v>0.93300000000000005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4EC-445D-B555-7A19AA5CF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2759680"/>
        <c:axId val="106928320"/>
      </c:barChart>
      <c:catAx>
        <c:axId val="4275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928320"/>
        <c:crosses val="autoZero"/>
        <c:auto val="1"/>
        <c:lblAlgn val="ctr"/>
        <c:lblOffset val="100"/>
        <c:noMultiLvlLbl val="0"/>
      </c:catAx>
      <c:valAx>
        <c:axId val="1069283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59680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4.9735176200618021E-2"/>
          <c:w val="0.79192933125769938"/>
          <c:h val="0.85304591555685172"/>
        </c:manualLayout>
      </c:layout>
      <c:barChart>
        <c:barDir val="col"/>
        <c:grouping val="clustered"/>
        <c:varyColors val="1"/>
        <c:ser>
          <c:idx val="1"/>
          <c:order val="0"/>
          <c:invertIfNegative val="0"/>
          <c:dPt>
            <c:idx val="0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3C3-4646-BF3C-FF5D3EB9EA83}"/>
              </c:ext>
            </c:extLst>
          </c:dPt>
          <c:cat>
            <c:multiLvlStrRef>
              <c:f>'[Свод итогов ВХОДНОЙ КОНТРОЛЬ -2020-21 сентябрь (1).xlsx]ВК-кафедры'!$C$38:$D$47</c:f>
              <c:multiLvlStrCache>
                <c:ptCount val="10"/>
                <c:lvl>
                  <c:pt idx="0">
                    <c:v>Безопасность жизнедеятельности</c:v>
                  </c:pt>
                  <c:pt idx="1">
                    <c:v>Архитектура информационных систем</c:v>
                  </c:pt>
                  <c:pt idx="2">
                    <c:v>Информационно-коммуникативные технологии</c:v>
                  </c:pt>
                  <c:pt idx="3">
                    <c:v>Иностранный язык в профессиональной коммуникации</c:v>
                  </c:pt>
                  <c:pt idx="4">
                    <c:v>Информационная безопасноть</c:v>
                  </c:pt>
                  <c:pt idx="5">
                    <c:v>Методология и методы научного исследования</c:v>
                  </c:pt>
                  <c:pt idx="6">
                    <c:v>Основы специальной педагогики и психологии</c:v>
                  </c:pt>
                  <c:pt idx="7">
                    <c:v>Архитектурное проектирование</c:v>
                  </c:pt>
                  <c:pt idx="8">
                    <c:v>Институциональная экономика</c:v>
                  </c:pt>
                  <c:pt idx="9">
                    <c:v>Основы государственного и муниципального управления</c:v>
                  </c:pt>
                </c:lvl>
                <c:lvl>
                  <c:pt idx="0">
                    <c:v>44.03.05 Педагогическое образование (с двумя профилями подготовки), Физика и математика, Б-ПФМ-21</c:v>
                  </c:pt>
                  <c:pt idx="1">
                    <c:v>09.03.02 Информационные системы и технологии, Информационная безопасность, Б-ИСиТ-21</c:v>
                  </c:pt>
                  <c:pt idx="2">
                    <c:v>09.03.02 Информационные системы и технологии, Безопасность информационныъх систем, Б-ИСиТ-11, Б-ИСиТ-12</c:v>
                  </c:pt>
                  <c:pt idx="3">
                    <c:v>09.03.02 Информационные системы и технологии, Информационная безопасность, Б-ИСиТ-21</c:v>
                  </c:pt>
                  <c:pt idx="4">
                    <c:v>09.03.02 Информационные системы и технологии, Информационная безопасность, Б-ИСиТ-21</c:v>
                  </c:pt>
                  <c:pt idx="5">
                    <c:v>09.04.02 Информационные системы и технологии, Информационные ситемы в бизнесе и управлении, М-ИСиТ-11</c:v>
                  </c:pt>
                  <c:pt idx="6">
                    <c:v>09.04.02 Информационные системы и технологии, Информационные ситемы в бизнесе и управлении, М-ИСиТ-21</c:v>
                  </c:pt>
                  <c:pt idx="7">
                    <c:v>07.03.01 Архитектура,  Архитектурное проектирование, Б-Арх-11</c:v>
                  </c:pt>
                  <c:pt idx="8">
                    <c:v>38.03.02 Менеджмент, Управление экономическим развитием, Б-Мен-21</c:v>
                  </c:pt>
                  <c:pt idx="9">
                    <c:v>38.03.04 Государственное и муниципальное управление,  Управление экономическим развитием, Б-ГИМУ-21</c:v>
                  </c:pt>
                </c:lvl>
              </c:multiLvlStrCache>
            </c:multiLvlStrRef>
          </c:cat>
          <c:val>
            <c:numRef>
              <c:f>'[Свод итогов ВХОДНОЙ КОНТРОЛЬ -2020-21 сентябрь (1).xlsx]ВК-кафедры'!$H$38:$H$47</c:f>
              <c:numCache>
                <c:formatCode>0.00%</c:formatCode>
                <c:ptCount val="10"/>
                <c:pt idx="0">
                  <c:v>0.81799999999999995</c:v>
                </c:pt>
                <c:pt idx="1">
                  <c:v>1</c:v>
                </c:pt>
                <c:pt idx="2">
                  <c:v>0.88400000000000001</c:v>
                </c:pt>
                <c:pt idx="3">
                  <c:v>0.92</c:v>
                </c:pt>
                <c:pt idx="4">
                  <c:v>0.8125</c:v>
                </c:pt>
                <c:pt idx="5">
                  <c:v>0.44400000000000001</c:v>
                </c:pt>
                <c:pt idx="6">
                  <c:v>0.91700000000000004</c:v>
                </c:pt>
                <c:pt idx="7">
                  <c:v>0.75900000000000001</c:v>
                </c:pt>
                <c:pt idx="8">
                  <c:v>0.6</c:v>
                </c:pt>
                <c:pt idx="9">
                  <c:v>0.64300000000000002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4EC-445D-B555-7A19AA5CF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2821120"/>
        <c:axId val="106928896"/>
      </c:barChart>
      <c:catAx>
        <c:axId val="4282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928896"/>
        <c:crosses val="autoZero"/>
        <c:auto val="1"/>
        <c:lblAlgn val="ctr"/>
        <c:lblOffset val="100"/>
        <c:noMultiLvlLbl val="0"/>
      </c:catAx>
      <c:valAx>
        <c:axId val="10692889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21120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Доля студентов, участвовавших во входном контроле по образовательным программам</a:t>
            </a:r>
          </a:p>
        </c:rich>
      </c:tx>
      <c:layout>
        <c:manualLayout>
          <c:xMode val="edge"/>
          <c:yMode val="edge"/>
          <c:x val="0.12444758358987927"/>
          <c:y val="6.181423314089800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5267531897345331"/>
          <c:y val="7.9867071817593172E-2"/>
          <c:w val="0.50772434675745148"/>
          <c:h val="0.878481726653598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'[Свод итогов ВХОДНОЙ КОНТРОЛЬ -2020-21 сентябрь (1).xlsx]ВК-ООП'!$C$4:$C$48</c:f>
              <c:strCache>
                <c:ptCount val="1"/>
                <c:pt idx="0">
                  <c:v>Б-Х 31, Аналитическая химия Б-Арх-11, Архитектурное проектирование Б-ИСиТ-21, Иностранный язык в профессиональной коммуникации Б-ИСиТ-21, Информационная безопасноть Б-ИСиТ-21, Архитектура информационных систем Б-ИСиТ-11, Б-ИСиТ-12, Информационно-коммуника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'[Свод итогов ВХОДНОЙ КОНТРОЛЬ -2020-21 сентябрь (1).xlsx]ВК-ООП'!$B$4:$C$48</c:f>
              <c:multiLvlStrCache>
                <c:ptCount val="45"/>
                <c:lvl>
                  <c:pt idx="0">
                    <c:v>Б-Х 31, Аналитическая химия</c:v>
                  </c:pt>
                  <c:pt idx="1">
                    <c:v>Б-Арх-11, Архитектурное проектирование</c:v>
                  </c:pt>
                  <c:pt idx="2">
                    <c:v>Б-ИСиТ-21, Иностранный язык в профессиональной коммуникации</c:v>
                  </c:pt>
                  <c:pt idx="3">
                    <c:v>Б-ИСиТ-21, Информационная безопасноть</c:v>
                  </c:pt>
                  <c:pt idx="4">
                    <c:v>Б-ИСиТ-21, Архитектура информационных систем</c:v>
                  </c:pt>
                  <c:pt idx="5">
                    <c:v>Б-ИСиТ-11, Б-ИСиТ-12, Информационно-коммуникативные технологии</c:v>
                  </c:pt>
                  <c:pt idx="6">
                    <c:v> Б-ТБ-11, Математика</c:v>
                  </c:pt>
                  <c:pt idx="7">
                    <c:v> Б-Пс-11, Иностранный язык</c:v>
                  </c:pt>
                  <c:pt idx="8">
                    <c:v> Б-Пс-11, Математика</c:v>
                  </c:pt>
                  <c:pt idx="9">
                    <c:v> Б-Мен-21, Институциональная экономика</c:v>
                  </c:pt>
                  <c:pt idx="10">
                    <c:v>Б-ГИМУ-21, Основы государственного и муниципального управления</c:v>
                  </c:pt>
                  <c:pt idx="11">
                    <c:v>Б-ОРМ-11, Иностранный язык</c:v>
                  </c:pt>
                  <c:pt idx="12">
                    <c:v>Б-ОРМ-11, Русский язык и культура речи</c:v>
                  </c:pt>
                  <c:pt idx="13">
                    <c:v> Б-ОРМ-21, Безопасность жизнедеятельности</c:v>
                  </c:pt>
                  <c:pt idx="14">
                    <c:v>Б-ОРМ-31, Методика организации деятельности детей и подростков в оздоровительном лагере</c:v>
                  </c:pt>
                  <c:pt idx="15">
                    <c:v>Б-ПРКИ-11, Русский язык и культура речи</c:v>
                  </c:pt>
                  <c:pt idx="16">
                    <c:v>Б-Тур-11, История (История России , всеобщая история)</c:v>
                  </c:pt>
                  <c:pt idx="17">
                    <c:v>Б-Тур-11, Русский язык и культура речи</c:v>
                  </c:pt>
                  <c:pt idx="18">
                    <c:v>Б-СДОД-21, Основы специальной педагогики и психологии</c:v>
                  </c:pt>
                  <c:pt idx="19">
                    <c:v>Б-СДО-11,  Б-СДО-12, Иностранный язык</c:v>
                  </c:pt>
                  <c:pt idx="20">
                    <c:v>Б-СДО-11,  Б-СДО-12, Анатомия и возрастная физиология </c:v>
                  </c:pt>
                  <c:pt idx="21">
                    <c:v> Б-СДО-21,  Б-СДО-22, Безопасность жизнедеятельности</c:v>
                  </c:pt>
                  <c:pt idx="22">
                    <c:v> Б-СДО-21,  Б-СДО-22, Логопедическое обследование детей</c:v>
                  </c:pt>
                  <c:pt idx="23">
                    <c:v>Б-ПНОИ-11, Иностранный язык</c:v>
                  </c:pt>
                  <c:pt idx="24">
                    <c:v>Б-ПНОИ-11, Естественно-научные основы начального школьного образования</c:v>
                  </c:pt>
                  <c:pt idx="25">
                    <c:v>Б-ПНОДО-21, Безопасность жизнедеятельности</c:v>
                  </c:pt>
                  <c:pt idx="26">
                    <c:v>Б-ПБГ-11, Введение в географию</c:v>
                  </c:pt>
                  <c:pt idx="27">
                    <c:v>Б-ПОФКДО-11, История (История России , всеобщая история)</c:v>
                  </c:pt>
                  <c:pt idx="28">
                    <c:v>Б-ПОФКДО-11, Русский язык и культура речи</c:v>
                  </c:pt>
                  <c:pt idx="29">
                    <c:v>Б-ПОФКБЖ-21, Безопасность жизнедеятельности</c:v>
                  </c:pt>
                  <c:pt idx="30">
                    <c:v>Б-ПОФКБЖ-21, Физиология физического воспитания и спорта</c:v>
                  </c:pt>
                  <c:pt idx="31">
                    <c:v>Б-ПНА-21, Безопасность жизнедеятельности</c:v>
                  </c:pt>
                  <c:pt idx="32">
                    <c:v>Б-ПНА-21, Б-ПФА-21, Коммуникативная грамматика иностранного языка</c:v>
                  </c:pt>
                  <c:pt idx="33">
                    <c:v>Б-ПФА-21, Безопасность жизнедеятельности</c:v>
                  </c:pt>
                  <c:pt idx="34">
                    <c:v> Б-ПФМ-21, Безопасность жизнедеятельности</c:v>
                  </c:pt>
                  <c:pt idx="35">
                    <c:v>Б-ЛПеАН-21, Б-ЛПеАФ-21 Безопасность жизнедеятельности</c:v>
                  </c:pt>
                  <c:pt idx="36">
                    <c:v> Б-ЛАН-21 , Б-ЛАФ-21, Безопасность жизнедеятельности</c:v>
                  </c:pt>
                  <c:pt idx="37">
                    <c:v>М-ИСиТ-11, Методология и методы научного исследования</c:v>
                  </c:pt>
                  <c:pt idx="38">
                    <c:v> М-ИСиТ-21, Основы специальной педагогики и психологии</c:v>
                  </c:pt>
                  <c:pt idx="39">
                    <c:v>М-ППДО-11, Современные проблемы науки и образования</c:v>
                  </c:pt>
                  <c:pt idx="40">
                    <c:v>М-ППДО-11, Теоретические основы обучения и воспитания в вузе</c:v>
                  </c:pt>
                  <c:pt idx="41">
                    <c:v>М-ППДО-11, Иностранный язык в профессиональной коммуникации</c:v>
                  </c:pt>
                  <c:pt idx="42">
                    <c:v>М-ПК-21, Возрастно-психолого-педагогическое консультирование как коуч технология</c:v>
                  </c:pt>
                  <c:pt idx="43">
                    <c:v>ЛД-11, ЛД12, ЛД-13, ЛД-14, ЛД-15, Биология</c:v>
                  </c:pt>
                  <c:pt idx="44">
                    <c:v> ПСД-11, Иностранный язык</c:v>
                  </c:pt>
                </c:lvl>
                <c:lvl>
                  <c:pt idx="11">
                    <c:v> </c:v>
                  </c:pt>
                  <c:pt idx="29">
                    <c:v> </c:v>
                  </c:pt>
                  <c:pt idx="42">
                    <c:v> </c:v>
                  </c:pt>
                </c:lvl>
              </c:multiLvlStrCache>
            </c:multiLvlStrRef>
          </c:cat>
          <c:val>
            <c:numRef>
              <c:f>'[Свод итогов ВХОДНОЙ КОНТРОЛЬ -2020-21 сентябрь (1).xlsx]ВК-ООП'!$G$4:$G$48</c:f>
              <c:numCache>
                <c:formatCode>0.00%</c:formatCode>
                <c:ptCount val="45"/>
                <c:pt idx="0">
                  <c:v>0.97</c:v>
                </c:pt>
                <c:pt idx="1">
                  <c:v>0.75900000000000001</c:v>
                </c:pt>
                <c:pt idx="2">
                  <c:v>0.92</c:v>
                </c:pt>
                <c:pt idx="3">
                  <c:v>0.8125</c:v>
                </c:pt>
                <c:pt idx="4">
                  <c:v>1</c:v>
                </c:pt>
                <c:pt idx="5">
                  <c:v>0.88400000000000001</c:v>
                </c:pt>
                <c:pt idx="6">
                  <c:v>0.83299999999999996</c:v>
                </c:pt>
                <c:pt idx="7">
                  <c:v>0.65200000000000002</c:v>
                </c:pt>
                <c:pt idx="8">
                  <c:v>0.82599999999999996</c:v>
                </c:pt>
                <c:pt idx="9">
                  <c:v>0.6</c:v>
                </c:pt>
                <c:pt idx="10">
                  <c:v>0.64300000000000002</c:v>
                </c:pt>
                <c:pt idx="11">
                  <c:v>0.79300000000000004</c:v>
                </c:pt>
                <c:pt idx="12">
                  <c:v>0.82699999999999996</c:v>
                </c:pt>
                <c:pt idx="13">
                  <c:v>0.94099999999999995</c:v>
                </c:pt>
                <c:pt idx="14">
                  <c:v>0.70599999999999996</c:v>
                </c:pt>
                <c:pt idx="15">
                  <c:v>0.82299999999999995</c:v>
                </c:pt>
                <c:pt idx="16">
                  <c:v>0.90500000000000003</c:v>
                </c:pt>
                <c:pt idx="17">
                  <c:v>0.95199999999999996</c:v>
                </c:pt>
                <c:pt idx="18">
                  <c:v>0.81200000000000006</c:v>
                </c:pt>
                <c:pt idx="19">
                  <c:v>0.86399999999999999</c:v>
                </c:pt>
                <c:pt idx="20">
                  <c:v>1</c:v>
                </c:pt>
                <c:pt idx="21">
                  <c:v>0.8</c:v>
                </c:pt>
                <c:pt idx="22">
                  <c:v>0.94699999999999995</c:v>
                </c:pt>
                <c:pt idx="23">
                  <c:v>0.78900000000000003</c:v>
                </c:pt>
                <c:pt idx="24">
                  <c:v>0.84199999999999997</c:v>
                </c:pt>
                <c:pt idx="25">
                  <c:v>0.97</c:v>
                </c:pt>
                <c:pt idx="26">
                  <c:v>0.89500000000000002</c:v>
                </c:pt>
                <c:pt idx="27">
                  <c:v>0.56000000000000005</c:v>
                </c:pt>
                <c:pt idx="28">
                  <c:v>0.76</c:v>
                </c:pt>
                <c:pt idx="29">
                  <c:v>0.64200000000000002</c:v>
                </c:pt>
                <c:pt idx="30">
                  <c:v>0.66700000000000004</c:v>
                </c:pt>
                <c:pt idx="31">
                  <c:v>1</c:v>
                </c:pt>
                <c:pt idx="32">
                  <c:v>0.93300000000000005</c:v>
                </c:pt>
                <c:pt idx="33">
                  <c:v>1</c:v>
                </c:pt>
                <c:pt idx="34">
                  <c:v>0.81799999999999995</c:v>
                </c:pt>
                <c:pt idx="35">
                  <c:v>1</c:v>
                </c:pt>
                <c:pt idx="36">
                  <c:v>0.85699999999999998</c:v>
                </c:pt>
                <c:pt idx="37">
                  <c:v>0.44400000000000001</c:v>
                </c:pt>
                <c:pt idx="38">
                  <c:v>0.91700000000000004</c:v>
                </c:pt>
                <c:pt idx="39">
                  <c:v>0</c:v>
                </c:pt>
                <c:pt idx="40">
                  <c:v>0.28999999999999998</c:v>
                </c:pt>
                <c:pt idx="41">
                  <c:v>0.35</c:v>
                </c:pt>
                <c:pt idx="42">
                  <c:v>1</c:v>
                </c:pt>
                <c:pt idx="43">
                  <c:v>0.45400000000000001</c:v>
                </c:pt>
                <c:pt idx="44">
                  <c:v>0.63100000000000001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5-4FFF-95F9-28C6FE21F1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8960512"/>
        <c:axId val="43536896"/>
      </c:barChart>
      <c:catAx>
        <c:axId val="48960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36896"/>
        <c:crosses val="autoZero"/>
        <c:auto val="1"/>
        <c:lblAlgn val="ctr"/>
        <c:lblOffset val="100"/>
        <c:tickLblSkip val="1"/>
        <c:noMultiLvlLbl val="0"/>
      </c:catAx>
      <c:valAx>
        <c:axId val="4353689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96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[Свод итогов ВХОДНОЙ КОНТРОЛЬ -2020-21 сентябрь (1).xlsx]Ср. балл по УД!Сводная таблица3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>
                <a:effectLst/>
              </a:rPr>
              <a:t>Средний балл обучающихся по дисциплинам входного контроля, %</a:t>
            </a:r>
            <a:endParaRPr lang="ru-RU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gradFill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'Ср. балл по УД'!$C$78</c:f>
              <c:strCache>
                <c:ptCount val="1"/>
                <c:pt idx="0">
                  <c:v>Итог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'Ср. балл по УД'!$B$79:$B$169</c:f>
              <c:multiLvlStrCache>
                <c:ptCount val="45"/>
                <c:lvl>
                  <c:pt idx="0">
                    <c:v>44.03.05 Педагогическое образование (с двумя профилями подготовки), Биология и география, Б-ПБГ 11</c:v>
                  </c:pt>
                  <c:pt idx="1">
                    <c:v>04.03.01 Химия, Химия, Б-Х 31</c:v>
                  </c:pt>
                  <c:pt idx="2">
                    <c:v>20.03.01 Техносферная безопасность, Безопасность труда, Б-ТБ 11</c:v>
                  </c:pt>
                  <c:pt idx="3">
                    <c:v>31.05.01 Лечебное дело, ЛД-11, ЛД12, ЛД-13, ЛД-14, ЛД-15</c:v>
                  </c:pt>
                  <c:pt idx="4">
                    <c:v>44.03.05 Педагогическое образование (с двумя профилями подготовки)Б-ПНОИ-11</c:v>
                  </c:pt>
                  <c:pt idx="5">
                    <c:v>44.03.05 Педагогическое образование (с двумя профилями подготовки)Б-ПНОИ-11</c:v>
                  </c:pt>
                  <c:pt idx="6">
                    <c:v>44.03.05 Педагогическое образование   (с двумя профилями подготовки)образования Б-ПНОДО-21</c:v>
                  </c:pt>
                  <c:pt idx="7">
                    <c:v>44.03.03 Специальное (дефектологическое) образование, Логопедия"                     Б-СДО-11,  Б-СДО-12</c:v>
                  </c:pt>
                  <c:pt idx="8">
                    <c:v>44.03.03 Специальное (дефектологическое) образование, Логопедия"                     Б-СДО-11,  Б-СДО-12</c:v>
                  </c:pt>
                  <c:pt idx="9">
                    <c:v>44.03.03 Специальное (дефектологическое) образование, Логопедия"                     Б-СДО-21,  Б-СДО-22</c:v>
                  </c:pt>
                  <c:pt idx="10">
                    <c:v>44.03.03 Специальное (дефектологическое) образование, Логопедия"                     Б-СДО-21,  Б-СДО-22</c:v>
                  </c:pt>
                  <c:pt idx="11">
                    <c:v>44.04.01 Педагогическое образование, Педагогическая деятельность в образовательных организациях, М-ППДО-11</c:v>
                  </c:pt>
                  <c:pt idx="12">
                    <c:v>44.04.01 Педагогическое образование, Педагогическая деятельность в образовательных организациях, М-ППДО-11</c:v>
                  </c:pt>
                  <c:pt idx="13">
                    <c:v>44.04.01 Педагогическое образование, Педагогическая деятельность в образовательных организациях, М-ППДО-11</c:v>
                  </c:pt>
                  <c:pt idx="14">
                    <c:v>37.03.01 Психология, Психология, Б-Пс-11  </c:v>
                  </c:pt>
                  <c:pt idx="15">
                    <c:v>37.03.01 Психология, Психология, Б-Пс-11  </c:v>
                  </c:pt>
                  <c:pt idx="16">
                    <c:v>37.05.02 Психология служебной деятельности, Психологическое обеспечение служебной деятельности сотрудников правоохранительных органов, ПСД-11</c:v>
                  </c:pt>
                  <c:pt idx="17">
                    <c:v>43.03.02 Туризм, Проектирование туристических программ и индивидуальных туров, Б-Тур-11</c:v>
                  </c:pt>
                  <c:pt idx="18">
                    <c:v>43.03.02 Туризм, Проектирование туристических программ и индивидуальных туров, Б-Тур-11</c:v>
                  </c:pt>
                  <c:pt idx="19">
                    <c:v>44.03.03. Специальное (дефектологическое) образование, Образование детей с особенностями развития,  Б-СДОД-21</c:v>
                  </c:pt>
                  <c:pt idx="20">
                    <c:v>44.04.02 Психолого-педагогическое образование, Коучинг в педагогическом и социальном сопровождении детей и молодёжи в современных социокультурных условиях», М-ПК-21</c:v>
                  </c:pt>
                  <c:pt idx="21">
                    <c:v>39.03.03 Организация работы с молодежью, Государственная молодежная политика, Б-ОРМ-11</c:v>
                  </c:pt>
                  <c:pt idx="22">
                    <c:v>39.03.03 Организация работы с молодежью, Государственная молодежная политика, Б-ОРМ-11</c:v>
                  </c:pt>
                  <c:pt idx="23">
                    <c:v>39.03.03 Организация работы с молодежью, Государственная молодежная политика, Б-ОРМ-21</c:v>
                  </c:pt>
                  <c:pt idx="24">
                    <c:v>39.03.03 Организация работы с молодежью, Государственная молодежная политика, Б-ОРМ-31</c:v>
                  </c:pt>
                  <c:pt idx="25">
                    <c:v>44.03.05 Педагогическое образование (с двумя профилями подготвоки), Физическая культура и дополнительное образование детей, Б-ПОФКДО-11</c:v>
                  </c:pt>
                  <c:pt idx="26">
                    <c:v>44.03.05 Педагогическое образование (с двумя профилями подготвоки), Физическая культура и дополнительное образование детей, Б-ПОФКДО-11</c:v>
                  </c:pt>
                  <c:pt idx="27">
                    <c:v>44.03.05 Педагогическое образование (с двумя профилями подготвоки), Физическая культура и безопасность жизнедеятельности, Б-ПОФКБЖ-21</c:v>
                  </c:pt>
                  <c:pt idx="28">
                    <c:v>44.03.05 Педагогическое образование (с двумя профилями подготвоки), Физическая культура и безопасность жизнедеятельности, Б-ПОФКБЖ-21</c:v>
                  </c:pt>
                  <c:pt idx="29">
                    <c:v>45.03.02 Лингвистика, Перевод и переводоведение (английский и немецкий языки), Б-ЛПеАН 21.Б-ЛПеАФ 21</c:v>
                  </c:pt>
                  <c:pt idx="30">
                    <c:v>45.03.02 Лингвистика,Теория и методика преподавания иностранных языков и культур (английский и немецкий языки), Б-ЛАН 21 , Б-ЛАФ 21</c:v>
                  </c:pt>
                  <c:pt idx="31">
                    <c:v>44.03.05 Педагогическое образование (с двумя профилями подготовки), Иностранные языки (немецкий и английский языки)", Б-ПНА 21</c:v>
                  </c:pt>
                  <c:pt idx="32">
                    <c:v>44.03.05 Педагогическое образование (с двумя профилями подготовки),Иностранные языки (немецкий и английский языки), Б-ПНА 21,Б-ПФА 21</c:v>
                  </c:pt>
                  <c:pt idx="33">
                    <c:v>44.03.05 Педагогическое образование (с двумя профилями подготовки), Иностранные языки (французский и английский языки), Б-ПФА 21</c:v>
                  </c:pt>
                  <c:pt idx="34">
                    <c:v>44.03.05 Педагогическое образование (с двумя профилями подготовки), Физика и математика, Б-ПФМ-21</c:v>
                  </c:pt>
                  <c:pt idx="35">
                    <c:v>09.03.02 Информационные системы и технологии, Информационная безопасность, Б-ИСиТ-21</c:v>
                  </c:pt>
                  <c:pt idx="36">
                    <c:v>09.03.02 Информационные системы и технологии, Безопасность информационныъх систем, Б-ИСиТ-11, Б-ИСиТ-12</c:v>
                  </c:pt>
                  <c:pt idx="37">
                    <c:v>09.03.02 Информационные системы и технологии, Информационная безопасность, Б-ИСиТ-21</c:v>
                  </c:pt>
                  <c:pt idx="38">
                    <c:v>09.03.02 Информационные системы и технологии, Информационная безопасность, Б-ИСиТ-21</c:v>
                  </c:pt>
                  <c:pt idx="39">
                    <c:v>09.04.02 Информационные системы и технологии, Информационные ситемы в бизнесе и управлении, М-ИСиТ-11</c:v>
                  </c:pt>
                  <c:pt idx="40">
                    <c:v>09.04.02 Информационные системы и технологии, Информационные ситемы в бизнесе и управлении, М-ИСиТ-21</c:v>
                  </c:pt>
                  <c:pt idx="41">
                    <c:v>07.03.01 Архитектура,  Архитектурное проектирование, Б-Арх-11</c:v>
                  </c:pt>
                  <c:pt idx="42">
                    <c:v>38.03.02 Менеджмент, Управление экономическим развитием, Б-Мен-21</c:v>
                  </c:pt>
                  <c:pt idx="43">
                    <c:v>38.03.04 Государственное и муниципальное управление,  Управление экономическим развитием, Б-ГИМУ-21</c:v>
                  </c:pt>
                  <c:pt idx="44">
                    <c:v>44.03.01. Педагогическое образование, Русский язык как иностранный, Б-ПРКИ 11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</c:lvl>
              </c:multiLvlStrCache>
            </c:multiLvlStrRef>
          </c:cat>
          <c:val>
            <c:numRef>
              <c:f>'Ср. балл по УД'!$C$79:$C$169</c:f>
              <c:numCache>
                <c:formatCode>0%</c:formatCode>
                <c:ptCount val="45"/>
                <c:pt idx="0">
                  <c:v>0.91</c:v>
                </c:pt>
                <c:pt idx="1">
                  <c:v>0.75</c:v>
                </c:pt>
                <c:pt idx="2">
                  <c:v>0.56000000000000005</c:v>
                </c:pt>
                <c:pt idx="3">
                  <c:v>0.71</c:v>
                </c:pt>
                <c:pt idx="4">
                  <c:v>0.61</c:v>
                </c:pt>
                <c:pt idx="5">
                  <c:v>0.72</c:v>
                </c:pt>
                <c:pt idx="6">
                  <c:v>0.85399999999999998</c:v>
                </c:pt>
                <c:pt idx="7">
                  <c:v>0.63</c:v>
                </c:pt>
                <c:pt idx="8">
                  <c:v>0.81</c:v>
                </c:pt>
                <c:pt idx="9">
                  <c:v>0.79</c:v>
                </c:pt>
                <c:pt idx="10">
                  <c:v>0.72</c:v>
                </c:pt>
                <c:pt idx="11">
                  <c:v>0</c:v>
                </c:pt>
                <c:pt idx="12">
                  <c:v>0.68</c:v>
                </c:pt>
                <c:pt idx="13">
                  <c:v>0.5</c:v>
                </c:pt>
                <c:pt idx="14">
                  <c:v>0.71</c:v>
                </c:pt>
                <c:pt idx="15">
                  <c:v>0.59</c:v>
                </c:pt>
                <c:pt idx="16">
                  <c:v>0.63</c:v>
                </c:pt>
                <c:pt idx="17">
                  <c:v>0.85</c:v>
                </c:pt>
                <c:pt idx="18">
                  <c:v>0.78</c:v>
                </c:pt>
                <c:pt idx="19">
                  <c:v>0.73</c:v>
                </c:pt>
                <c:pt idx="20">
                  <c:v>0.878</c:v>
                </c:pt>
                <c:pt idx="21">
                  <c:v>0.67</c:v>
                </c:pt>
                <c:pt idx="22">
                  <c:v>0.8</c:v>
                </c:pt>
                <c:pt idx="23">
                  <c:v>0.874</c:v>
                </c:pt>
                <c:pt idx="24">
                  <c:v>0.68</c:v>
                </c:pt>
                <c:pt idx="25">
                  <c:v>0.67</c:v>
                </c:pt>
                <c:pt idx="26">
                  <c:v>0.56999999999999995</c:v>
                </c:pt>
                <c:pt idx="27">
                  <c:v>0.86</c:v>
                </c:pt>
                <c:pt idx="28">
                  <c:v>0.72</c:v>
                </c:pt>
                <c:pt idx="29">
                  <c:v>0.878</c:v>
                </c:pt>
                <c:pt idx="30">
                  <c:v>0.875</c:v>
                </c:pt>
                <c:pt idx="31">
                  <c:v>0.8</c:v>
                </c:pt>
                <c:pt idx="32">
                  <c:v>0.75</c:v>
                </c:pt>
                <c:pt idx="33">
                  <c:v>0.74</c:v>
                </c:pt>
                <c:pt idx="34">
                  <c:v>0.84</c:v>
                </c:pt>
                <c:pt idx="35">
                  <c:v>0.8</c:v>
                </c:pt>
                <c:pt idx="36">
                  <c:v>0.8</c:v>
                </c:pt>
                <c:pt idx="37">
                  <c:v>0.84930000000000005</c:v>
                </c:pt>
                <c:pt idx="38">
                  <c:v>0.60770000000000002</c:v>
                </c:pt>
                <c:pt idx="39">
                  <c:v>0.625</c:v>
                </c:pt>
                <c:pt idx="40">
                  <c:v>0.71</c:v>
                </c:pt>
                <c:pt idx="41">
                  <c:v>0.36599999999999999</c:v>
                </c:pt>
                <c:pt idx="42">
                  <c:v>0.78</c:v>
                </c:pt>
                <c:pt idx="43">
                  <c:v>0.76</c:v>
                </c:pt>
                <c:pt idx="44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D-4DAE-B8CE-C48EB7838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14336"/>
        <c:axId val="43537472"/>
      </c:barChart>
      <c:catAx>
        <c:axId val="4961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37472"/>
        <c:crosses val="autoZero"/>
        <c:auto val="1"/>
        <c:lblAlgn val="ctr"/>
        <c:lblOffset val="100"/>
        <c:noMultiLvlLbl val="0"/>
      </c:catAx>
      <c:valAx>
        <c:axId val="4353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1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0.10396620862236981"/>
          <c:w val="0.84621682617564731"/>
          <c:h val="0.671173428677172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'[Свод итогов ВХОДНОЙ КОНТРОЛЬ -2020-21 сентябрь (1).xlsx]Уровни'!$E$3</c:f>
              <c:strCache>
                <c:ptCount val="1"/>
                <c:pt idx="0">
                  <c:v>[0%; 60%)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'[Свод итогов ВХОДНОЙ КОНТРОЛЬ -2020-21 сентябрь (1).xlsx]Уровни'!$C$4:$C$7</c:f>
              <c:strCache>
                <c:ptCount val="4"/>
                <c:pt idx="0">
                  <c:v>44.03.05 Педагогическое образование (с двумя профилями подготовки), Биология и география, Б-ПБГ 11</c:v>
                </c:pt>
                <c:pt idx="1">
                  <c:v>04.03.01 Химия, Химия, Б-Х 31</c:v>
                </c:pt>
                <c:pt idx="2">
                  <c:v>20.03.01 Техносферная безопасность, Безопасность труда, Б-ТБ 11</c:v>
                </c:pt>
                <c:pt idx="3">
                  <c:v>31.05.01 Лечебное дело, ЛД-11, ЛД12, ЛД-13, ЛД-14, ЛД-15</c:v>
                </c:pt>
              </c:strCache>
            </c:strRef>
          </c:cat>
          <c:val>
            <c:numRef>
              <c:f>'[Свод итогов ВХОДНОЙ КОНТРОЛЬ -2020-21 сентябрь (1).xlsx]Уровни'!$E$4:$E$7</c:f>
              <c:numCache>
                <c:formatCode>0.00%</c:formatCode>
                <c:ptCount val="4"/>
                <c:pt idx="0">
                  <c:v>0</c:v>
                </c:pt>
                <c:pt idx="1">
                  <c:v>0.16700000000000001</c:v>
                </c:pt>
                <c:pt idx="2">
                  <c:v>0.73299999999999998</c:v>
                </c:pt>
                <c:pt idx="3">
                  <c:v>0.20300000000000001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F-4B8B-82A0-188B8CC44E90}"/>
            </c:ext>
          </c:extLst>
        </c:ser>
        <c:ser>
          <c:idx val="1"/>
          <c:order val="1"/>
          <c:tx>
            <c:strRef>
              <c:f>'[Свод итогов ВХОДНОЙ КОНТРОЛЬ -2020-21 сентябрь (1).xlsx]Уровни'!$F$3</c:f>
              <c:strCache>
                <c:ptCount val="1"/>
                <c:pt idx="0">
                  <c:v>[60%;75%)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'[Свод итогов ВХОДНОЙ КОНТРОЛЬ -2020-21 сентябрь (1).xlsx]Уровни'!$C$4:$C$7</c:f>
              <c:strCache>
                <c:ptCount val="4"/>
                <c:pt idx="0">
                  <c:v>44.03.05 Педагогическое образование (с двумя профилями подготовки), Биология и география, Б-ПБГ 11</c:v>
                </c:pt>
                <c:pt idx="1">
                  <c:v>04.03.01 Химия, Химия, Б-Х 31</c:v>
                </c:pt>
                <c:pt idx="2">
                  <c:v>20.03.01 Техносферная безопасность, Безопасность труда, Б-ТБ 11</c:v>
                </c:pt>
                <c:pt idx="3">
                  <c:v>31.05.01 Лечебное дело, ЛД-11, ЛД12, ЛД-13, ЛД-14, ЛД-15</c:v>
                </c:pt>
              </c:strCache>
            </c:strRef>
          </c:cat>
          <c:val>
            <c:numRef>
              <c:f>'[Свод итогов ВХОДНОЙ КОНТРОЛЬ -2020-21 сентябрь (1).xlsx]Уровни'!$F$4:$F$7</c:f>
              <c:numCache>
                <c:formatCode>0.00%</c:formatCode>
                <c:ptCount val="4"/>
                <c:pt idx="0">
                  <c:v>0</c:v>
                </c:pt>
                <c:pt idx="1">
                  <c:v>0.26700000000000002</c:v>
                </c:pt>
                <c:pt idx="2">
                  <c:v>0.13300000000000001</c:v>
                </c:pt>
                <c:pt idx="3">
                  <c:v>0.20300000000000001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F-4B8B-82A0-188B8CC44E90}"/>
            </c:ext>
          </c:extLst>
        </c:ser>
        <c:ser>
          <c:idx val="2"/>
          <c:order val="2"/>
          <c:tx>
            <c:strRef>
              <c:f>'[Свод итогов ВХОДНОЙ КОНТРОЛЬ -2020-21 сентябрь (1).xlsx]Уровни'!$G$3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'[Свод итогов ВХОДНОЙ КОНТРОЛЬ -2020-21 сентябрь (1).xlsx]Уровни'!$C$4:$C$7</c:f>
              <c:strCache>
                <c:ptCount val="4"/>
                <c:pt idx="0">
                  <c:v>44.03.05 Педагогическое образование (с двумя профилями подготовки), Биология и география, Б-ПБГ 11</c:v>
                </c:pt>
                <c:pt idx="1">
                  <c:v>04.03.01 Химия, Химия, Б-Х 31</c:v>
                </c:pt>
                <c:pt idx="2">
                  <c:v>20.03.01 Техносферная безопасность, Безопасность труда, Б-ТБ 11</c:v>
                </c:pt>
                <c:pt idx="3">
                  <c:v>31.05.01 Лечебное дело, ЛД-11, ЛД12, ЛД-13, ЛД-14, ЛД-15</c:v>
                </c:pt>
              </c:strCache>
            </c:strRef>
          </c:cat>
          <c:val>
            <c:numRef>
              <c:f>'[Свод итогов ВХОДНОЙ КОНТРОЛЬ -2020-21 сентябрь (1).xlsx]Уровни'!$G$4:$G$7</c:f>
              <c:numCache>
                <c:formatCode>0.00%</c:formatCode>
                <c:ptCount val="4"/>
                <c:pt idx="0">
                  <c:v>0.111</c:v>
                </c:pt>
                <c:pt idx="1">
                  <c:v>0.3</c:v>
                </c:pt>
                <c:pt idx="2">
                  <c:v>6.6699999999999995E-2</c:v>
                </c:pt>
                <c:pt idx="3">
                  <c:v>0.441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4F-4B8B-82A0-188B8CC44E90}"/>
            </c:ext>
          </c:extLst>
        </c:ser>
        <c:ser>
          <c:idx val="3"/>
          <c:order val="3"/>
          <c:tx>
            <c:strRef>
              <c:f>'[Свод итогов ВХОДНОЙ КОНТРОЛЬ -2020-21 сентябрь (1).xlsx]Уровни'!$H$3</c:f>
              <c:strCache>
                <c:ptCount val="1"/>
                <c:pt idx="0">
                  <c:v>[85%; 100%]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'[Свод итогов ВХОДНОЙ КОНТРОЛЬ -2020-21 сентябрь (1).xlsx]Уровни'!$C$4:$C$7</c:f>
              <c:strCache>
                <c:ptCount val="4"/>
                <c:pt idx="0">
                  <c:v>44.03.05 Педагогическое образование (с двумя профилями подготовки), Биология и география, Б-ПБГ 11</c:v>
                </c:pt>
                <c:pt idx="1">
                  <c:v>04.03.01 Химия, Химия, Б-Х 31</c:v>
                </c:pt>
                <c:pt idx="2">
                  <c:v>20.03.01 Техносферная безопасность, Безопасность труда, Б-ТБ 11</c:v>
                </c:pt>
                <c:pt idx="3">
                  <c:v>31.05.01 Лечебное дело, ЛД-11, ЛД12, ЛД-13, ЛД-14, ЛД-15</c:v>
                </c:pt>
              </c:strCache>
            </c:strRef>
          </c:cat>
          <c:val>
            <c:numRef>
              <c:f>'[Свод итогов ВХОДНОЙ КОНТРОЛЬ -2020-21 сентябрь (1).xlsx]Уровни'!$H$4:$H$7</c:f>
              <c:numCache>
                <c:formatCode>0.00%</c:formatCode>
                <c:ptCount val="4"/>
                <c:pt idx="0">
                  <c:v>0.88900000000000001</c:v>
                </c:pt>
                <c:pt idx="1">
                  <c:v>0.26600000000000001</c:v>
                </c:pt>
                <c:pt idx="2">
                  <c:v>6.7299999999999999E-2</c:v>
                </c:pt>
                <c:pt idx="3">
                  <c:v>0.153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4F-4B8B-82A0-188B8CC44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0032768"/>
        <c:axId val="108571456"/>
      </c:barChart>
      <c:catAx>
        <c:axId val="8003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8571456"/>
        <c:crosses val="autoZero"/>
        <c:auto val="1"/>
        <c:lblAlgn val="ctr"/>
        <c:lblOffset val="100"/>
        <c:noMultiLvlLbl val="0"/>
      </c:catAx>
      <c:valAx>
        <c:axId val="1085714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0327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0.05331</cdr:y>
    </cdr:from>
    <cdr:to>
      <cdr:x>0.17864</cdr:x>
      <cdr:y>0.29095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57150" y="361950"/>
          <a:ext cx="1790699" cy="1613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- 79%</a:t>
          </a:r>
          <a:endParaRPr lang="ru-RU" sz="1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естествознания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социальных отношений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лингвистики и мировых языков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0.32496</cdr:x>
      <cdr:y>0.02239</cdr:y>
    </cdr:from>
    <cdr:to>
      <cdr:x>0.75797</cdr:x>
      <cdr:y>0.10843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3375" y="132480"/>
          <a:ext cx="4135262" cy="508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Инженерно-технологический институт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0.3223</cdr:x>
      <cdr:y>0.00736</cdr:y>
    </cdr:from>
    <cdr:to>
      <cdr:x>0.75531</cdr:x>
      <cdr:y>0.0934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77980" y="43552"/>
          <a:ext cx="4135262" cy="508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Инстиут филологии и массмедиа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- 68%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- 70%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психологии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- 80%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социальных отношений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- 96%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лингвистики и мировых языков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- 97%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Инженерно-технологический институт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естествознания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психологии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6202025" cy="9001125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738037" y="1663896"/>
            <a:ext cx="12725954" cy="565418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923992" y="1852745"/>
            <a:ext cx="12354044" cy="529563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6825103" y="1663896"/>
            <a:ext cx="2551819" cy="9601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6976997" y="1663896"/>
            <a:ext cx="2248031" cy="84695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5363" y="2744783"/>
            <a:ext cx="12051301" cy="3400425"/>
          </a:xfrm>
        </p:spPr>
        <p:txBody>
          <a:bodyPr tIns="60488" bIns="60488" anchor="ctr">
            <a:noAutofit/>
          </a:bodyPr>
          <a:lstStyle>
            <a:lvl1pPr algn="ctr">
              <a:lnSpc>
                <a:spcPct val="83000"/>
              </a:lnSpc>
              <a:defRPr lang="en-US" sz="9500" b="0" kern="1200" cap="all" spc="-132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5884" y="6145207"/>
            <a:ext cx="12054307" cy="6000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100" spc="106" baseline="0">
                <a:solidFill>
                  <a:schemeClr val="tx1"/>
                </a:solidFill>
              </a:defRPr>
            </a:lvl1pPr>
            <a:lvl2pPr marL="604876" indent="0" algn="ctr">
              <a:buNone/>
              <a:defRPr sz="2100"/>
            </a:lvl2pPr>
            <a:lvl3pPr marL="1209751" indent="0" algn="ctr">
              <a:buNone/>
              <a:defRPr sz="2100"/>
            </a:lvl3pPr>
            <a:lvl4pPr marL="1814627" indent="0" algn="ctr">
              <a:buNone/>
              <a:defRPr sz="2100"/>
            </a:lvl4pPr>
            <a:lvl5pPr marL="2419502" indent="0" algn="ctr">
              <a:buNone/>
              <a:defRPr sz="2100"/>
            </a:lvl5pPr>
            <a:lvl6pPr marL="3024378" indent="0" algn="ctr">
              <a:buNone/>
              <a:defRPr sz="2100"/>
            </a:lvl6pPr>
            <a:lvl7pPr marL="3629254" indent="0" algn="ctr">
              <a:buNone/>
              <a:defRPr sz="2100"/>
            </a:lvl7pPr>
            <a:lvl8pPr marL="4234129" indent="0" algn="ctr">
              <a:buNone/>
              <a:defRPr sz="2100"/>
            </a:lvl8pPr>
            <a:lvl9pPr marL="4839005" indent="0" algn="ctr">
              <a:buNone/>
              <a:defRPr sz="21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7068134" y="1760398"/>
            <a:ext cx="2065758" cy="691967"/>
          </a:xfrm>
        </p:spPr>
        <p:txBody>
          <a:bodyPr/>
          <a:lstStyle>
            <a:lvl1pPr algn="ctr">
              <a:defRPr sz="17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4EB18B6-25DC-4CBE-92F7-BBFA0D53B71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932091" y="6839516"/>
            <a:ext cx="7847856" cy="300038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1437789" y="6840855"/>
            <a:ext cx="2806492" cy="3000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1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8B6-25DC-4CBE-92F7-BBFA0D53B71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0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48994" y="1000125"/>
            <a:ext cx="3139142" cy="69008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889" y="1000125"/>
            <a:ext cx="10733842" cy="69008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8B6-25DC-4CBE-92F7-BBFA0D53B71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2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8B6-25DC-4CBE-92F7-BBFA0D53B71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2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6202025" cy="9001125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738037" y="1663896"/>
            <a:ext cx="12725954" cy="565418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923991" y="1852745"/>
            <a:ext cx="12354044" cy="529563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6825103" y="1663896"/>
            <a:ext cx="2551819" cy="9601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6976997" y="1663896"/>
            <a:ext cx="2248031" cy="84695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908" y="2748780"/>
            <a:ext cx="12054307" cy="3396425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9500" kern="1200" cap="all" spc="-132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910" y="6145206"/>
            <a:ext cx="12054307" cy="600075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effectLst/>
              </a:defRPr>
            </a:lvl1pPr>
            <a:lvl2pPr marL="6048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2097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146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19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24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29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341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390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184" y="1764659"/>
            <a:ext cx="2065758" cy="696087"/>
          </a:xfrm>
        </p:spPr>
        <p:txBody>
          <a:bodyPr/>
          <a:lstStyle>
            <a:lvl1pPr algn="ctr">
              <a:defRPr lang="en-US" sz="17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EB18B6-25DC-4CBE-92F7-BBFA0D53B71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1636" y="6839516"/>
            <a:ext cx="7849881" cy="300038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4579" y="6839516"/>
            <a:ext cx="2807001" cy="300038"/>
          </a:xfrm>
        </p:spPr>
        <p:txBody>
          <a:bodyPr/>
          <a:lstStyle/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89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77" y="2760345"/>
            <a:ext cx="6318790" cy="492061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5558" y="2760345"/>
            <a:ext cx="6318790" cy="492061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8B6-25DC-4CBE-92F7-BBFA0D53B71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0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1728" y="2722563"/>
            <a:ext cx="6318790" cy="840105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500" b="0">
                <a:solidFill>
                  <a:schemeClr val="tx2"/>
                </a:solidFill>
                <a:latin typeface="+mn-lt"/>
              </a:defRPr>
            </a:lvl1pPr>
            <a:lvl2pPr marL="604876" indent="0">
              <a:buNone/>
              <a:defRPr sz="2500" b="1"/>
            </a:lvl2pPr>
            <a:lvl3pPr marL="1209751" indent="0">
              <a:buNone/>
              <a:defRPr sz="2400" b="1"/>
            </a:lvl3pPr>
            <a:lvl4pPr marL="1814627" indent="0">
              <a:buNone/>
              <a:defRPr sz="2100" b="1"/>
            </a:lvl4pPr>
            <a:lvl5pPr marL="2419502" indent="0">
              <a:buNone/>
              <a:defRPr sz="2100" b="1"/>
            </a:lvl5pPr>
            <a:lvl6pPr marL="3024378" indent="0">
              <a:buNone/>
              <a:defRPr sz="2100" b="1"/>
            </a:lvl6pPr>
            <a:lvl7pPr marL="3629254" indent="0">
              <a:buNone/>
              <a:defRPr sz="2100" b="1"/>
            </a:lvl7pPr>
            <a:lvl8pPr marL="4234129" indent="0">
              <a:buNone/>
              <a:defRPr sz="2100" b="1"/>
            </a:lvl8pPr>
            <a:lvl9pPr marL="4839005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1728" y="3617116"/>
            <a:ext cx="6318790" cy="42005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69608" y="2722563"/>
            <a:ext cx="6318790" cy="840105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500" b="0">
                <a:solidFill>
                  <a:schemeClr val="tx2"/>
                </a:solidFill>
              </a:defRPr>
            </a:lvl1pPr>
            <a:lvl2pPr marL="604876" indent="0">
              <a:buNone/>
              <a:defRPr sz="2500" b="1"/>
            </a:lvl2pPr>
            <a:lvl3pPr marL="1209751" indent="0">
              <a:buNone/>
              <a:defRPr sz="2400" b="1"/>
            </a:lvl3pPr>
            <a:lvl4pPr marL="1814627" indent="0">
              <a:buNone/>
              <a:defRPr sz="2100" b="1"/>
            </a:lvl4pPr>
            <a:lvl5pPr marL="2419502" indent="0">
              <a:buNone/>
              <a:defRPr sz="2100" b="1"/>
            </a:lvl5pPr>
            <a:lvl6pPr marL="3024378" indent="0">
              <a:buNone/>
              <a:defRPr sz="2100" b="1"/>
            </a:lvl6pPr>
            <a:lvl7pPr marL="3629254" indent="0">
              <a:buNone/>
              <a:defRPr sz="2100" b="1"/>
            </a:lvl7pPr>
            <a:lvl8pPr marL="4234129" indent="0">
              <a:buNone/>
              <a:defRPr sz="2100" b="1"/>
            </a:lvl8pPr>
            <a:lvl9pPr marL="4839005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69608" y="3618013"/>
            <a:ext cx="6318790" cy="42005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8B6-25DC-4CBE-92F7-BBFA0D53B71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8B6-25DC-4CBE-92F7-BBFA0D53B71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2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8B6-25DC-4CBE-92F7-BBFA0D53B71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7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26285" y="312039"/>
            <a:ext cx="11337367" cy="83770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987247" y="312039"/>
            <a:ext cx="3888486" cy="837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4044" y="797202"/>
            <a:ext cx="3230279" cy="2160270"/>
          </a:xfrm>
        </p:spPr>
        <p:txBody>
          <a:bodyPr anchor="b">
            <a:normAutofit/>
          </a:bodyPr>
          <a:lstStyle>
            <a:lvl1pPr algn="l" defTabSz="12097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7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364" y="800100"/>
            <a:ext cx="10328791" cy="70008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4044" y="3000375"/>
            <a:ext cx="3230279" cy="460057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58"/>
              </a:spcBef>
              <a:buNone/>
              <a:defRPr sz="1900">
                <a:solidFill>
                  <a:srgbClr val="FFFFFF"/>
                </a:solidFill>
              </a:defRPr>
            </a:lvl1pPr>
            <a:lvl2pPr marL="604876" indent="0">
              <a:buNone/>
              <a:defRPr sz="1600"/>
            </a:lvl2pPr>
            <a:lvl3pPr marL="1209751" indent="0">
              <a:buNone/>
              <a:defRPr sz="1300"/>
            </a:lvl3pPr>
            <a:lvl4pPr marL="1814627" indent="0">
              <a:buNone/>
              <a:defRPr sz="1200"/>
            </a:lvl4pPr>
            <a:lvl5pPr marL="2419502" indent="0">
              <a:buNone/>
              <a:defRPr sz="1200"/>
            </a:lvl5pPr>
            <a:lvl6pPr marL="3024378" indent="0">
              <a:buNone/>
              <a:defRPr sz="1200"/>
            </a:lvl6pPr>
            <a:lvl7pPr marL="3629254" indent="0">
              <a:buNone/>
              <a:defRPr sz="1200"/>
            </a:lvl7pPr>
            <a:lvl8pPr marL="4234129" indent="0">
              <a:buNone/>
              <a:defRPr sz="1200"/>
            </a:lvl8pPr>
            <a:lvl9pPr marL="483900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8B6-25DC-4CBE-92F7-BBFA0D53B71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3812222" y="8167690"/>
            <a:ext cx="1944243" cy="36004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2169520" y="492062"/>
            <a:ext cx="3523940" cy="801700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24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987247" y="312039"/>
            <a:ext cx="3888486" cy="837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4044" y="792099"/>
            <a:ext cx="3232304" cy="2160270"/>
          </a:xfrm>
        </p:spPr>
        <p:txBody>
          <a:bodyPr anchor="b">
            <a:noAutofit/>
          </a:bodyPr>
          <a:lstStyle>
            <a:lvl1pPr algn="l">
              <a:defRPr sz="37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3787" y="312039"/>
            <a:ext cx="11337367" cy="8377047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4200"/>
            </a:lvl1pPr>
            <a:lvl2pPr marL="604876" indent="0">
              <a:buNone/>
              <a:defRPr sz="3700"/>
            </a:lvl2pPr>
            <a:lvl3pPr marL="1209751" indent="0">
              <a:buNone/>
              <a:defRPr sz="3200"/>
            </a:lvl3pPr>
            <a:lvl4pPr marL="1814627" indent="0">
              <a:buNone/>
              <a:defRPr sz="2600"/>
            </a:lvl4pPr>
            <a:lvl5pPr marL="2419502" indent="0">
              <a:buNone/>
              <a:defRPr sz="2600"/>
            </a:lvl5pPr>
            <a:lvl6pPr marL="3024378" indent="0">
              <a:buNone/>
              <a:defRPr sz="2600"/>
            </a:lvl6pPr>
            <a:lvl7pPr marL="3629254" indent="0">
              <a:buNone/>
              <a:defRPr sz="2600"/>
            </a:lvl7pPr>
            <a:lvl8pPr marL="4234129" indent="0">
              <a:buNone/>
              <a:defRPr sz="2600"/>
            </a:lvl8pPr>
            <a:lvl9pPr marL="4839005" indent="0">
              <a:buNone/>
              <a:defRPr sz="2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4044" y="3000375"/>
            <a:ext cx="3232304" cy="4596575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058"/>
              </a:spcBef>
              <a:buNone/>
              <a:defRPr sz="1900">
                <a:solidFill>
                  <a:srgbClr val="FFFFFF"/>
                </a:solidFill>
              </a:defRPr>
            </a:lvl1pPr>
            <a:lvl2pPr marL="604876" indent="0">
              <a:buNone/>
              <a:defRPr sz="1600"/>
            </a:lvl2pPr>
            <a:lvl3pPr marL="1209751" indent="0">
              <a:buNone/>
              <a:defRPr sz="1300"/>
            </a:lvl3pPr>
            <a:lvl4pPr marL="1814627" indent="0">
              <a:buNone/>
              <a:defRPr sz="1200"/>
            </a:lvl4pPr>
            <a:lvl5pPr marL="2419502" indent="0">
              <a:buNone/>
              <a:defRPr sz="1200"/>
            </a:lvl5pPr>
            <a:lvl6pPr marL="3024378" indent="0">
              <a:buNone/>
              <a:defRPr sz="1200"/>
            </a:lvl6pPr>
            <a:lvl7pPr marL="3629254" indent="0">
              <a:buNone/>
              <a:defRPr sz="1200"/>
            </a:lvl7pPr>
            <a:lvl8pPr marL="4234129" indent="0">
              <a:buNone/>
              <a:defRPr sz="1200"/>
            </a:lvl8pPr>
            <a:lvl9pPr marL="483900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4EB18B6-25DC-4CBE-92F7-BBFA0D53B71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1209751" rtl="0" eaLnBrk="1" latinLnBrk="0" hangingPunct="1">
              <a:defRPr lang="en-US" sz="13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816277" y="8173022"/>
            <a:ext cx="1944243" cy="36004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2169520" y="492062"/>
            <a:ext cx="3523940" cy="801700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9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1889" y="312039"/>
            <a:ext cx="15578247" cy="8377047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7677" y="843405"/>
            <a:ext cx="13366671" cy="1800225"/>
          </a:xfrm>
          <a:prstGeom prst="rect">
            <a:avLst/>
          </a:prstGeom>
        </p:spPr>
        <p:txBody>
          <a:bodyPr vert="horz" lIns="120975" tIns="60488" rIns="120975" bIns="60488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677" y="2760345"/>
            <a:ext cx="13366671" cy="5160645"/>
          </a:xfrm>
          <a:prstGeom prst="rect">
            <a:avLst/>
          </a:prstGeom>
        </p:spPr>
        <p:txBody>
          <a:bodyPr vert="horz" lIns="120975" tIns="60488" rIns="120975" bIns="6048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545" y="8278820"/>
            <a:ext cx="3645456" cy="360045"/>
          </a:xfrm>
          <a:prstGeom prst="rect">
            <a:avLst/>
          </a:prstGeom>
        </p:spPr>
        <p:txBody>
          <a:bodyPr vert="horz" lIns="120975" tIns="60488" rIns="120975" bIns="60488" rtlCol="0" anchor="b"/>
          <a:lstStyle>
            <a:lvl1pPr algn="l"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EB18B6-25DC-4CBE-92F7-BBFA0D53B71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7830" y="8278820"/>
            <a:ext cx="6926366" cy="360045"/>
          </a:xfrm>
          <a:prstGeom prst="rect">
            <a:avLst/>
          </a:prstGeom>
        </p:spPr>
        <p:txBody>
          <a:bodyPr vert="horz" lIns="120975" tIns="60488" rIns="120975" bIns="60488" rtlCol="0" anchor="b"/>
          <a:lstStyle>
            <a:lvl1pPr algn="ctr"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13489" y="8278820"/>
            <a:ext cx="1944243" cy="360045"/>
          </a:xfrm>
          <a:prstGeom prst="rect">
            <a:avLst/>
          </a:prstGeom>
        </p:spPr>
        <p:txBody>
          <a:bodyPr vert="horz" lIns="120975" tIns="60488" rIns="120975" bIns="60488" rtlCol="0" anchor="b"/>
          <a:lstStyle>
            <a:lvl1pPr algn="r"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2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09751" rtl="0" eaLnBrk="1" latinLnBrk="0" hangingPunct="1">
        <a:lnSpc>
          <a:spcPct val="90000"/>
        </a:lnSpc>
        <a:spcBef>
          <a:spcPct val="0"/>
        </a:spcBef>
        <a:buNone/>
        <a:defRPr lang="en-US" sz="64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41950" indent="-241950" algn="l" defTabSz="1209751" rtl="0" eaLnBrk="1" latinLnBrk="0" hangingPunct="1">
        <a:lnSpc>
          <a:spcPct val="100000"/>
        </a:lnSpc>
        <a:spcBef>
          <a:spcPts val="1191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4876" indent="-241950" algn="l" defTabSz="1209751" rtl="0" eaLnBrk="1" latinLnBrk="0" hangingPunct="1">
        <a:lnSpc>
          <a:spcPct val="100000"/>
        </a:lnSpc>
        <a:spcBef>
          <a:spcPts val="662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67801" indent="-241950" algn="l" defTabSz="1209751" rtl="0" eaLnBrk="1" latinLnBrk="0" hangingPunct="1">
        <a:lnSpc>
          <a:spcPct val="100000"/>
        </a:lnSpc>
        <a:spcBef>
          <a:spcPts val="662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30726" indent="-241950" algn="l" defTabSz="1209751" rtl="0" eaLnBrk="1" latinLnBrk="0" hangingPunct="1">
        <a:lnSpc>
          <a:spcPct val="100000"/>
        </a:lnSpc>
        <a:spcBef>
          <a:spcPts val="662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693652" indent="-241950" algn="l" defTabSz="1209751" rtl="0" eaLnBrk="1" latinLnBrk="0" hangingPunct="1">
        <a:lnSpc>
          <a:spcPct val="100000"/>
        </a:lnSpc>
        <a:spcBef>
          <a:spcPts val="662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116800" indent="-302438" algn="l" defTabSz="1209751" rtl="0" eaLnBrk="1" latinLnBrk="0" hangingPunct="1">
        <a:lnSpc>
          <a:spcPct val="100000"/>
        </a:lnSpc>
        <a:spcBef>
          <a:spcPts val="662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513700" indent="-302438" algn="l" defTabSz="1209751" rtl="0" eaLnBrk="1" latinLnBrk="0" hangingPunct="1">
        <a:lnSpc>
          <a:spcPct val="100000"/>
        </a:lnSpc>
        <a:spcBef>
          <a:spcPts val="662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910600" indent="-302438" algn="l" defTabSz="1209751" rtl="0" eaLnBrk="1" latinLnBrk="0" hangingPunct="1">
        <a:lnSpc>
          <a:spcPct val="100000"/>
        </a:lnSpc>
        <a:spcBef>
          <a:spcPts val="662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307500" indent="-302438" algn="l" defTabSz="1209751" rtl="0" eaLnBrk="1" latinLnBrk="0" hangingPunct="1">
        <a:lnSpc>
          <a:spcPct val="100000"/>
        </a:lnSpc>
        <a:spcBef>
          <a:spcPts val="662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9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4876" algn="l" defTabSz="1209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751" algn="l" defTabSz="1209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4627" algn="l" defTabSz="1209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9502" algn="l" defTabSz="1209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4378" algn="l" defTabSz="1209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9254" algn="l" defTabSz="1209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34129" algn="l" defTabSz="1209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39005" algn="l" defTabSz="1209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641" y="5054152"/>
            <a:ext cx="14390707" cy="3262380"/>
          </a:xfrm>
        </p:spPr>
        <p:txBody>
          <a:bodyPr>
            <a:normAutofit/>
          </a:bodyPr>
          <a:lstStyle/>
          <a:p>
            <a:pPr algn="ctr"/>
            <a:r>
              <a:rPr lang="ru-RU" sz="7100" dirty="0">
                <a:solidFill>
                  <a:srgbClr val="00B0F0"/>
                </a:solidFill>
              </a:rPr>
              <a:t>Результаты входного контроля знаний обучающихся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18312" y="7657296"/>
            <a:ext cx="7536164" cy="86207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B0F0"/>
                </a:solidFill>
              </a:rPr>
              <a:t>2020-2021 учебный год (сентябрь 2020 г.)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94685" y="129249"/>
            <a:ext cx="13030168" cy="1298309"/>
          </a:xfrm>
          <a:prstGeom prst="rect">
            <a:avLst/>
          </a:prstGeom>
        </p:spPr>
        <p:txBody>
          <a:bodyPr vert="horz" lIns="120975" tIns="60488" rIns="120975" bIns="60488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Центр лицензирования, аккредитации и качества образования</a:t>
            </a:r>
          </a:p>
        </p:txBody>
      </p:sp>
      <p:pic>
        <p:nvPicPr>
          <p:cNvPr id="1026" name="Picture 2" descr="https://region.center/source/OREL/vremennie/1%20raz/reklama/%D0%9D%D0%90%20%D0%9D%D0%9E%D0%92%D0%9E%D0%A1%D0%A2%D0%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30" y="1217054"/>
            <a:ext cx="14051262" cy="446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region.center/source/OREL/vremennie/1%20raz/reklama/fil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6" y="500714"/>
            <a:ext cx="2130083" cy="1982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39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923073"/>
              </p:ext>
            </p:extLst>
          </p:nvPr>
        </p:nvGraphicFramePr>
        <p:xfrm>
          <a:off x="725716" y="616745"/>
          <a:ext cx="14632454" cy="7788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609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6525" y="389239"/>
            <a:ext cx="15599923" cy="218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Средний балл обучающихся по дисциплинам входного контроля, %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go-diamond-forever.ru/wp-content/uploads/2014/05/vopr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062162"/>
            <a:ext cx="13461999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0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EB3F94A-E73C-48A6-91F2-0F9010B2973B}"/>
              </a:ext>
            </a:extLst>
          </p:cNvPr>
          <p:cNvGraphicFramePr>
            <a:graphicFrameLocks/>
          </p:cNvGraphicFramePr>
          <p:nvPr/>
        </p:nvGraphicFramePr>
        <p:xfrm>
          <a:off x="-4762" y="-169409"/>
          <a:ext cx="16211550" cy="933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562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2200" y="605265"/>
            <a:ext cx="80994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Распределение результатов входного контроля по уровням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обученности</a:t>
            </a:r>
            <a:endParaRPr lang="ru-RU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30" name="Picture 6" descr="https://st2.depositphotos.com/1002927/7259/i/950/depositphotos_72593441-stock-photo-white-cartoon-charac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6262"/>
            <a:ext cx="140843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94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264792"/>
              </p:ext>
            </p:extLst>
          </p:nvPr>
        </p:nvGraphicFramePr>
        <p:xfrm>
          <a:off x="1836919" y="952500"/>
          <a:ext cx="13225281" cy="677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9435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2870117-EC99-4FEC-AA04-5766D8C43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620645"/>
              </p:ext>
            </p:extLst>
          </p:nvPr>
        </p:nvGraphicFramePr>
        <p:xfrm>
          <a:off x="1519236" y="495300"/>
          <a:ext cx="13898564" cy="723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5768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EB91B6C-53D9-4881-B98E-5DD6EF608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127155"/>
              </p:ext>
            </p:extLst>
          </p:nvPr>
        </p:nvGraphicFramePr>
        <p:xfrm>
          <a:off x="2032000" y="939800"/>
          <a:ext cx="13398501" cy="786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6353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EB63E70-116B-4859-A3D3-97E599F25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613425"/>
              </p:ext>
            </p:extLst>
          </p:nvPr>
        </p:nvGraphicFramePr>
        <p:xfrm>
          <a:off x="1397000" y="812800"/>
          <a:ext cx="13677899" cy="740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46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EEA136D-E662-4F3C-80BE-00B98DB2A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73393"/>
              </p:ext>
            </p:extLst>
          </p:nvPr>
        </p:nvGraphicFramePr>
        <p:xfrm>
          <a:off x="1282700" y="1193800"/>
          <a:ext cx="13830300" cy="727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9187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8D71CC5-9971-4AD3-B84A-437488A85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856439"/>
              </p:ext>
            </p:extLst>
          </p:nvPr>
        </p:nvGraphicFramePr>
        <p:xfrm>
          <a:off x="1371600" y="685800"/>
          <a:ext cx="13550900" cy="775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820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7471" y="427136"/>
            <a:ext cx="15567080" cy="2140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Сводная таблица обучающихся, участвующих во входном контроле знаний, по факультетам и институтам</a:t>
            </a:r>
          </a:p>
        </p:txBody>
      </p:sp>
      <p:pic>
        <p:nvPicPr>
          <p:cNvPr id="2050" name="Picture 2" descr="https://tverlife.ru/wp-content/uploads/2020/09/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844800"/>
            <a:ext cx="14262100" cy="55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07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D2A4C9E-5F57-45B7-A3A1-EFA474D0E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933274"/>
              </p:ext>
            </p:extLst>
          </p:nvPr>
        </p:nvGraphicFramePr>
        <p:xfrm>
          <a:off x="419100" y="1117600"/>
          <a:ext cx="15163800" cy="746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132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451054"/>
              </p:ext>
            </p:extLst>
          </p:nvPr>
        </p:nvGraphicFramePr>
        <p:xfrm>
          <a:off x="793224" y="600075"/>
          <a:ext cx="14294912" cy="791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615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93243"/>
              </p:ext>
            </p:extLst>
          </p:nvPr>
        </p:nvGraphicFramePr>
        <p:xfrm>
          <a:off x="573822" y="700088"/>
          <a:ext cx="15105013" cy="786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805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61986"/>
              </p:ext>
            </p:extLst>
          </p:nvPr>
        </p:nvGraphicFramePr>
        <p:xfrm>
          <a:off x="1034863" y="738188"/>
          <a:ext cx="15167162" cy="7717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406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822941"/>
              </p:ext>
            </p:extLst>
          </p:nvPr>
        </p:nvGraphicFramePr>
        <p:xfrm>
          <a:off x="1400801" y="400050"/>
          <a:ext cx="13670459" cy="798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518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148350"/>
              </p:ext>
            </p:extLst>
          </p:nvPr>
        </p:nvGraphicFramePr>
        <p:xfrm>
          <a:off x="1232030" y="461724"/>
          <a:ext cx="14200279" cy="798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018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2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270573"/>
              </p:ext>
            </p:extLst>
          </p:nvPr>
        </p:nvGraphicFramePr>
        <p:xfrm>
          <a:off x="1248907" y="830581"/>
          <a:ext cx="14073701" cy="765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547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6525" y="389239"/>
            <a:ext cx="15599923" cy="218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Сводная таблица участия</a:t>
            </a:r>
            <a:br>
              <a:rPr lang="ru-RU" dirty="0"/>
            </a:br>
            <a:r>
              <a:rPr lang="ru-RU" dirty="0"/>
              <a:t> во входном контроле </a:t>
            </a:r>
            <a:br>
              <a:rPr lang="ru-RU" dirty="0"/>
            </a:br>
            <a:r>
              <a:rPr lang="ru-RU" dirty="0"/>
              <a:t>по образовательным программам</a:t>
            </a:r>
          </a:p>
        </p:txBody>
      </p:sp>
      <p:pic>
        <p:nvPicPr>
          <p:cNvPr id="2050" name="Picture 2" descr="https://im0-tub-ru.yandex.net/i?id=cf74c934983f6d953d606630d9f7c1c2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98" y="2683669"/>
            <a:ext cx="14041754" cy="575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89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1438</TotalTime>
  <Words>245</Words>
  <Application>Microsoft Office PowerPoint</Application>
  <PresentationFormat>Произвольный</PresentationFormat>
  <Paragraphs>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Century Gothic</vt:lpstr>
      <vt:lpstr>Garamond</vt:lpstr>
      <vt:lpstr>Times New Roman</vt:lpstr>
      <vt:lpstr>Savon</vt:lpstr>
      <vt:lpstr>Результаты входного контроля знаний обучающихся</vt:lpstr>
      <vt:lpstr>Сводная таблица обучающихся, участвующих во входном контроле знаний, по факультетам и институтам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Сводная таблица участия  во входном контроле  по образовательным программам</vt:lpstr>
      <vt:lpstr>Презентация PowerPoint</vt:lpstr>
      <vt:lpstr>Средний балл обучающихся по дисциплинам входного контроля, %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входного контроля знаний обучающихся</dc:title>
  <dc:creator>603k1</dc:creator>
  <cp:lastModifiedBy>Молчанова Оксана Анатольевна</cp:lastModifiedBy>
  <cp:revision>62</cp:revision>
  <dcterms:created xsi:type="dcterms:W3CDTF">2019-12-03T14:00:28Z</dcterms:created>
  <dcterms:modified xsi:type="dcterms:W3CDTF">2021-03-17T08:50:33Z</dcterms:modified>
</cp:coreProperties>
</file>