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9" r:id="rId6"/>
    <p:sldId id="269" r:id="rId7"/>
    <p:sldId id="263" r:id="rId8"/>
    <p:sldId id="270" r:id="rId9"/>
    <p:sldId id="271" r:id="rId10"/>
    <p:sldId id="272" r:id="rId11"/>
    <p:sldId id="275" r:id="rId12"/>
    <p:sldId id="274" r:id="rId13"/>
    <p:sldId id="273" r:id="rId14"/>
    <p:sldId id="288" r:id="rId15"/>
    <p:sldId id="295" r:id="rId16"/>
    <p:sldId id="289" r:id="rId17"/>
    <p:sldId id="290" r:id="rId18"/>
    <p:sldId id="291" r:id="rId19"/>
    <p:sldId id="292" r:id="rId20"/>
    <p:sldId id="293" r:id="rId21"/>
    <p:sldId id="294" r:id="rId22"/>
    <p:sldId id="297" r:id="rId23"/>
    <p:sldId id="29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A4A"/>
    <a:srgbClr val="F2F2F2"/>
    <a:srgbClr val="014067"/>
    <a:srgbClr val="3F3F3F"/>
    <a:srgbClr val="014E7D"/>
    <a:srgbClr val="013657"/>
    <a:srgbClr val="01456F"/>
    <a:srgbClr val="014B79"/>
    <a:srgbClr val="0937C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C85CC-CB14-4E0D-98C4-505E8F504BBE}" v="63" dt="2020-06-04T17:09:40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62" autoAdjust="0"/>
    <p:restoredTop sz="94674" autoAdjust="0"/>
  </p:normalViewPr>
  <p:slideViewPr>
    <p:cSldViewPr snapToGrid="0" showGuides="1">
      <p:cViewPr varScale="1">
        <p:scale>
          <a:sx n="66" d="100"/>
          <a:sy n="66" d="100"/>
        </p:scale>
        <p:origin x="78" y="19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9944404329618"/>
          <c:y val="0.11489577967473689"/>
          <c:w val="0.76654114554342978"/>
          <c:h val="0.572620624524738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'Столбчатая доля февраль 2021'!$E$3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'Столбчатая доля февраль 2021'!$C$22:$D$27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'Столбчатая доля февраль 2021'!$E$22:$E$27</c:f>
              <c:numCache>
                <c:formatCode>0%</c:formatCode>
                <c:ptCount val="6"/>
                <c:pt idx="0">
                  <c:v>0.98299999999999998</c:v>
                </c:pt>
                <c:pt idx="1">
                  <c:v>0.96699999999999997</c:v>
                </c:pt>
                <c:pt idx="2">
                  <c:v>0.71</c:v>
                </c:pt>
                <c:pt idx="3">
                  <c:v>0.84199999999999997</c:v>
                </c:pt>
                <c:pt idx="4">
                  <c:v>0.94399999999999995</c:v>
                </c:pt>
                <c:pt idx="5">
                  <c:v>0.91700000000000004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9-4DFB-85C5-D236D4416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45178912"/>
        <c:axId val="345179472"/>
      </c:barChart>
      <c:catAx>
        <c:axId val="3451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9472"/>
        <c:crosses val="autoZero"/>
        <c:auto val="1"/>
        <c:lblAlgn val="ctr"/>
        <c:lblOffset val="100"/>
        <c:noMultiLvlLbl val="0"/>
      </c:catAx>
      <c:valAx>
        <c:axId val="345179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5350806110435962E-2"/>
          <c:w val="0.86217489859222152"/>
          <c:h val="0.59134445903250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Уровни!$AC$7:$AD$7</c:f>
              <c:strCache>
                <c:ptCount val="1"/>
                <c:pt idx="0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</c:strCache>
            </c:strRef>
          </c:cat>
          <c:val>
            <c:numRef>
              <c:f>Уровни!$E$4:$E$7</c:f>
              <c:numCache>
                <c:formatCode>0.00%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9-4886-AF42-68A7D9926D26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Уровни!$AC$7:$AD$7</c:f>
              <c:strCache>
                <c:ptCount val="1"/>
                <c:pt idx="0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</c:strCache>
            </c:strRef>
          </c:cat>
          <c:val>
            <c:numRef>
              <c:f>Уровни!$F$4:$F$7</c:f>
              <c:numCache>
                <c:formatCode>0.00%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9-4886-AF42-68A7D9926D26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Уровни!$AC$7:$AD$7</c:f>
              <c:strCache>
                <c:ptCount val="1"/>
                <c:pt idx="0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</c:strCache>
            </c:strRef>
          </c:cat>
          <c:val>
            <c:numRef>
              <c:f>Уровни!$G$4:$G$7</c:f>
              <c:numCache>
                <c:formatCode>0.00%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9-4886-AF42-68A7D9926D26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Уровни!$AC$7:$AD$7</c:f>
              <c:strCache>
                <c:ptCount val="1"/>
                <c:pt idx="0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</c:strCache>
            </c:strRef>
          </c:cat>
          <c:val>
            <c:numRef>
              <c:f>Уровни!$H$4:$H$7</c:f>
              <c:numCache>
                <c:formatCode>0.00%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9-4886-AF42-68A7D9926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7212864"/>
        <c:axId val="357213424"/>
      </c:barChart>
      <c:catAx>
        <c:axId val="3572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213424"/>
        <c:crosses val="autoZero"/>
        <c:auto val="1"/>
        <c:lblAlgn val="ctr"/>
        <c:lblOffset val="100"/>
        <c:noMultiLvlLbl val="0"/>
      </c:catAx>
      <c:valAx>
        <c:axId val="357213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212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038459202882416"/>
          <c:w val="0.86616439287093849"/>
          <c:h val="0.56302754893427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Уровни!$AC$13:$AD$21</c:f>
              <c:multiLvlStrCache>
                <c:ptCount val="9"/>
                <c:lvl>
                  <c:pt idx="0">
                    <c:v>Основы права</c:v>
                  </c:pt>
                  <c:pt idx="1">
                    <c:v>Основы менеджмента</c:v>
                  </c:pt>
                  <c:pt idx="2">
                    <c:v>Основы менеджмента</c:v>
                  </c:pt>
                  <c:pt idx="3">
                    <c:v>Основы менеджмента</c:v>
                  </c:pt>
                  <c:pt idx="4">
                    <c:v>Экономика организации</c:v>
                  </c:pt>
                  <c:pt idx="5">
                    <c:v>Сопровождение проекта на этапах жизненного цикла ИС</c:v>
                  </c:pt>
                  <c:pt idx="6">
                    <c:v>Технологии обработки информации</c:v>
                  </c:pt>
                  <c:pt idx="7">
                    <c:v>Основы права</c:v>
                  </c:pt>
                  <c:pt idx="8">
                    <c:v>Математический модуль</c:v>
                  </c:pt>
                </c:lvl>
                <c:lvl>
                  <c:pt idx="0">
                    <c:v>07.03.01 Архитектура, профиль «Архитектурное проектирование», Б-Арх-11</c:v>
                  </c:pt>
                  <c:pt idx="1">
                    <c:v>38.03.02 Менеджмент, профиль «Управление экономическим развитием», Б-Мен-21</c:v>
                  </c:pt>
                  <c:pt idx="2">
                    <c:v>38.03.04 Государственное и муниципальное управление, профиль «Управление экономическим развитием»,Б-ГИМУ-21</c:v>
                  </c:pt>
                  <c:pt idx="3">
                    <c:v>38.03.01 Экономика, профиль «Управление экономическим развитием», Б-ЭК-21</c:v>
                  </c:pt>
                  <c:pt idx="4">
                    <c:v>38.03.01 Экономика, профиль «Цифровая экономика», Б-ЭК-11</c:v>
                  </c:pt>
                  <c:pt idx="5">
                    <c:v>09.04.03 Информационные системы и технологии, магистерская программа «Информационные системы в бизнесе и управлении»,М-ИСиТ-11</c:v>
                  </c:pt>
                  <c:pt idx="6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7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8">
                    <c:v>09.03.02 Информационные системы и технологии, профиль «Безопасность информационных систем»,Б-ИСиТ-11, Б-ИСиТ-12</c:v>
                  </c:pt>
                </c:lvl>
              </c:multiLvlStrCache>
            </c:multiLvlStrRef>
          </c:cat>
          <c:val>
            <c:numRef>
              <c:f>Уровни!$AE$13:$AE$21</c:f>
              <c:numCache>
                <c:formatCode>0%</c:formatCode>
                <c:ptCount val="9"/>
                <c:pt idx="0">
                  <c:v>0</c:v>
                </c:pt>
                <c:pt idx="1">
                  <c:v>0.4</c:v>
                </c:pt>
                <c:pt idx="2">
                  <c:v>0.111</c:v>
                </c:pt>
                <c:pt idx="3">
                  <c:v>0</c:v>
                </c:pt>
                <c:pt idx="4">
                  <c:v>0.35299999999999998</c:v>
                </c:pt>
                <c:pt idx="5">
                  <c:v>0.25</c:v>
                </c:pt>
                <c:pt idx="6">
                  <c:v>0</c:v>
                </c:pt>
                <c:pt idx="7">
                  <c:v>0.122</c:v>
                </c:pt>
                <c:pt idx="8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B-4238-9379-0CD996CDD217}"/>
            </c:ext>
          </c:extLst>
        </c:ser>
        <c:ser>
          <c:idx val="1"/>
          <c:order val="1"/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Уровни!$AC$13:$AD$21</c:f>
              <c:multiLvlStrCache>
                <c:ptCount val="9"/>
                <c:lvl>
                  <c:pt idx="0">
                    <c:v>Основы права</c:v>
                  </c:pt>
                  <c:pt idx="1">
                    <c:v>Основы менеджмента</c:v>
                  </c:pt>
                  <c:pt idx="2">
                    <c:v>Основы менеджмента</c:v>
                  </c:pt>
                  <c:pt idx="3">
                    <c:v>Основы менеджмента</c:v>
                  </c:pt>
                  <c:pt idx="4">
                    <c:v>Экономика организации</c:v>
                  </c:pt>
                  <c:pt idx="5">
                    <c:v>Сопровождение проекта на этапах жизненного цикла ИС</c:v>
                  </c:pt>
                  <c:pt idx="6">
                    <c:v>Технологии обработки информации</c:v>
                  </c:pt>
                  <c:pt idx="7">
                    <c:v>Основы права</c:v>
                  </c:pt>
                  <c:pt idx="8">
                    <c:v>Математический модуль</c:v>
                  </c:pt>
                </c:lvl>
                <c:lvl>
                  <c:pt idx="0">
                    <c:v>07.03.01 Архитектура, профиль «Архитектурное проектирование», Б-Арх-11</c:v>
                  </c:pt>
                  <c:pt idx="1">
                    <c:v>38.03.02 Менеджмент, профиль «Управление экономическим развитием», Б-Мен-21</c:v>
                  </c:pt>
                  <c:pt idx="2">
                    <c:v>38.03.04 Государственное и муниципальное управление, профиль «Управление экономическим развитием»,Б-ГИМУ-21</c:v>
                  </c:pt>
                  <c:pt idx="3">
                    <c:v>38.03.01 Экономика, профиль «Управление экономическим развитием», Б-ЭК-21</c:v>
                  </c:pt>
                  <c:pt idx="4">
                    <c:v>38.03.01 Экономика, профиль «Цифровая экономика», Б-ЭК-11</c:v>
                  </c:pt>
                  <c:pt idx="5">
                    <c:v>09.04.03 Информационные системы и технологии, магистерская программа «Информационные системы в бизнесе и управлении»,М-ИСиТ-11</c:v>
                  </c:pt>
                  <c:pt idx="6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7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8">
                    <c:v>09.03.02 Информационные системы и технологии, профиль «Безопасность информационных систем»,Б-ИСиТ-11, Б-ИСиТ-12</c:v>
                  </c:pt>
                </c:lvl>
              </c:multiLvlStrCache>
            </c:multiLvlStrRef>
          </c:cat>
          <c:val>
            <c:numRef>
              <c:f>Уровни!$AF$13:$AF$21</c:f>
              <c:numCache>
                <c:formatCode>0%</c:formatCode>
                <c:ptCount val="9"/>
                <c:pt idx="0">
                  <c:v>0.23499999999999999</c:v>
                </c:pt>
                <c:pt idx="1">
                  <c:v>0.6</c:v>
                </c:pt>
                <c:pt idx="2">
                  <c:v>0.55600000000000005</c:v>
                </c:pt>
                <c:pt idx="3">
                  <c:v>0.222</c:v>
                </c:pt>
                <c:pt idx="4">
                  <c:v>0.41199999999999998</c:v>
                </c:pt>
                <c:pt idx="5">
                  <c:v>0.375</c:v>
                </c:pt>
                <c:pt idx="6">
                  <c:v>0.22500000000000001</c:v>
                </c:pt>
                <c:pt idx="7">
                  <c:v>0.26800000000000002</c:v>
                </c:pt>
                <c:pt idx="8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B-4238-9379-0CD996CDD217}"/>
            </c:ext>
          </c:extLst>
        </c:ser>
        <c:ser>
          <c:idx val="2"/>
          <c:order val="2"/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Уровни!$AC$13:$AD$21</c:f>
              <c:multiLvlStrCache>
                <c:ptCount val="9"/>
                <c:lvl>
                  <c:pt idx="0">
                    <c:v>Основы права</c:v>
                  </c:pt>
                  <c:pt idx="1">
                    <c:v>Основы менеджмента</c:v>
                  </c:pt>
                  <c:pt idx="2">
                    <c:v>Основы менеджмента</c:v>
                  </c:pt>
                  <c:pt idx="3">
                    <c:v>Основы менеджмента</c:v>
                  </c:pt>
                  <c:pt idx="4">
                    <c:v>Экономика организации</c:v>
                  </c:pt>
                  <c:pt idx="5">
                    <c:v>Сопровождение проекта на этапах жизненного цикла ИС</c:v>
                  </c:pt>
                  <c:pt idx="6">
                    <c:v>Технологии обработки информации</c:v>
                  </c:pt>
                  <c:pt idx="7">
                    <c:v>Основы права</c:v>
                  </c:pt>
                  <c:pt idx="8">
                    <c:v>Математический модуль</c:v>
                  </c:pt>
                </c:lvl>
                <c:lvl>
                  <c:pt idx="0">
                    <c:v>07.03.01 Архитектура, профиль «Архитектурное проектирование», Б-Арх-11</c:v>
                  </c:pt>
                  <c:pt idx="1">
                    <c:v>38.03.02 Менеджмент, профиль «Управление экономическим развитием», Б-Мен-21</c:v>
                  </c:pt>
                  <c:pt idx="2">
                    <c:v>38.03.04 Государственное и муниципальное управление, профиль «Управление экономическим развитием»,Б-ГИМУ-21</c:v>
                  </c:pt>
                  <c:pt idx="3">
                    <c:v>38.03.01 Экономика, профиль «Управление экономическим развитием», Б-ЭК-21</c:v>
                  </c:pt>
                  <c:pt idx="4">
                    <c:v>38.03.01 Экономика, профиль «Цифровая экономика», Б-ЭК-11</c:v>
                  </c:pt>
                  <c:pt idx="5">
                    <c:v>09.04.03 Информационные системы и технологии, магистерская программа «Информационные системы в бизнесе и управлении»,М-ИСиТ-11</c:v>
                  </c:pt>
                  <c:pt idx="6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7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8">
                    <c:v>09.03.02 Информационные системы и технологии, профиль «Безопасность информационных систем»,Б-ИСиТ-11, Б-ИСиТ-12</c:v>
                  </c:pt>
                </c:lvl>
              </c:multiLvlStrCache>
            </c:multiLvlStrRef>
          </c:cat>
          <c:val>
            <c:numRef>
              <c:f>Уровни!$AG$13:$AG$21</c:f>
              <c:numCache>
                <c:formatCode>0%</c:formatCode>
                <c:ptCount val="9"/>
                <c:pt idx="0">
                  <c:v>0.23499999999999999</c:v>
                </c:pt>
                <c:pt idx="1">
                  <c:v>0</c:v>
                </c:pt>
                <c:pt idx="2">
                  <c:v>0.222</c:v>
                </c:pt>
                <c:pt idx="3">
                  <c:v>0.222</c:v>
                </c:pt>
                <c:pt idx="4">
                  <c:v>0.20599999999999999</c:v>
                </c:pt>
                <c:pt idx="5">
                  <c:v>0.25</c:v>
                </c:pt>
                <c:pt idx="6">
                  <c:v>0.27500000000000002</c:v>
                </c:pt>
                <c:pt idx="7">
                  <c:v>0.26800000000000002</c:v>
                </c:pt>
                <c:pt idx="8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B-4238-9379-0CD996CDD217}"/>
            </c:ext>
          </c:extLst>
        </c:ser>
        <c:ser>
          <c:idx val="3"/>
          <c:order val="3"/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Уровни!$AC$13:$AD$21</c:f>
              <c:multiLvlStrCache>
                <c:ptCount val="9"/>
                <c:lvl>
                  <c:pt idx="0">
                    <c:v>Основы права</c:v>
                  </c:pt>
                  <c:pt idx="1">
                    <c:v>Основы менеджмента</c:v>
                  </c:pt>
                  <c:pt idx="2">
                    <c:v>Основы менеджмента</c:v>
                  </c:pt>
                  <c:pt idx="3">
                    <c:v>Основы менеджмента</c:v>
                  </c:pt>
                  <c:pt idx="4">
                    <c:v>Экономика организации</c:v>
                  </c:pt>
                  <c:pt idx="5">
                    <c:v>Сопровождение проекта на этапах жизненного цикла ИС</c:v>
                  </c:pt>
                  <c:pt idx="6">
                    <c:v>Технологии обработки информации</c:v>
                  </c:pt>
                  <c:pt idx="7">
                    <c:v>Основы права</c:v>
                  </c:pt>
                  <c:pt idx="8">
                    <c:v>Математический модуль</c:v>
                  </c:pt>
                </c:lvl>
                <c:lvl>
                  <c:pt idx="0">
                    <c:v>07.03.01 Архитектура, профиль «Архитектурное проектирование», Б-Арх-11</c:v>
                  </c:pt>
                  <c:pt idx="1">
                    <c:v>38.03.02 Менеджмент, профиль «Управление экономическим развитием», Б-Мен-21</c:v>
                  </c:pt>
                  <c:pt idx="2">
                    <c:v>38.03.04 Государственное и муниципальное управление, профиль «Управление экономическим развитием»,Б-ГИМУ-21</c:v>
                  </c:pt>
                  <c:pt idx="3">
                    <c:v>38.03.01 Экономика, профиль «Управление экономическим развитием», Б-ЭК-21</c:v>
                  </c:pt>
                  <c:pt idx="4">
                    <c:v>38.03.01 Экономика, профиль «Цифровая экономика», Б-ЭК-11</c:v>
                  </c:pt>
                  <c:pt idx="5">
                    <c:v>09.04.03 Информационные системы и технологии, магистерская программа «Информационные системы в бизнесе и управлении»,М-ИСиТ-11</c:v>
                  </c:pt>
                  <c:pt idx="6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7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8">
                    <c:v>09.03.02 Информационные системы и технологии, профиль «Безопасность информационных систем»,Б-ИСиТ-11, Б-ИСиТ-12</c:v>
                  </c:pt>
                </c:lvl>
              </c:multiLvlStrCache>
            </c:multiLvlStrRef>
          </c:cat>
          <c:val>
            <c:numRef>
              <c:f>Уровни!$AH$13:$AH$21</c:f>
              <c:numCache>
                <c:formatCode>0%</c:formatCode>
                <c:ptCount val="9"/>
                <c:pt idx="0">
                  <c:v>0.53</c:v>
                </c:pt>
                <c:pt idx="1">
                  <c:v>0</c:v>
                </c:pt>
                <c:pt idx="2">
                  <c:v>0.111</c:v>
                </c:pt>
                <c:pt idx="3">
                  <c:v>0.55600000000000005</c:v>
                </c:pt>
                <c:pt idx="4">
                  <c:v>2.9000000000000001E-2</c:v>
                </c:pt>
                <c:pt idx="5">
                  <c:v>0.125</c:v>
                </c:pt>
                <c:pt idx="6">
                  <c:v>0.5</c:v>
                </c:pt>
                <c:pt idx="7">
                  <c:v>0.34200000000000003</c:v>
                </c:pt>
                <c:pt idx="8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DB-4238-9379-0CD996CDD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0372128"/>
        <c:axId val="350372688"/>
      </c:barChart>
      <c:catAx>
        <c:axId val="3503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0372688"/>
        <c:crosses val="autoZero"/>
        <c:auto val="1"/>
        <c:lblAlgn val="ctr"/>
        <c:lblOffset val="100"/>
        <c:noMultiLvlLbl val="0"/>
      </c:catAx>
      <c:valAx>
        <c:axId val="350372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37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038459202882416"/>
          <c:w val="0.86616439287093849"/>
          <c:h val="0.5630275489342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Уровни!$AE$3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Уровни!$AC$28:$AD$28</c:f>
              <c:strCache>
                <c:ptCount val="2"/>
                <c:pt idx="0">
                  <c:v>44.03.03 Специальное (дефектологическое) образование, профиль «Логопедия»,    Б-РСО-21         </c:v>
                </c:pt>
                <c:pt idx="1">
                  <c:v>Рекламное право в российском законодательстве</c:v>
                </c:pt>
              </c:strCache>
            </c:strRef>
          </c:cat>
          <c:val>
            <c:numRef>
              <c:f>Уровни!$AE$28</c:f>
              <c:numCache>
                <c:formatCode>0%</c:formatCode>
                <c:ptCount val="1"/>
                <c:pt idx="0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B-4641-8A7F-72377E795FF4}"/>
            </c:ext>
          </c:extLst>
        </c:ser>
        <c:ser>
          <c:idx val="1"/>
          <c:order val="1"/>
          <c:tx>
            <c:strRef>
              <c:f>Уровни!$AF$3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Уровни!$AC$28:$AD$28</c:f>
              <c:strCache>
                <c:ptCount val="2"/>
                <c:pt idx="0">
                  <c:v>44.03.03 Специальное (дефектологическое) образование, профиль «Логопедия»,    Б-РСО-21         </c:v>
                </c:pt>
                <c:pt idx="1">
                  <c:v>Рекламное право в российском законодательстве</c:v>
                </c:pt>
              </c:strCache>
            </c:strRef>
          </c:cat>
          <c:val>
            <c:numRef>
              <c:f>Уровни!$AF$29</c:f>
              <c:numCache>
                <c:formatCode>0%</c:formatCode>
                <c:ptCount val="1"/>
                <c:pt idx="0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B-4641-8A7F-72377E795FF4}"/>
            </c:ext>
          </c:extLst>
        </c:ser>
        <c:ser>
          <c:idx val="2"/>
          <c:order val="2"/>
          <c:tx>
            <c:strRef>
              <c:f>Уровни!$AG$3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Уровни!$AC$28:$AD$28</c:f>
              <c:strCache>
                <c:ptCount val="2"/>
                <c:pt idx="0">
                  <c:v>44.03.03 Специальное (дефектологическое) образование, профиль «Логопедия»,    Б-РСО-21         </c:v>
                </c:pt>
                <c:pt idx="1">
                  <c:v>Рекламное право в российском законодательстве</c:v>
                </c:pt>
              </c:strCache>
            </c:strRef>
          </c:cat>
          <c:val>
            <c:numRef>
              <c:f>Уровни!$AG$28</c:f>
              <c:numCache>
                <c:formatCode>0%</c:formatCode>
                <c:ptCount val="1"/>
                <c:pt idx="0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B-4641-8A7F-72377E795FF4}"/>
            </c:ext>
          </c:extLst>
        </c:ser>
        <c:ser>
          <c:idx val="3"/>
          <c:order val="3"/>
          <c:tx>
            <c:strRef>
              <c:f>Уровни!$AH$3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Уровни!$AC$28:$AD$28</c:f>
              <c:strCache>
                <c:ptCount val="2"/>
                <c:pt idx="0">
                  <c:v>44.03.03 Специальное (дефектологическое) образование, профиль «Логопедия»,    Б-РСО-21         </c:v>
                </c:pt>
                <c:pt idx="1">
                  <c:v>Рекламное право в российском законодательстве</c:v>
                </c:pt>
              </c:strCache>
            </c:strRef>
          </c:cat>
          <c:val>
            <c:numRef>
              <c:f>Уровни!$AH$28</c:f>
              <c:numCache>
                <c:formatCode>0%</c:formatCode>
                <c:ptCount val="1"/>
                <c:pt idx="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BB-4641-8A7F-72377E79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0372128"/>
        <c:axId val="350372688"/>
      </c:barChart>
      <c:catAx>
        <c:axId val="3503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0372688"/>
        <c:crosses val="autoZero"/>
        <c:auto val="1"/>
        <c:lblAlgn val="ctr"/>
        <c:lblOffset val="100"/>
        <c:noMultiLvlLbl val="0"/>
      </c:catAx>
      <c:valAx>
        <c:axId val="350372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37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038459202882416"/>
          <c:w val="0.86616439287093849"/>
          <c:h val="0.5630275489342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Уровни!$AE$3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Уровни!$AE$8:$AE$12</c:f>
              <c:numCache>
                <c:formatCode>0%</c:formatCode>
                <c:ptCount val="5"/>
                <c:pt idx="0">
                  <c:v>0.308</c:v>
                </c:pt>
                <c:pt idx="1">
                  <c:v>4.5999999999999999E-2</c:v>
                </c:pt>
                <c:pt idx="2">
                  <c:v>0.28000000000000003</c:v>
                </c:pt>
                <c:pt idx="3">
                  <c:v>0.20699999999999999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C-47EB-A447-A0AADB0E3138}"/>
            </c:ext>
          </c:extLst>
        </c:ser>
        <c:ser>
          <c:idx val="1"/>
          <c:order val="1"/>
          <c:tx>
            <c:strRef>
              <c:f>Уровни!$AF$3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Уровни!$AF$8:$AF$12</c:f>
              <c:numCache>
                <c:formatCode>0%</c:formatCode>
                <c:ptCount val="5"/>
                <c:pt idx="0">
                  <c:v>0.308</c:v>
                </c:pt>
                <c:pt idx="1">
                  <c:v>0.22700000000000001</c:v>
                </c:pt>
                <c:pt idx="2">
                  <c:v>0.4</c:v>
                </c:pt>
                <c:pt idx="3">
                  <c:v>0.48299999999999998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C-47EB-A447-A0AADB0E3138}"/>
            </c:ext>
          </c:extLst>
        </c:ser>
        <c:ser>
          <c:idx val="2"/>
          <c:order val="2"/>
          <c:tx>
            <c:strRef>
              <c:f>Уровни!$AG$3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Уровни!$AG$8:$AG$12</c:f>
              <c:numCache>
                <c:formatCode>0%</c:formatCode>
                <c:ptCount val="5"/>
                <c:pt idx="0">
                  <c:v>0.23100000000000001</c:v>
                </c:pt>
                <c:pt idx="1">
                  <c:v>0.22700000000000001</c:v>
                </c:pt>
                <c:pt idx="2">
                  <c:v>0.24</c:v>
                </c:pt>
                <c:pt idx="3">
                  <c:v>0.10299999999999999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C-47EB-A447-A0AADB0E3138}"/>
            </c:ext>
          </c:extLst>
        </c:ser>
        <c:ser>
          <c:idx val="3"/>
          <c:order val="3"/>
          <c:tx>
            <c:strRef>
              <c:f>Уровни!$AH$3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Уровни!$AH$8:$AH$12</c:f>
              <c:numCache>
                <c:formatCode>0%</c:formatCode>
                <c:ptCount val="5"/>
                <c:pt idx="0">
                  <c:v>0.153</c:v>
                </c:pt>
                <c:pt idx="1">
                  <c:v>0.55000000000000004</c:v>
                </c:pt>
                <c:pt idx="2">
                  <c:v>0.08</c:v>
                </c:pt>
                <c:pt idx="3">
                  <c:v>0.20699999999999999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7C-47EB-A447-A0AADB0E3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0372128"/>
        <c:axId val="350372688"/>
      </c:barChart>
      <c:catAx>
        <c:axId val="3503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0372688"/>
        <c:crosses val="autoZero"/>
        <c:auto val="1"/>
        <c:lblAlgn val="ctr"/>
        <c:lblOffset val="100"/>
        <c:noMultiLvlLbl val="0"/>
      </c:catAx>
      <c:valAx>
        <c:axId val="350372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37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0513661091437716"/>
          <c:y val="2.0091324200913242E-2"/>
          <c:w val="0.66923624023625017"/>
          <c:h val="0.934152230971128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'Дисциплины ВК февраль 2021'!$D$4:$D$36</c:f>
              <c:strCache>
                <c:ptCount val="33"/>
                <c:pt idx="0">
                  <c:v>Химический синтез</c:v>
                </c:pt>
                <c:pt idx="1">
                  <c:v>Правовое обеспечение землеустройства и кадастров</c:v>
                </c:pt>
                <c:pt idx="2">
                  <c:v>Аварийно-спасательные работы</c:v>
                </c:pt>
                <c:pt idx="3">
                  <c:v>Основы инклюзивного образования</c:v>
                </c:pt>
                <c:pt idx="4">
                  <c:v>Методика обучения предмету «Физическая культура»</c:v>
                </c:pt>
                <c:pt idx="5">
                  <c:v>Введение в политическую теорию</c:v>
                </c:pt>
                <c:pt idx="6">
                  <c:v>Этнополитология</c:v>
                </c:pt>
                <c:pt idx="7">
                  <c:v>Новейшая история России</c:v>
                </c:pt>
                <c:pt idx="8">
                  <c:v>История России XVIII в. - 1861 г.</c:v>
                </c:pt>
                <c:pt idx="9">
                  <c:v>Основы права</c:v>
                </c:pt>
                <c:pt idx="10">
                  <c:v>Основы менеджмента</c:v>
                </c:pt>
                <c:pt idx="11">
                  <c:v>Основы менеджмента</c:v>
                </c:pt>
                <c:pt idx="12">
                  <c:v>Основы менеджмента</c:v>
                </c:pt>
                <c:pt idx="13">
                  <c:v>Экономика организации</c:v>
                </c:pt>
                <c:pt idx="14">
                  <c:v>Сопровождение проекта на этапах жизненного цикла ИС</c:v>
                </c:pt>
                <c:pt idx="15">
                  <c:v>Технологии обработки информации</c:v>
                </c:pt>
                <c:pt idx="16">
                  <c:v>Основы права</c:v>
                </c:pt>
                <c:pt idx="17">
                  <c:v>Математический модуль</c:v>
                </c:pt>
                <c:pt idx="18">
                  <c:v>Лингвистические основы профессиональной деятельности логопеда</c:v>
                </c:pt>
                <c:pt idx="19">
                  <c:v>Психология общения</c:v>
                </c:pt>
                <c:pt idx="20">
                  <c:v>Основы инклюзивного образования</c:v>
                </c:pt>
                <c:pt idx="21">
                  <c:v>Технология логопедической работы в ДОО и школе</c:v>
                </c:pt>
                <c:pt idx="22">
                  <c:v>Математические основы начальнеого школьного образования</c:v>
                </c:pt>
                <c:pt idx="23">
                  <c:v>Лингвистические основы начального школьного образования</c:v>
                </c:pt>
                <c:pt idx="24">
                  <c:v>Рекламное право в российском законодательстве</c:v>
                </c:pt>
                <c:pt idx="25">
                  <c:v>Основы права</c:v>
                </c:pt>
                <c:pt idx="26">
                  <c:v>Теория перевода</c:v>
                </c:pt>
                <c:pt idx="27">
                  <c:v>Теория перевода</c:v>
                </c:pt>
                <c:pt idx="28">
                  <c:v>Основы права</c:v>
                </c:pt>
                <c:pt idx="29">
                  <c:v>Кросс-культурные коммуникации</c:v>
                </c:pt>
                <c:pt idx="30">
                  <c:v>Кросс-культурные коммуникации</c:v>
                </c:pt>
                <c:pt idx="31">
                  <c:v>Практический курс второго иностранного языка</c:v>
                </c:pt>
                <c:pt idx="32">
                  <c:v>Язык искусства (великие книги, великие фильмы, музыка, живопись)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'Дисциплины ВК февраль 2021'!$D$4:$D$36</c:f>
              <c:strCache>
                <c:ptCount val="33"/>
                <c:pt idx="0">
                  <c:v>Химический синтез</c:v>
                </c:pt>
                <c:pt idx="1">
                  <c:v>Правовое обеспечение землеустройства и кадастров</c:v>
                </c:pt>
                <c:pt idx="2">
                  <c:v>Аварийно-спасательные работы</c:v>
                </c:pt>
                <c:pt idx="3">
                  <c:v>Основы инклюзивного образования</c:v>
                </c:pt>
                <c:pt idx="4">
                  <c:v>Методика обучения предмету «Физическая культура»</c:v>
                </c:pt>
                <c:pt idx="5">
                  <c:v>Введение в политическую теорию</c:v>
                </c:pt>
                <c:pt idx="6">
                  <c:v>Этнополитология</c:v>
                </c:pt>
                <c:pt idx="7">
                  <c:v>Новейшая история России</c:v>
                </c:pt>
                <c:pt idx="8">
                  <c:v>История России XVIII в. - 1861 г.</c:v>
                </c:pt>
                <c:pt idx="9">
                  <c:v>Основы права</c:v>
                </c:pt>
                <c:pt idx="10">
                  <c:v>Основы менеджмента</c:v>
                </c:pt>
                <c:pt idx="11">
                  <c:v>Основы менеджмента</c:v>
                </c:pt>
                <c:pt idx="12">
                  <c:v>Основы менеджмента</c:v>
                </c:pt>
                <c:pt idx="13">
                  <c:v>Экономика организации</c:v>
                </c:pt>
                <c:pt idx="14">
                  <c:v>Сопровождение проекта на этапах жизненного цикла ИС</c:v>
                </c:pt>
                <c:pt idx="15">
                  <c:v>Технологии обработки информации</c:v>
                </c:pt>
                <c:pt idx="16">
                  <c:v>Основы права</c:v>
                </c:pt>
                <c:pt idx="17">
                  <c:v>Математический модуль</c:v>
                </c:pt>
                <c:pt idx="18">
                  <c:v>Лингвистические основы профессиональной деятельности логопеда</c:v>
                </c:pt>
                <c:pt idx="19">
                  <c:v>Психология общения</c:v>
                </c:pt>
                <c:pt idx="20">
                  <c:v>Основы инклюзивного образования</c:v>
                </c:pt>
                <c:pt idx="21">
                  <c:v>Технология логопедической работы в ДОО и школе</c:v>
                </c:pt>
                <c:pt idx="22">
                  <c:v>Математические основы начальнеого школьного образования</c:v>
                </c:pt>
                <c:pt idx="23">
                  <c:v>Лингвистические основы начального школьного образования</c:v>
                </c:pt>
                <c:pt idx="24">
                  <c:v>Рекламное право в российском законодательстве</c:v>
                </c:pt>
                <c:pt idx="25">
                  <c:v>Основы права</c:v>
                </c:pt>
                <c:pt idx="26">
                  <c:v>Теория перевода</c:v>
                </c:pt>
                <c:pt idx="27">
                  <c:v>Теория перевода</c:v>
                </c:pt>
                <c:pt idx="28">
                  <c:v>Основы права</c:v>
                </c:pt>
                <c:pt idx="29">
                  <c:v>Кросс-культурные коммуникации</c:v>
                </c:pt>
                <c:pt idx="30">
                  <c:v>Кросс-культурные коммуникации</c:v>
                </c:pt>
                <c:pt idx="31">
                  <c:v>Практический курс второго иностранного языка</c:v>
                </c:pt>
                <c:pt idx="32">
                  <c:v>Язык искусства (великие книги, великие фильмы, музыка, живопись)</c:v>
                </c:pt>
              </c:strCache>
            </c:strRef>
          </c:cat>
          <c:val>
            <c:numRef>
              <c:f>'Дисциплины ВК февраль 2021'!$H$4:$H$36</c:f>
              <c:numCache>
                <c:formatCode>0.00%</c:formatCode>
                <c:ptCount val="33"/>
                <c:pt idx="0">
                  <c:v>0.89</c:v>
                </c:pt>
                <c:pt idx="1">
                  <c:v>0.69</c:v>
                </c:pt>
                <c:pt idx="2">
                  <c:v>0.95</c:v>
                </c:pt>
                <c:pt idx="3">
                  <c:v>0.81</c:v>
                </c:pt>
                <c:pt idx="4">
                  <c:v>0.7</c:v>
                </c:pt>
                <c:pt idx="5">
                  <c:v>0.83</c:v>
                </c:pt>
                <c:pt idx="6">
                  <c:v>0.66</c:v>
                </c:pt>
                <c:pt idx="7">
                  <c:v>0.71</c:v>
                </c:pt>
                <c:pt idx="8">
                  <c:v>0.85</c:v>
                </c:pt>
                <c:pt idx="9">
                  <c:v>0.81</c:v>
                </c:pt>
                <c:pt idx="10">
                  <c:v>0.56999999999999995</c:v>
                </c:pt>
                <c:pt idx="11">
                  <c:v>0.66</c:v>
                </c:pt>
                <c:pt idx="12">
                  <c:v>0.59</c:v>
                </c:pt>
                <c:pt idx="13">
                  <c:v>0.66</c:v>
                </c:pt>
                <c:pt idx="14">
                  <c:v>0.66</c:v>
                </c:pt>
                <c:pt idx="15">
                  <c:v>0.76</c:v>
                </c:pt>
                <c:pt idx="16">
                  <c:v>0.76</c:v>
                </c:pt>
                <c:pt idx="17">
                  <c:v>0.62</c:v>
                </c:pt>
                <c:pt idx="18">
                  <c:v>0.81</c:v>
                </c:pt>
                <c:pt idx="19">
                  <c:v>0.7</c:v>
                </c:pt>
                <c:pt idx="20">
                  <c:v>0.62</c:v>
                </c:pt>
                <c:pt idx="21">
                  <c:v>0.78</c:v>
                </c:pt>
                <c:pt idx="22">
                  <c:v>0.68</c:v>
                </c:pt>
                <c:pt idx="23">
                  <c:v>0.76</c:v>
                </c:pt>
                <c:pt idx="24">
                  <c:v>0.67</c:v>
                </c:pt>
                <c:pt idx="25">
                  <c:v>0.75</c:v>
                </c:pt>
                <c:pt idx="26">
                  <c:v>0.68</c:v>
                </c:pt>
                <c:pt idx="27">
                  <c:v>0.75</c:v>
                </c:pt>
                <c:pt idx="28">
                  <c:v>0.8</c:v>
                </c:pt>
                <c:pt idx="29">
                  <c:v>0.46</c:v>
                </c:pt>
                <c:pt idx="30">
                  <c:v>0.42</c:v>
                </c:pt>
                <c:pt idx="31">
                  <c:v>0.71</c:v>
                </c:pt>
                <c:pt idx="3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9-4584-ADB6-3C76D151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1971040"/>
        <c:axId val="251971600"/>
      </c:barChart>
      <c:catAx>
        <c:axId val="25197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71600"/>
        <c:crosses val="autoZero"/>
        <c:auto val="1"/>
        <c:lblAlgn val="ctr"/>
        <c:lblOffset val="100"/>
        <c:noMultiLvlLbl val="0"/>
      </c:catAx>
      <c:valAx>
        <c:axId val="25197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9944404329618"/>
          <c:y val="0.11489577967473689"/>
          <c:w val="0.76654114554342978"/>
          <c:h val="0.572620624524738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'Столбчатая доля февраль 2021'!$E$3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'Столбчатая доля февраль 2021'!$C$29:$D$36</c:f>
              <c:multiLvlStrCache>
                <c:ptCount val="8"/>
                <c:lvl>
                  <c:pt idx="0">
                    <c:v>Основы права</c:v>
                  </c:pt>
                  <c:pt idx="1">
                    <c:v>Теория перевода</c:v>
                  </c:pt>
                  <c:pt idx="2">
                    <c:v>Теория перевода</c:v>
                  </c:pt>
                  <c:pt idx="3">
                    <c:v>Основы права</c:v>
                  </c:pt>
                  <c:pt idx="4">
                    <c:v>Кросс-культурные коммуникации</c:v>
                  </c:pt>
                  <c:pt idx="5">
                    <c:v>Кросс-культурные коммуникации</c:v>
                  </c:pt>
                  <c:pt idx="6">
                    <c:v>Практический курс второго иностранного языка</c:v>
                  </c:pt>
                  <c:pt idx="7">
                    <c:v>Язык искусства (великие книги, великие фильмы, музыка, живопись)</c:v>
                  </c:pt>
                </c:lvl>
                <c:lvl>
                  <c:pt idx="0">
                    <c:v>45.03.02 Лингвистика, профиль «Перевод и переводоведение (английский и немецкий языки)»,         Б-ЛПеАН-11, Б-ЛПеАН-12</c:v>
                  </c:pt>
                  <c:pt idx="1">
                    <c:v>45.03.02 Лингвистика, профиль «Перевод и переводоведение (английский и немецкий языки)»,  Б-ЛПеАН-21</c:v>
                  </c:pt>
                  <c:pt idx="2">
                    <c:v>45.03.02 Лингвистика, профиль «Перевод и переводоведение (английский и французский языки)», Б-ЛПеАФ-21</c:v>
                  </c:pt>
                  <c:pt idx="3">
                    <c:v>45.03.02 Лингвистика, профиль «Перевод и переводоведение (французский и английский языки)», Б-ЛПеФА-11, Б-ЛПеФА-12</c:v>
                  </c:pt>
                  <c:pt idx="4">
                    <c:v>45.03.02 Лингвистика, профиль "Теория и методика преподавания иностранных языков и культур (английский и немецкий языки)", Б-ЛАН-21</c:v>
                  </c:pt>
                  <c:pt idx="5">
  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  </c:pt>
                  <c:pt idx="6">
  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  </c:pt>
                  <c:pt idx="7">
  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  </c:pt>
                </c:lvl>
              </c:multiLvlStrCache>
            </c:multiLvlStrRef>
          </c:cat>
          <c:val>
            <c:numRef>
              <c:f>'Столбчатая доля февраль 2021'!$E$29:$E$36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0.93300000000000005</c:v>
                </c:pt>
                <c:pt idx="3">
                  <c:v>0.88900000000000001</c:v>
                </c:pt>
                <c:pt idx="4">
                  <c:v>0.94</c:v>
                </c:pt>
                <c:pt idx="5">
                  <c:v>1</c:v>
                </c:pt>
                <c:pt idx="6">
                  <c:v>0.94299999999999995</c:v>
                </c:pt>
                <c:pt idx="7">
                  <c:v>0.94099999999999995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2-4963-BE1C-C7A5B1D2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45178912"/>
        <c:axId val="345179472"/>
      </c:barChart>
      <c:catAx>
        <c:axId val="3451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9472"/>
        <c:crosses val="autoZero"/>
        <c:auto val="1"/>
        <c:lblAlgn val="ctr"/>
        <c:lblOffset val="100"/>
        <c:noMultiLvlLbl val="0"/>
      </c:catAx>
      <c:valAx>
        <c:axId val="345179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9944404329618"/>
          <c:y val="0.11489577967473689"/>
          <c:w val="0.76654114554342978"/>
          <c:h val="0.572620624524738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'Столбчатая доля февраль 2021'!$E$3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'Столбчатая доля февраль 2021'!$C$28:$D$28</c:f>
              <c:strCache>
                <c:ptCount val="2"/>
                <c:pt idx="0">
                  <c:v>44.03.03 Специальное (дефектологическое) образование, профиль «Логопедия»,    Б-РСО-21         </c:v>
                </c:pt>
                <c:pt idx="1">
                  <c:v>Рекламное право в российском законодательстве</c:v>
                </c:pt>
              </c:strCache>
            </c:strRef>
          </c:cat>
          <c:val>
            <c:numRef>
              <c:f>'Столбчатая доля февраль 2021'!$E$7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5-4216-B585-EEA25E368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45178912"/>
        <c:axId val="345179472"/>
      </c:barChart>
      <c:catAx>
        <c:axId val="3451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9472"/>
        <c:crosses val="autoZero"/>
        <c:auto val="1"/>
        <c:lblAlgn val="ctr"/>
        <c:lblOffset val="100"/>
        <c:noMultiLvlLbl val="0"/>
      </c:catAx>
      <c:valAx>
        <c:axId val="345179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9944404329618"/>
          <c:y val="0.11489577967473689"/>
          <c:w val="0.76654114554342978"/>
          <c:h val="0.572620624524738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'Столбчатая доля февраль 2021'!$E$3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'Столбчатая доля февраль 2021'!$C$13:$D$24</c:f>
              <c:multiLvlStrCache>
                <c:ptCount val="12"/>
                <c:lvl>
                  <c:pt idx="0">
                    <c:v>Основы права</c:v>
                  </c:pt>
                  <c:pt idx="1">
                    <c:v>Основы менеджмента</c:v>
                  </c:pt>
                  <c:pt idx="2">
                    <c:v>Основы менеджмента</c:v>
                  </c:pt>
                  <c:pt idx="3">
                    <c:v>Основы менеджмента</c:v>
                  </c:pt>
                  <c:pt idx="4">
                    <c:v>Экономика организации</c:v>
                  </c:pt>
                  <c:pt idx="5">
                    <c:v>Сопровождение проекта на этапах жизненного цикла ИС</c:v>
                  </c:pt>
                  <c:pt idx="6">
                    <c:v>Технологии обработки информации</c:v>
                  </c:pt>
                  <c:pt idx="7">
                    <c:v>Основы права</c:v>
                  </c:pt>
                  <c:pt idx="8">
                    <c:v>Математический модуль</c:v>
                  </c:pt>
                  <c:pt idx="9">
                    <c:v>Лингвистические основы профессиональной деятельности логопеда</c:v>
                  </c:pt>
                  <c:pt idx="10">
                    <c:v>Психология общения</c:v>
                  </c:pt>
                  <c:pt idx="11">
                    <c:v>Основы инклюзивного образования</c:v>
                  </c:pt>
                </c:lvl>
                <c:lvl>
                  <c:pt idx="0">
                    <c:v>07.03.01 Архитектура, профиль «Архитектурное проектирование», Б-Арх-11</c:v>
                  </c:pt>
                  <c:pt idx="1">
                    <c:v>38.03.02 Менеджмент, профиль «Управление экономическим развитием», Б-Мен-21</c:v>
                  </c:pt>
                  <c:pt idx="2">
                    <c:v>38.03.04 Государственное и муниципальное управление, профиль «Управление экономическим развитием»,Б-ГИМУ-21</c:v>
                  </c:pt>
                  <c:pt idx="3">
                    <c:v>38.03.01 Экономика, профиль «Управление экономическим развитием», Б-ЭК-21</c:v>
                  </c:pt>
                  <c:pt idx="4">
                    <c:v>38.03.01 Экономика, профиль «Цифровая экономика», Б-ЭК-11</c:v>
                  </c:pt>
                  <c:pt idx="5">
                    <c:v>09.04.03 Информационные системы и технологии, магистерская программа «Информационные системы в бизнесе и управлении»,М-ИСиТ-11</c:v>
                  </c:pt>
                  <c:pt idx="6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7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8">
                    <c:v>09.03.02 Информационные системы и технологии, профиль «Безопасность информационных систем»,Б-ИСиТ-11, Б-ИСиТ-12</c:v>
                  </c:pt>
                  <c:pt idx="9">
                    <c:v>44.03.03 Специальное (дефектологическое) образование, профиль «Логопедия»,       Б-СДО-11, Б-СДО-12      </c:v>
                  </c:pt>
                  <c:pt idx="10">
                    <c:v>44.03.03 Специальное (дефектологическое) образование, профиль «Логопедия»,       Б-СДО-11, Б-СДО-12      </c:v>
                  </c:pt>
                  <c:pt idx="11">
                    <c:v>44.03.03 Специальное (дефектологическое) образование, профиль «Логопедия»,       Б-СДО-21, Б-СДО-22      </c:v>
                  </c:pt>
                </c:lvl>
              </c:multiLvlStrCache>
            </c:multiLvlStrRef>
          </c:cat>
          <c:val>
            <c:numRef>
              <c:f>'Столбчатая доля февраль 2021'!$E$13:$E$21</c:f>
              <c:numCache>
                <c:formatCode>0%</c:formatCode>
                <c:ptCount val="9"/>
                <c:pt idx="0">
                  <c:v>0.70799999999999996</c:v>
                </c:pt>
                <c:pt idx="1">
                  <c:v>1</c:v>
                </c:pt>
                <c:pt idx="2">
                  <c:v>0.9</c:v>
                </c:pt>
                <c:pt idx="3">
                  <c:v>0.75</c:v>
                </c:pt>
                <c:pt idx="4">
                  <c:v>0.97099999999999997</c:v>
                </c:pt>
                <c:pt idx="5">
                  <c:v>0.88900000000000001</c:v>
                </c:pt>
                <c:pt idx="6">
                  <c:v>0.93</c:v>
                </c:pt>
                <c:pt idx="7">
                  <c:v>0.95299999999999996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7-4C1D-9AC3-5A1BF93E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45178912"/>
        <c:axId val="345179472"/>
      </c:barChart>
      <c:catAx>
        <c:axId val="3451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9472"/>
        <c:crosses val="autoZero"/>
        <c:auto val="1"/>
        <c:lblAlgn val="ctr"/>
        <c:lblOffset val="100"/>
        <c:noMultiLvlLbl val="0"/>
      </c:catAx>
      <c:valAx>
        <c:axId val="345179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9944404329618"/>
          <c:y val="0.11489577967473689"/>
          <c:w val="0.76654114554342978"/>
          <c:h val="0.572620624524738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'Столбчатая доля февраль 2021'!$E$3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'Столбчатая доля февраль 2021'!$C$7:$D$7</c:f>
              <c:strCache>
                <c:ptCount val="2"/>
                <c:pt idx="0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  <c:pt idx="1">
                  <c:v>Основы инклюзивного образования</c:v>
                </c:pt>
              </c:strCache>
            </c:strRef>
          </c:cat>
          <c:val>
            <c:numRef>
              <c:f>'Столбчатая доля февраль 2021'!$E$28</c:f>
              <c:numCache>
                <c:formatCode>0%</c:formatCode>
                <c:ptCount val="1"/>
                <c:pt idx="0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C-424C-A663-6A0F67544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45178912"/>
        <c:axId val="345179472"/>
      </c:barChart>
      <c:catAx>
        <c:axId val="3451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9472"/>
        <c:crosses val="autoZero"/>
        <c:auto val="1"/>
        <c:lblAlgn val="ctr"/>
        <c:lblOffset val="100"/>
        <c:noMultiLvlLbl val="0"/>
      </c:catAx>
      <c:valAx>
        <c:axId val="345179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9944404329618"/>
          <c:y val="0.11489577967473689"/>
          <c:w val="0.76654114554342978"/>
          <c:h val="0.572620624524738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'Столбчатая доля февраль 2021'!$E$3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'Столбчатая доля февраль 2021'!$C$8:$D$12</c:f>
              <c:multiLvlStrCache>
                <c:ptCount val="5"/>
                <c:lvl>
                  <c:pt idx="0">
                    <c:v>Методика обучения предмету «Физическая культура»</c:v>
                  </c:pt>
                  <c:pt idx="1">
                    <c:v>Введение в политическую теорию</c:v>
                  </c:pt>
                  <c:pt idx="2">
                    <c:v>Этнополитология</c:v>
                  </c:pt>
                  <c:pt idx="3">
                    <c:v>Новейшая история России</c:v>
                  </c:pt>
                  <c:pt idx="4">
                    <c:v>История России XVIII в. - 1861 г.</c:v>
                  </c:pt>
                </c:lvl>
                <c:lvl>
                  <c:pt idx="0">
  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Б-ПФКБЖ-31</c:v>
                  </c:pt>
                  <c:pt idx="1">
                    <c:v>41.03.06 Публичная политика и социальные науки, профиль «Социально-политические коммуникации», Б-ППСН-11</c:v>
                  </c:pt>
                  <c:pt idx="2">
                    <c:v>41.03.06 Публичная политика и социальные науки, профиль «Социально-политические коммуникации», Б-ППСН-31</c:v>
                  </c:pt>
                  <c:pt idx="3">
                    <c:v>44.03.05 Педагогическое образование (с двумя профилями подготовки), профиль «История и иностранный язык (английский язык)», Б-ПИиИЯ-21</c:v>
                  </c:pt>
                  <c:pt idx="4">
  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  </c:pt>
                </c:lvl>
              </c:multiLvlStrCache>
            </c:multiLvlStrRef>
          </c:cat>
          <c:val>
            <c:numRef>
              <c:f>'Столбчатая доля февраль 2021'!$E$8:$E$12</c:f>
              <c:numCache>
                <c:formatCode>0%</c:formatCode>
                <c:ptCount val="5"/>
                <c:pt idx="0">
                  <c:v>0.56499999999999995</c:v>
                </c:pt>
                <c:pt idx="1">
                  <c:v>1</c:v>
                </c:pt>
                <c:pt idx="2">
                  <c:v>1</c:v>
                </c:pt>
                <c:pt idx="3">
                  <c:v>0.93500000000000005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A-4012-BB15-ACF514D46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45178912"/>
        <c:axId val="345179472"/>
      </c:barChart>
      <c:catAx>
        <c:axId val="3451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9472"/>
        <c:crosses val="autoZero"/>
        <c:auto val="1"/>
        <c:lblAlgn val="ctr"/>
        <c:lblOffset val="100"/>
        <c:noMultiLvlLbl val="0"/>
      </c:catAx>
      <c:valAx>
        <c:axId val="345179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7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0795263829774E-2"/>
          <c:y val="2.2936856819831892E-2"/>
          <c:w val="0.82621493217013919"/>
          <c:h val="0.48290604886125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 ВК кафедры февраль '!$I$3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ВК кафедры февраль '!$C$4:$C$36</c:f>
              <c:strCache>
                <c:ptCount val="33"/>
                <c:pt idx="0">
                  <c:v>04.03.01 Химия, профиль «Химия», Б-Х-31</c:v>
                </c:pt>
                <c:pt idx="1">
                  <c:v>21.03.02 Землеустройство и кадастры, профиль «Земельный кадастр», Б-ЗК-31</c:v>
                </c:pt>
                <c:pt idx="2">
                  <c:v>20.03.01 Техносферная безопасность, профиль «Безопасность труда», Б-ТБ-31</c:v>
                </c:pt>
                <c:pt idx="3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  <c:pt idx="4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Б-ПФКБЖ-31</c:v>
                </c:pt>
                <c:pt idx="5">
                  <c:v>41.03.06 Публичная политика и социальные науки, профиль «Социально-политические коммуникации», Б-ППСН-11</c:v>
                </c:pt>
                <c:pt idx="6">
                  <c:v>41.03.06 Публичная политика и социальные науки, профиль «Социально-политические коммуникации», Б-ППСН-31</c:v>
                </c:pt>
                <c:pt idx="7">
                  <c:v>44.03.05 Педагогическое образование (с двумя профилями подготовки), профиль «История и иностранный язык (английский язык)», Б-ПИиИЯ-21</c:v>
                </c:pt>
                <c:pt idx="8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  <c:pt idx="9">
                  <c:v>07.03.01 Архитектура, профиль «Архитектурное проектирование», Б-Арх-11</c:v>
                </c:pt>
                <c:pt idx="10">
                  <c:v>38.03.02 Менеджмент, профиль «Управление экономическим развитием», Б-Мен-21</c:v>
                </c:pt>
                <c:pt idx="11">
                  <c:v>38.03.04 Государственное и муниципальное управление, профиль «Управление экономическим развитием»,Б-ГИМУ-21</c:v>
                </c:pt>
                <c:pt idx="12">
                  <c:v>38.03.01 Экономика, профиль «Управление экономическим развитием», Б-ЭК-21</c:v>
                </c:pt>
                <c:pt idx="13">
                  <c:v>38.03.01 Экономика, профиль «Цифровая экономика», Б-ЭК-11</c:v>
                </c:pt>
                <c:pt idx="14">
                  <c:v>09.04.03 Информационные системы и технологии, магистерская программа «Информационные системы в бизнесе и управлении»,М-ИСиТ-11</c:v>
                </c:pt>
                <c:pt idx="15">
                  <c:v>09.03.02 Информационные системы и технологии, профиль «Безопасность информационных систем»,Б-ИСиТ-11, Б-ИСиТ-12</c:v>
                </c:pt>
                <c:pt idx="16">
                  <c:v>09.03.02 Информационные системы и технологии, профиль «Безопасность информационных систем»,Б-ИСиТ-11, Б-ИСиТ-12</c:v>
                </c:pt>
                <c:pt idx="17">
                  <c:v>09.03.02 Информационные системы и технологии, профиль «Безопасность информационных систем»,Б-ИСиТ-11, Б-ИСиТ-12</c:v>
                </c:pt>
                <c:pt idx="18">
                  <c:v>44.03.03 Специальное (дефектологическое) образование, профиль «Логопедия»,       Б-СДО-11, Б-СДО-12      </c:v>
                </c:pt>
                <c:pt idx="19">
                  <c:v>44.03.03 Специальное (дефектологическое) образование, профиль «Логопедия»,       Б-СДО-11, Б-СДО-12      </c:v>
                </c:pt>
                <c:pt idx="20">
                  <c:v>44.03.03 Специальное (дефектологическое) образование, профиль «Логопедия»,       Б-СДО-21, Б-СДО-22      </c:v>
                </c:pt>
                <c:pt idx="21">
                  <c:v>44.03.03 Специальное (дефектологическое) образование, профиль «Логопедия»,       Б-СДО-21, Б-СДО-22      </c:v>
                </c:pt>
                <c:pt idx="22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3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4">
                  <c:v>44.03.03 Специальное (дефектологическое) образование, профиль «Логопедия»,    Б-РСО-21         </c:v>
                </c:pt>
                <c:pt idx="25">
                  <c:v>45.03.02 Лингвистика, профиль «Перевод и переводоведение (английский и немецкий языки)»,         Б-ЛПеАН-11, Б-ЛПеАН-12</c:v>
                </c:pt>
                <c:pt idx="26">
                  <c:v>45.03.02 Лингвистика, профиль «Перевод и переводоведение (английский и немецкий языки)»,  Б-ЛПеАН-21</c:v>
                </c:pt>
                <c:pt idx="27">
                  <c:v>45.03.02 Лингвистика, профиль «Перевод и переводоведение (английский и французский языки)», Б-ЛПеАФ-21</c:v>
                </c:pt>
                <c:pt idx="28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9">
                  <c:v>45.03.02 Лингвистика, профиль "Теория и методика преподавания иностранных языков и культур (английский и немецкий языки)", Б-ЛАН-21</c:v>
                </c:pt>
                <c:pt idx="30">
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</c:pt>
                <c:pt idx="31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32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' ВК кафедры февраль '!$I$4:$I$36</c:f>
              <c:numCache>
                <c:formatCode>0%</c:formatCode>
                <c:ptCount val="33"/>
                <c:pt idx="0">
                  <c:v>0</c:v>
                </c:pt>
                <c:pt idx="1">
                  <c:v>0.214</c:v>
                </c:pt>
                <c:pt idx="2">
                  <c:v>0</c:v>
                </c:pt>
                <c:pt idx="3">
                  <c:v>0</c:v>
                </c:pt>
                <c:pt idx="4">
                  <c:v>0.308</c:v>
                </c:pt>
                <c:pt idx="5">
                  <c:v>4.5999999999999999E-2</c:v>
                </c:pt>
                <c:pt idx="6">
                  <c:v>0.28000000000000003</c:v>
                </c:pt>
                <c:pt idx="7">
                  <c:v>0.20699999999999999</c:v>
                </c:pt>
                <c:pt idx="8">
                  <c:v>0</c:v>
                </c:pt>
                <c:pt idx="9">
                  <c:v>0</c:v>
                </c:pt>
                <c:pt idx="10">
                  <c:v>0.4</c:v>
                </c:pt>
                <c:pt idx="11">
                  <c:v>0.111</c:v>
                </c:pt>
                <c:pt idx="12">
                  <c:v>0</c:v>
                </c:pt>
                <c:pt idx="13">
                  <c:v>0.35299999999999998</c:v>
                </c:pt>
                <c:pt idx="14">
                  <c:v>0.25</c:v>
                </c:pt>
                <c:pt idx="15">
                  <c:v>0</c:v>
                </c:pt>
                <c:pt idx="16">
                  <c:v>0.122</c:v>
                </c:pt>
                <c:pt idx="17">
                  <c:v>0.34899999999999998</c:v>
                </c:pt>
                <c:pt idx="18">
                  <c:v>8.5999999999999993E-2</c:v>
                </c:pt>
                <c:pt idx="19">
                  <c:v>0.17499999999999999</c:v>
                </c:pt>
                <c:pt idx="20">
                  <c:v>0.29599999999999999</c:v>
                </c:pt>
                <c:pt idx="21">
                  <c:v>0.156</c:v>
                </c:pt>
                <c:pt idx="22">
                  <c:v>0.23499999999999999</c:v>
                </c:pt>
                <c:pt idx="23">
                  <c:v>0.152</c:v>
                </c:pt>
                <c:pt idx="24">
                  <c:v>0.222</c:v>
                </c:pt>
                <c:pt idx="25">
                  <c:v>8.6999999999999994E-2</c:v>
                </c:pt>
                <c:pt idx="26">
                  <c:v>0.313</c:v>
                </c:pt>
                <c:pt idx="27">
                  <c:v>7.0999999999999994E-2</c:v>
                </c:pt>
                <c:pt idx="28">
                  <c:v>0.05</c:v>
                </c:pt>
                <c:pt idx="29">
                  <c:v>0.93300000000000005</c:v>
                </c:pt>
                <c:pt idx="30">
                  <c:v>0.94699999999999995</c:v>
                </c:pt>
                <c:pt idx="31">
                  <c:v>0.121</c:v>
                </c:pt>
                <c:pt idx="32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B-4011-A8B0-8A59A904305A}"/>
            </c:ext>
          </c:extLst>
        </c:ser>
        <c:ser>
          <c:idx val="1"/>
          <c:order val="1"/>
          <c:tx>
            <c:strRef>
              <c:f>' ВК кафедры февраль '!$J$3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ВК кафедры февраль '!$C$4:$C$36</c:f>
              <c:strCache>
                <c:ptCount val="33"/>
                <c:pt idx="0">
                  <c:v>04.03.01 Химия, профиль «Химия», Б-Х-31</c:v>
                </c:pt>
                <c:pt idx="1">
                  <c:v>21.03.02 Землеустройство и кадастры, профиль «Земельный кадастр», Б-ЗК-31</c:v>
                </c:pt>
                <c:pt idx="2">
                  <c:v>20.03.01 Техносферная безопасность, профиль «Безопасность труда», Б-ТБ-31</c:v>
                </c:pt>
                <c:pt idx="3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  <c:pt idx="4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Б-ПФКБЖ-31</c:v>
                </c:pt>
                <c:pt idx="5">
                  <c:v>41.03.06 Публичная политика и социальные науки, профиль «Социально-политические коммуникации», Б-ППСН-11</c:v>
                </c:pt>
                <c:pt idx="6">
                  <c:v>41.03.06 Публичная политика и социальные науки, профиль «Социально-политические коммуникации», Б-ППСН-31</c:v>
                </c:pt>
                <c:pt idx="7">
                  <c:v>44.03.05 Педагогическое образование (с двумя профилями подготовки), профиль «История и иностранный язык (английский язык)», Б-ПИиИЯ-21</c:v>
                </c:pt>
                <c:pt idx="8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  <c:pt idx="9">
                  <c:v>07.03.01 Архитектура, профиль «Архитектурное проектирование», Б-Арх-11</c:v>
                </c:pt>
                <c:pt idx="10">
                  <c:v>38.03.02 Менеджмент, профиль «Управление экономическим развитием», Б-Мен-21</c:v>
                </c:pt>
                <c:pt idx="11">
                  <c:v>38.03.04 Государственное и муниципальное управление, профиль «Управление экономическим развитием»,Б-ГИМУ-21</c:v>
                </c:pt>
                <c:pt idx="12">
                  <c:v>38.03.01 Экономика, профиль «Управление экономическим развитием», Б-ЭК-21</c:v>
                </c:pt>
                <c:pt idx="13">
                  <c:v>38.03.01 Экономика, профиль «Цифровая экономика», Б-ЭК-11</c:v>
                </c:pt>
                <c:pt idx="14">
                  <c:v>09.04.03 Информационные системы и технологии, магистерская программа «Информационные системы в бизнесе и управлении»,М-ИСиТ-11</c:v>
                </c:pt>
                <c:pt idx="15">
                  <c:v>09.03.02 Информационные системы и технологии, профиль «Безопасность информационных систем»,Б-ИСиТ-11, Б-ИСиТ-12</c:v>
                </c:pt>
                <c:pt idx="16">
                  <c:v>09.03.02 Информационные системы и технологии, профиль «Безопасность информационных систем»,Б-ИСиТ-11, Б-ИСиТ-12</c:v>
                </c:pt>
                <c:pt idx="17">
                  <c:v>09.03.02 Информационные системы и технологии, профиль «Безопасность информационных систем»,Б-ИСиТ-11, Б-ИСиТ-12</c:v>
                </c:pt>
                <c:pt idx="18">
                  <c:v>44.03.03 Специальное (дефектологическое) образование, профиль «Логопедия»,       Б-СДО-11, Б-СДО-12      </c:v>
                </c:pt>
                <c:pt idx="19">
                  <c:v>44.03.03 Специальное (дефектологическое) образование, профиль «Логопедия»,       Б-СДО-11, Б-СДО-12      </c:v>
                </c:pt>
                <c:pt idx="20">
                  <c:v>44.03.03 Специальное (дефектологическое) образование, профиль «Логопедия»,       Б-СДО-21, Б-СДО-22      </c:v>
                </c:pt>
                <c:pt idx="21">
                  <c:v>44.03.03 Специальное (дефектологическое) образование, профиль «Логопедия»,       Б-СДО-21, Б-СДО-22      </c:v>
                </c:pt>
                <c:pt idx="22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3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4">
                  <c:v>44.03.03 Специальное (дефектологическое) образование, профиль «Логопедия»,    Б-РСО-21         </c:v>
                </c:pt>
                <c:pt idx="25">
                  <c:v>45.03.02 Лингвистика, профиль «Перевод и переводоведение (английский и немецкий языки)»,         Б-ЛПеАН-11, Б-ЛПеАН-12</c:v>
                </c:pt>
                <c:pt idx="26">
                  <c:v>45.03.02 Лингвистика, профиль «Перевод и переводоведение (английский и немецкий языки)»,  Б-ЛПеАН-21</c:v>
                </c:pt>
                <c:pt idx="27">
                  <c:v>45.03.02 Лингвистика, профиль «Перевод и переводоведение (английский и французский языки)», Б-ЛПеАФ-21</c:v>
                </c:pt>
                <c:pt idx="28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9">
                  <c:v>45.03.02 Лингвистика, профиль "Теория и методика преподавания иностранных языков и культур (английский и немецкий языки)", Б-ЛАН-21</c:v>
                </c:pt>
                <c:pt idx="30">
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</c:pt>
                <c:pt idx="31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32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' ВК кафедры февраль '!$J$4:$J$36</c:f>
              <c:numCache>
                <c:formatCode>0%</c:formatCode>
                <c:ptCount val="33"/>
                <c:pt idx="0">
                  <c:v>6.9000000000000006E-2</c:v>
                </c:pt>
                <c:pt idx="1">
                  <c:v>0.35699999999999998</c:v>
                </c:pt>
                <c:pt idx="2">
                  <c:v>0</c:v>
                </c:pt>
                <c:pt idx="3">
                  <c:v>0.2</c:v>
                </c:pt>
                <c:pt idx="4">
                  <c:v>0.308</c:v>
                </c:pt>
                <c:pt idx="5">
                  <c:v>0.22700000000000001</c:v>
                </c:pt>
                <c:pt idx="6">
                  <c:v>0.4</c:v>
                </c:pt>
                <c:pt idx="7">
                  <c:v>0.48299999999999998</c:v>
                </c:pt>
                <c:pt idx="8">
                  <c:v>0.2</c:v>
                </c:pt>
                <c:pt idx="9">
                  <c:v>0.23499999999999999</c:v>
                </c:pt>
                <c:pt idx="10">
                  <c:v>0.6</c:v>
                </c:pt>
                <c:pt idx="11">
                  <c:v>0.55600000000000005</c:v>
                </c:pt>
                <c:pt idx="12">
                  <c:v>0.222</c:v>
                </c:pt>
                <c:pt idx="13">
                  <c:v>0.41199999999999998</c:v>
                </c:pt>
                <c:pt idx="14">
                  <c:v>0.375</c:v>
                </c:pt>
                <c:pt idx="15">
                  <c:v>0.22500000000000001</c:v>
                </c:pt>
                <c:pt idx="16">
                  <c:v>0.26800000000000002</c:v>
                </c:pt>
                <c:pt idx="17">
                  <c:v>0.39500000000000002</c:v>
                </c:pt>
                <c:pt idx="18">
                  <c:v>0.20699999999999999</c:v>
                </c:pt>
                <c:pt idx="19">
                  <c:v>0.33300000000000002</c:v>
                </c:pt>
                <c:pt idx="20">
                  <c:v>0.44400000000000001</c:v>
                </c:pt>
                <c:pt idx="21">
                  <c:v>0.188</c:v>
                </c:pt>
                <c:pt idx="22">
                  <c:v>0.47099999999999997</c:v>
                </c:pt>
                <c:pt idx="23">
                  <c:v>0.27300000000000002</c:v>
                </c:pt>
                <c:pt idx="24">
                  <c:v>0.44400000000000001</c:v>
                </c:pt>
                <c:pt idx="25">
                  <c:v>0.34799999999999998</c:v>
                </c:pt>
                <c:pt idx="26">
                  <c:v>0.25</c:v>
                </c:pt>
                <c:pt idx="27">
                  <c:v>0.28599999999999998</c:v>
                </c:pt>
                <c:pt idx="28">
                  <c:v>0.17499999999999999</c:v>
                </c:pt>
                <c:pt idx="29">
                  <c:v>6.7000000000000004E-2</c:v>
                </c:pt>
                <c:pt idx="30">
                  <c:v>5.2999999999999999E-2</c:v>
                </c:pt>
                <c:pt idx="31">
                  <c:v>0.42399999999999999</c:v>
                </c:pt>
                <c:pt idx="32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B-4011-A8B0-8A59A904305A}"/>
            </c:ext>
          </c:extLst>
        </c:ser>
        <c:ser>
          <c:idx val="2"/>
          <c:order val="2"/>
          <c:tx>
            <c:strRef>
              <c:f>' ВК кафедры февраль '!$K$3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 ВК кафедры февраль '!$C$4:$C$36</c:f>
              <c:strCache>
                <c:ptCount val="33"/>
                <c:pt idx="0">
                  <c:v>04.03.01 Химия, профиль «Химия», Б-Х-31</c:v>
                </c:pt>
                <c:pt idx="1">
                  <c:v>21.03.02 Землеустройство и кадастры, профиль «Земельный кадастр», Б-ЗК-31</c:v>
                </c:pt>
                <c:pt idx="2">
                  <c:v>20.03.01 Техносферная безопасность, профиль «Безопасность труда», Б-ТБ-31</c:v>
                </c:pt>
                <c:pt idx="3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  <c:pt idx="4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Б-ПФКБЖ-31</c:v>
                </c:pt>
                <c:pt idx="5">
                  <c:v>41.03.06 Публичная политика и социальные науки, профиль «Социально-политические коммуникации», Б-ППСН-11</c:v>
                </c:pt>
                <c:pt idx="6">
                  <c:v>41.03.06 Публичная политика и социальные науки, профиль «Социально-политические коммуникации», Б-ППСН-31</c:v>
                </c:pt>
                <c:pt idx="7">
                  <c:v>44.03.05 Педагогическое образование (с двумя профилями подготовки), профиль «История и иностранный язык (английский язык)», Б-ПИиИЯ-21</c:v>
                </c:pt>
                <c:pt idx="8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  <c:pt idx="9">
                  <c:v>07.03.01 Архитектура, профиль «Архитектурное проектирование», Б-Арх-11</c:v>
                </c:pt>
                <c:pt idx="10">
                  <c:v>38.03.02 Менеджмент, профиль «Управление экономическим развитием», Б-Мен-21</c:v>
                </c:pt>
                <c:pt idx="11">
                  <c:v>38.03.04 Государственное и муниципальное управление, профиль «Управление экономическим развитием»,Б-ГИМУ-21</c:v>
                </c:pt>
                <c:pt idx="12">
                  <c:v>38.03.01 Экономика, профиль «Управление экономическим развитием», Б-ЭК-21</c:v>
                </c:pt>
                <c:pt idx="13">
                  <c:v>38.03.01 Экономика, профиль «Цифровая экономика», Б-ЭК-11</c:v>
                </c:pt>
                <c:pt idx="14">
                  <c:v>09.04.03 Информационные системы и технологии, магистерская программа «Информационные системы в бизнесе и управлении»,М-ИСиТ-11</c:v>
                </c:pt>
                <c:pt idx="15">
                  <c:v>09.03.02 Информационные системы и технологии, профиль «Безопасность информационных систем»,Б-ИСиТ-11, Б-ИСиТ-12</c:v>
                </c:pt>
                <c:pt idx="16">
                  <c:v>09.03.02 Информационные системы и технологии, профиль «Безопасность информационных систем»,Б-ИСиТ-11, Б-ИСиТ-12</c:v>
                </c:pt>
                <c:pt idx="17">
                  <c:v>09.03.02 Информационные системы и технологии, профиль «Безопасность информационных систем»,Б-ИСиТ-11, Б-ИСиТ-12</c:v>
                </c:pt>
                <c:pt idx="18">
                  <c:v>44.03.03 Специальное (дефектологическое) образование, профиль «Логопедия»,       Б-СДО-11, Б-СДО-12      </c:v>
                </c:pt>
                <c:pt idx="19">
                  <c:v>44.03.03 Специальное (дефектологическое) образование, профиль «Логопедия»,       Б-СДО-11, Б-СДО-12      </c:v>
                </c:pt>
                <c:pt idx="20">
                  <c:v>44.03.03 Специальное (дефектологическое) образование, профиль «Логопедия»,       Б-СДО-21, Б-СДО-22      </c:v>
                </c:pt>
                <c:pt idx="21">
                  <c:v>44.03.03 Специальное (дефектологическое) образование, профиль «Логопедия»,       Б-СДО-21, Б-СДО-22      </c:v>
                </c:pt>
                <c:pt idx="22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3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4">
                  <c:v>44.03.03 Специальное (дефектологическое) образование, профиль «Логопедия»,    Б-РСО-21         </c:v>
                </c:pt>
                <c:pt idx="25">
                  <c:v>45.03.02 Лингвистика, профиль «Перевод и переводоведение (английский и немецкий языки)»,         Б-ЛПеАН-11, Б-ЛПеАН-12</c:v>
                </c:pt>
                <c:pt idx="26">
                  <c:v>45.03.02 Лингвистика, профиль «Перевод и переводоведение (английский и немецкий языки)»,  Б-ЛПеАН-21</c:v>
                </c:pt>
                <c:pt idx="27">
                  <c:v>45.03.02 Лингвистика, профиль «Перевод и переводоведение (английский и французский языки)», Б-ЛПеАФ-21</c:v>
                </c:pt>
                <c:pt idx="28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9">
                  <c:v>45.03.02 Лингвистика, профиль "Теория и методика преподавания иностранных языков и культур (английский и немецкий языки)", Б-ЛАН-21</c:v>
                </c:pt>
                <c:pt idx="30">
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</c:pt>
                <c:pt idx="31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32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' ВК кафедры февраль '!$K$4:$K$36</c:f>
              <c:numCache>
                <c:formatCode>0%</c:formatCode>
                <c:ptCount val="33"/>
                <c:pt idx="0">
                  <c:v>0.17199999999999999</c:v>
                </c:pt>
                <c:pt idx="1">
                  <c:v>0.28599999999999998</c:v>
                </c:pt>
                <c:pt idx="2">
                  <c:v>0</c:v>
                </c:pt>
                <c:pt idx="3">
                  <c:v>0.2</c:v>
                </c:pt>
                <c:pt idx="4">
                  <c:v>0.23100000000000001</c:v>
                </c:pt>
                <c:pt idx="5">
                  <c:v>0.22700000000000001</c:v>
                </c:pt>
                <c:pt idx="6">
                  <c:v>0.24</c:v>
                </c:pt>
                <c:pt idx="7">
                  <c:v>0.10299999999999999</c:v>
                </c:pt>
                <c:pt idx="8">
                  <c:v>0.24</c:v>
                </c:pt>
                <c:pt idx="9">
                  <c:v>0.23499999999999999</c:v>
                </c:pt>
                <c:pt idx="10">
                  <c:v>0</c:v>
                </c:pt>
                <c:pt idx="11">
                  <c:v>0.222</c:v>
                </c:pt>
                <c:pt idx="12">
                  <c:v>0.222</c:v>
                </c:pt>
                <c:pt idx="13">
                  <c:v>0.20599999999999999</c:v>
                </c:pt>
                <c:pt idx="14">
                  <c:v>0.25</c:v>
                </c:pt>
                <c:pt idx="15">
                  <c:v>0.27500000000000002</c:v>
                </c:pt>
                <c:pt idx="16">
                  <c:v>0.26800000000000002</c:v>
                </c:pt>
                <c:pt idx="17">
                  <c:v>0.23300000000000001</c:v>
                </c:pt>
                <c:pt idx="18">
                  <c:v>0.25900000000000001</c:v>
                </c:pt>
                <c:pt idx="19">
                  <c:v>0.33300000000000002</c:v>
                </c:pt>
                <c:pt idx="20">
                  <c:v>0.222</c:v>
                </c:pt>
                <c:pt idx="21">
                  <c:v>0.156</c:v>
                </c:pt>
                <c:pt idx="22">
                  <c:v>0.26500000000000001</c:v>
                </c:pt>
                <c:pt idx="23">
                  <c:v>0.21199999999999999</c:v>
                </c:pt>
                <c:pt idx="24">
                  <c:v>0.222</c:v>
                </c:pt>
                <c:pt idx="25">
                  <c:v>0.26100000000000001</c:v>
                </c:pt>
                <c:pt idx="26">
                  <c:v>0.25</c:v>
                </c:pt>
                <c:pt idx="27">
                  <c:v>0.5</c:v>
                </c:pt>
                <c:pt idx="28">
                  <c:v>0.3</c:v>
                </c:pt>
                <c:pt idx="29">
                  <c:v>0</c:v>
                </c:pt>
                <c:pt idx="30">
                  <c:v>0</c:v>
                </c:pt>
                <c:pt idx="31">
                  <c:v>0.36399999999999999</c:v>
                </c:pt>
                <c:pt idx="32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B-4011-A8B0-8A59A904305A}"/>
            </c:ext>
          </c:extLst>
        </c:ser>
        <c:ser>
          <c:idx val="3"/>
          <c:order val="3"/>
          <c:tx>
            <c:strRef>
              <c:f>' ВК кафедры февраль '!$L$3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ВК кафедры февраль '!$C$4:$C$36</c:f>
              <c:strCache>
                <c:ptCount val="33"/>
                <c:pt idx="0">
                  <c:v>04.03.01 Химия, профиль «Химия», Б-Х-31</c:v>
                </c:pt>
                <c:pt idx="1">
                  <c:v>21.03.02 Землеустройство и кадастры, профиль «Земельный кадастр», Б-ЗК-31</c:v>
                </c:pt>
                <c:pt idx="2">
                  <c:v>20.03.01 Техносферная безопасность, профиль «Безопасность труда», Б-ТБ-31</c:v>
                </c:pt>
                <c:pt idx="3">
                  <c:v>44.03.03 Специальное (дефектологическое) образование, профиль подготовки «Образование детей с особенностями развития», Б-СДОД-21</c:v>
                </c:pt>
                <c:pt idx="4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Б-ПФКБЖ-31</c:v>
                </c:pt>
                <c:pt idx="5">
                  <c:v>41.03.06 Публичная политика и социальные науки, профиль «Социально-политические коммуникации», Б-ППСН-11</c:v>
                </c:pt>
                <c:pt idx="6">
                  <c:v>41.03.06 Публичная политика и социальные науки, профиль «Социально-политические коммуникации», Б-ППСН-31</c:v>
                </c:pt>
                <c:pt idx="7">
                  <c:v>44.03.05 Педагогическое образование (с двумя профилями подготовки), профиль «История и иностранный язык (английский язык)», Б-ПИиИЯ-21</c:v>
                </c:pt>
                <c:pt idx="8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  <c:pt idx="9">
                  <c:v>07.03.01 Архитектура, профиль «Архитектурное проектирование», Б-Арх-11</c:v>
                </c:pt>
                <c:pt idx="10">
                  <c:v>38.03.02 Менеджмент, профиль «Управление экономическим развитием», Б-Мен-21</c:v>
                </c:pt>
                <c:pt idx="11">
                  <c:v>38.03.04 Государственное и муниципальное управление, профиль «Управление экономическим развитием»,Б-ГИМУ-21</c:v>
                </c:pt>
                <c:pt idx="12">
                  <c:v>38.03.01 Экономика, профиль «Управление экономическим развитием», Б-ЭК-21</c:v>
                </c:pt>
                <c:pt idx="13">
                  <c:v>38.03.01 Экономика, профиль «Цифровая экономика», Б-ЭК-11</c:v>
                </c:pt>
                <c:pt idx="14">
                  <c:v>09.04.03 Информационные системы и технологии, магистерская программа «Информационные системы в бизнесе и управлении»,М-ИСиТ-11</c:v>
                </c:pt>
                <c:pt idx="15">
                  <c:v>09.03.02 Информационные системы и технологии, профиль «Безопасность информационных систем»,Б-ИСиТ-11, Б-ИСиТ-12</c:v>
                </c:pt>
                <c:pt idx="16">
                  <c:v>09.03.02 Информационные системы и технологии, профиль «Безопасность информационных систем»,Б-ИСиТ-11, Б-ИСиТ-12</c:v>
                </c:pt>
                <c:pt idx="17">
                  <c:v>09.03.02 Информационные системы и технологии, профиль «Безопасность информационных систем»,Б-ИСиТ-11, Б-ИСиТ-12</c:v>
                </c:pt>
                <c:pt idx="18">
                  <c:v>44.03.03 Специальное (дефектологическое) образование, профиль «Логопедия»,       Б-СДО-11, Б-СДО-12      </c:v>
                </c:pt>
                <c:pt idx="19">
                  <c:v>44.03.03 Специальное (дефектологическое) образование, профиль «Логопедия»,       Б-СДО-11, Б-СДО-12      </c:v>
                </c:pt>
                <c:pt idx="20">
                  <c:v>44.03.03 Специальное (дефектологическое) образование, профиль «Логопедия»,       Б-СДО-21, Б-СДО-22      </c:v>
                </c:pt>
                <c:pt idx="21">
                  <c:v>44.03.03 Специальное (дефектологическое) образование, профиль «Логопедия»,       Б-СДО-21, Б-СДО-22      </c:v>
                </c:pt>
                <c:pt idx="22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3">
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</c:pt>
                <c:pt idx="24">
                  <c:v>44.03.03 Специальное (дефектологическое) образование, профиль «Логопедия»,    Б-РСО-21         </c:v>
                </c:pt>
                <c:pt idx="25">
                  <c:v>45.03.02 Лингвистика, профиль «Перевод и переводоведение (английский и немецкий языки)»,         Б-ЛПеАН-11, Б-ЛПеАН-12</c:v>
                </c:pt>
                <c:pt idx="26">
                  <c:v>45.03.02 Лингвистика, профиль «Перевод и переводоведение (английский и немецкий языки)»,  Б-ЛПеАН-21</c:v>
                </c:pt>
                <c:pt idx="27">
                  <c:v>45.03.02 Лингвистика, профиль «Перевод и переводоведение (английский и французский языки)», Б-ЛПеАФ-21</c:v>
                </c:pt>
                <c:pt idx="28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9">
                  <c:v>45.03.02 Лингвистика, профиль "Теория и методика преподавания иностранных языков и культур (английский и немецкий языки)", Б-ЛАН-21</c:v>
                </c:pt>
                <c:pt idx="30">
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</c:pt>
                <c:pt idx="31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32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' ВК кафедры февраль '!$L$4:$L$36</c:f>
              <c:numCache>
                <c:formatCode>0%</c:formatCode>
                <c:ptCount val="33"/>
                <c:pt idx="0">
                  <c:v>0.75900000000000001</c:v>
                </c:pt>
                <c:pt idx="1">
                  <c:v>0.14299999999999999</c:v>
                </c:pt>
                <c:pt idx="2">
                  <c:v>1</c:v>
                </c:pt>
                <c:pt idx="3">
                  <c:v>0.6</c:v>
                </c:pt>
                <c:pt idx="4">
                  <c:v>0.153</c:v>
                </c:pt>
                <c:pt idx="5">
                  <c:v>0.55000000000000004</c:v>
                </c:pt>
                <c:pt idx="6">
                  <c:v>0.08</c:v>
                </c:pt>
                <c:pt idx="7">
                  <c:v>0.20699999999999999</c:v>
                </c:pt>
                <c:pt idx="8">
                  <c:v>0.56000000000000005</c:v>
                </c:pt>
                <c:pt idx="9">
                  <c:v>0.53</c:v>
                </c:pt>
                <c:pt idx="10">
                  <c:v>0</c:v>
                </c:pt>
                <c:pt idx="11">
                  <c:v>0.111</c:v>
                </c:pt>
                <c:pt idx="12">
                  <c:v>0.55600000000000005</c:v>
                </c:pt>
                <c:pt idx="13">
                  <c:v>2.9000000000000001E-2</c:v>
                </c:pt>
                <c:pt idx="14">
                  <c:v>0.125</c:v>
                </c:pt>
                <c:pt idx="15">
                  <c:v>0.5</c:v>
                </c:pt>
                <c:pt idx="16">
                  <c:v>0.34200000000000003</c:v>
                </c:pt>
                <c:pt idx="17">
                  <c:v>2.3E-2</c:v>
                </c:pt>
                <c:pt idx="18">
                  <c:v>0.44800000000000001</c:v>
                </c:pt>
                <c:pt idx="19">
                  <c:v>0.159</c:v>
                </c:pt>
                <c:pt idx="20">
                  <c:v>3.7999999999999999E-2</c:v>
                </c:pt>
                <c:pt idx="21">
                  <c:v>0.5</c:v>
                </c:pt>
                <c:pt idx="22">
                  <c:v>2.9000000000000001E-2</c:v>
                </c:pt>
                <c:pt idx="23">
                  <c:v>0.36299999999999999</c:v>
                </c:pt>
                <c:pt idx="24">
                  <c:v>0.112</c:v>
                </c:pt>
                <c:pt idx="25">
                  <c:v>0.30399999999999999</c:v>
                </c:pt>
                <c:pt idx="26">
                  <c:v>0.187</c:v>
                </c:pt>
                <c:pt idx="27">
                  <c:v>0.14299999999999999</c:v>
                </c:pt>
                <c:pt idx="28">
                  <c:v>0.47499999999999998</c:v>
                </c:pt>
                <c:pt idx="29">
                  <c:v>0</c:v>
                </c:pt>
                <c:pt idx="30">
                  <c:v>0</c:v>
                </c:pt>
                <c:pt idx="31">
                  <c:v>9.0999999999999998E-2</c:v>
                </c:pt>
                <c:pt idx="32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2B-4011-A8B0-8A59A9043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7102608"/>
        <c:axId val="627103168"/>
      </c:barChart>
      <c:catAx>
        <c:axId val="62710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7103168"/>
        <c:crosses val="autoZero"/>
        <c:auto val="1"/>
        <c:lblAlgn val="ctr"/>
        <c:lblOffset val="100"/>
        <c:noMultiLvlLbl val="0"/>
      </c:catAx>
      <c:valAx>
        <c:axId val="627103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10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5350806110435962E-2"/>
          <c:w val="0.86217489859222152"/>
          <c:h val="0.59134445903250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Уровни!$AE$3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Уровни!$AE$22:$AE$27</c:f>
              <c:numCache>
                <c:formatCode>0%</c:formatCode>
                <c:ptCount val="6"/>
                <c:pt idx="0">
                  <c:v>8.5999999999999993E-2</c:v>
                </c:pt>
                <c:pt idx="1">
                  <c:v>0.17499999999999999</c:v>
                </c:pt>
                <c:pt idx="2">
                  <c:v>0.29599999999999999</c:v>
                </c:pt>
                <c:pt idx="3">
                  <c:v>0.156</c:v>
                </c:pt>
                <c:pt idx="4">
                  <c:v>0.23499999999999999</c:v>
                </c:pt>
                <c:pt idx="5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2-4DAC-A077-825C03CF8638}"/>
            </c:ext>
          </c:extLst>
        </c:ser>
        <c:ser>
          <c:idx val="1"/>
          <c:order val="1"/>
          <c:tx>
            <c:strRef>
              <c:f>Уровни!$AF$3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Уровни!$AF$22:$AF$27</c:f>
              <c:numCache>
                <c:formatCode>0%</c:formatCode>
                <c:ptCount val="6"/>
                <c:pt idx="0">
                  <c:v>0.20699999999999999</c:v>
                </c:pt>
                <c:pt idx="1">
                  <c:v>0.33300000000000002</c:v>
                </c:pt>
                <c:pt idx="2">
                  <c:v>0.44400000000000001</c:v>
                </c:pt>
                <c:pt idx="3">
                  <c:v>0.188</c:v>
                </c:pt>
                <c:pt idx="4">
                  <c:v>0.47099999999999997</c:v>
                </c:pt>
                <c:pt idx="5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2-4DAC-A077-825C03CF8638}"/>
            </c:ext>
          </c:extLst>
        </c:ser>
        <c:ser>
          <c:idx val="2"/>
          <c:order val="2"/>
          <c:tx>
            <c:strRef>
              <c:f>Уровни!$AG$3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Уровни!$AG$22:$AG$27</c:f>
              <c:numCache>
                <c:formatCode>0%</c:formatCode>
                <c:ptCount val="6"/>
                <c:pt idx="0">
                  <c:v>0.25900000000000001</c:v>
                </c:pt>
                <c:pt idx="1">
                  <c:v>0.33300000000000002</c:v>
                </c:pt>
                <c:pt idx="2">
                  <c:v>0.222</c:v>
                </c:pt>
                <c:pt idx="3">
                  <c:v>0.156</c:v>
                </c:pt>
                <c:pt idx="4">
                  <c:v>0.26500000000000001</c:v>
                </c:pt>
                <c:pt idx="5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C2-4DAC-A077-825C03CF8638}"/>
            </c:ext>
          </c:extLst>
        </c:ser>
        <c:ser>
          <c:idx val="3"/>
          <c:order val="3"/>
          <c:tx>
            <c:strRef>
              <c:f>Уровни!$AH$3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Уровни!$AC$22:$AD$27</c:f>
              <c:multiLvlStrCache>
                <c:ptCount val="6"/>
                <c:lvl>
                  <c:pt idx="0">
                    <c:v>Лингвистические основы профессиональной деятельности логопеда</c:v>
                  </c:pt>
                  <c:pt idx="1">
                    <c:v>Психология общения</c:v>
                  </c:pt>
                  <c:pt idx="2">
                    <c:v>Основы инклюзивного образования</c:v>
                  </c:pt>
                  <c:pt idx="3">
                    <c:v>Технология логопедической работы в ДОО и школе</c:v>
                  </c:pt>
                  <c:pt idx="4">
                    <c:v>Математические основы начальнеого школьного образования</c:v>
                  </c:pt>
                  <c:pt idx="5">
                    <c:v>Лингвистические основы начального школьного образования</c:v>
                  </c:pt>
                </c:lvl>
                <c:lvl>
                  <c:pt idx="0">
                    <c:v>44.03.03 Специальное (дефектологическое) образование, профиль «Логопедия»,       Б-СДО-11, Б-СДО-12      </c:v>
                  </c:pt>
                  <c:pt idx="1">
                    <c:v>44.03.03 Специальное (дефектологическое) образование, профиль «Логопедия»,       Б-СДО-11, Б-СДО-12      </c:v>
                  </c:pt>
                  <c:pt idx="2">
                    <c:v>44.03.03 Специальное (дефектологическое) образование, профиль «Логопедия»,       Б-СДО-21, Б-СДО-22      </c:v>
                  </c:pt>
                  <c:pt idx="3">
                    <c:v>44.03.03 Специальное (дефектологическое) образование, профиль «Логопедия»,       Б-СДО-21, Б-СДО-22      </c:v>
                  </c:pt>
                  <c:pt idx="4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  <c:pt idx="5">
                    <c:v>44.03.05 Педагогическое образование (с двумя профилями подготовки), профиль «Педагогика и методика начального образования и информатика»,
Б-ПНОИ-11</c:v>
                  </c:pt>
                </c:lvl>
              </c:multiLvlStrCache>
            </c:multiLvlStrRef>
          </c:cat>
          <c:val>
            <c:numRef>
              <c:f>Уровни!$AH$22:$AH$27</c:f>
              <c:numCache>
                <c:formatCode>0%</c:formatCode>
                <c:ptCount val="6"/>
                <c:pt idx="0">
                  <c:v>0.44800000000000001</c:v>
                </c:pt>
                <c:pt idx="1">
                  <c:v>0.159</c:v>
                </c:pt>
                <c:pt idx="2">
                  <c:v>3.7999999999999999E-2</c:v>
                </c:pt>
                <c:pt idx="3">
                  <c:v>0.5</c:v>
                </c:pt>
                <c:pt idx="4">
                  <c:v>2.9000000000000001E-2</c:v>
                </c:pt>
                <c:pt idx="5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C2-4DAC-A077-825C03CF8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7212864"/>
        <c:axId val="357213424"/>
      </c:barChart>
      <c:catAx>
        <c:axId val="3572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213424"/>
        <c:crosses val="autoZero"/>
        <c:auto val="1"/>
        <c:lblAlgn val="ctr"/>
        <c:lblOffset val="100"/>
        <c:noMultiLvlLbl val="0"/>
      </c:catAx>
      <c:valAx>
        <c:axId val="357213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212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038459202882416"/>
          <c:w val="0.86616439287093849"/>
          <c:h val="0.5630275489342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Уровни!$AE$3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Уровни!$AC$28:$AD$36</c:f>
              <c:multiLvlStrCache>
                <c:ptCount val="9"/>
                <c:lvl>
                  <c:pt idx="0">
                    <c:v>Рекламное право в российском законодательстве</c:v>
                  </c:pt>
                  <c:pt idx="1">
                    <c:v>Основы права</c:v>
                  </c:pt>
                  <c:pt idx="2">
                    <c:v>Теория перевода</c:v>
                  </c:pt>
                  <c:pt idx="3">
                    <c:v>Теория перевода</c:v>
                  </c:pt>
                  <c:pt idx="4">
                    <c:v>Основы права</c:v>
                  </c:pt>
                  <c:pt idx="5">
                    <c:v>Кросс-культурные коммуникации</c:v>
                  </c:pt>
                  <c:pt idx="6">
                    <c:v>Кросс-культурные коммуникации</c:v>
                  </c:pt>
                  <c:pt idx="7">
                    <c:v>Практический курс второго иностранного языка</c:v>
                  </c:pt>
                  <c:pt idx="8">
                    <c:v>Язык искусства (великие книги, великие фильмы, музыка, живопись)</c:v>
                  </c:pt>
                </c:lvl>
                <c:lvl>
                  <c:pt idx="0">
                    <c:v>44.03.03 Специальное (дефектологическое) образование, профиль «Логопедия»,    Б-РСО-21         </c:v>
                  </c:pt>
                  <c:pt idx="1">
                    <c:v>45.03.02 Лингвистика, профиль «Перевод и переводоведение (английский и немецкий языки)»,         Б-ЛПеАН-11, Б-ЛПеАН-12</c:v>
                  </c:pt>
                  <c:pt idx="2">
                    <c:v>45.03.02 Лингвистика, профиль «Перевод и переводоведение (английский и немецкий языки)»,  Б-ЛПеАН-21</c:v>
                  </c:pt>
                  <c:pt idx="3">
                    <c:v>45.03.02 Лингвистика, профиль «Перевод и переводоведение (английский и французский языки)», Б-ЛПеАФ-21</c:v>
                  </c:pt>
                  <c:pt idx="4">
                    <c:v>45.03.02 Лингвистика, профиль «Перевод и переводоведение (французский и английский языки)», Б-ЛПеФА-11, Б-ЛПеФА-12</c:v>
                  </c:pt>
                  <c:pt idx="5">
                    <c:v>45.03.02 Лингвистика, профиль "Теория и методика преподавания иностранных языков и культур (английский и немецкий языки)", Б-ЛАН-21</c:v>
                  </c:pt>
                  <c:pt idx="6">
  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  </c:pt>
                  <c:pt idx="7">
  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  </c:pt>
                  <c:pt idx="8">
  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  </c:pt>
                </c:lvl>
              </c:multiLvlStrCache>
            </c:multiLvlStrRef>
          </c:cat>
          <c:val>
            <c:numRef>
              <c:f>Уровни!$AE$29:$AE$36</c:f>
              <c:numCache>
                <c:formatCode>0%</c:formatCode>
                <c:ptCount val="8"/>
                <c:pt idx="0">
                  <c:v>8.6999999999999994E-2</c:v>
                </c:pt>
                <c:pt idx="1">
                  <c:v>0.313</c:v>
                </c:pt>
                <c:pt idx="2">
                  <c:v>7.0999999999999994E-2</c:v>
                </c:pt>
                <c:pt idx="3">
                  <c:v>0.05</c:v>
                </c:pt>
                <c:pt idx="4">
                  <c:v>0.93300000000000005</c:v>
                </c:pt>
                <c:pt idx="5">
                  <c:v>0.94699999999999995</c:v>
                </c:pt>
                <c:pt idx="6">
                  <c:v>0.121</c:v>
                </c:pt>
                <c:pt idx="7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1-4684-A151-21B0BF8921C8}"/>
            </c:ext>
          </c:extLst>
        </c:ser>
        <c:ser>
          <c:idx val="1"/>
          <c:order val="1"/>
          <c:tx>
            <c:strRef>
              <c:f>Уровни!$AF$3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Уровни!$AC$28:$AD$36</c:f>
              <c:multiLvlStrCache>
                <c:ptCount val="9"/>
                <c:lvl>
                  <c:pt idx="0">
                    <c:v>Рекламное право в российском законодательстве</c:v>
                  </c:pt>
                  <c:pt idx="1">
                    <c:v>Основы права</c:v>
                  </c:pt>
                  <c:pt idx="2">
                    <c:v>Теория перевода</c:v>
                  </c:pt>
                  <c:pt idx="3">
                    <c:v>Теория перевода</c:v>
                  </c:pt>
                  <c:pt idx="4">
                    <c:v>Основы права</c:v>
                  </c:pt>
                  <c:pt idx="5">
                    <c:v>Кросс-культурные коммуникации</c:v>
                  </c:pt>
                  <c:pt idx="6">
                    <c:v>Кросс-культурные коммуникации</c:v>
                  </c:pt>
                  <c:pt idx="7">
                    <c:v>Практический курс второго иностранного языка</c:v>
                  </c:pt>
                  <c:pt idx="8">
                    <c:v>Язык искусства (великие книги, великие фильмы, музыка, живопись)</c:v>
                  </c:pt>
                </c:lvl>
                <c:lvl>
                  <c:pt idx="0">
                    <c:v>44.03.03 Специальное (дефектологическое) образование, профиль «Логопедия»,    Б-РСО-21         </c:v>
                  </c:pt>
                  <c:pt idx="1">
                    <c:v>45.03.02 Лингвистика, профиль «Перевод и переводоведение (английский и немецкий языки)»,         Б-ЛПеАН-11, Б-ЛПеАН-12</c:v>
                  </c:pt>
                  <c:pt idx="2">
                    <c:v>45.03.02 Лингвистика, профиль «Перевод и переводоведение (английский и немецкий языки)»,  Б-ЛПеАН-21</c:v>
                  </c:pt>
                  <c:pt idx="3">
                    <c:v>45.03.02 Лингвистика, профиль «Перевод и переводоведение (английский и французский языки)», Б-ЛПеАФ-21</c:v>
                  </c:pt>
                  <c:pt idx="4">
                    <c:v>45.03.02 Лингвистика, профиль «Перевод и переводоведение (французский и английский языки)», Б-ЛПеФА-11, Б-ЛПеФА-12</c:v>
                  </c:pt>
                  <c:pt idx="5">
                    <c:v>45.03.02 Лингвистика, профиль "Теория и методика преподавания иностранных языков и культур (английский и немецкий языки)", Б-ЛАН-21</c:v>
                  </c:pt>
                  <c:pt idx="6">
  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  </c:pt>
                  <c:pt idx="7">
  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  </c:pt>
                  <c:pt idx="8">
  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  </c:pt>
                </c:lvl>
              </c:multiLvlStrCache>
            </c:multiLvlStrRef>
          </c:cat>
          <c:val>
            <c:numRef>
              <c:f>Уровни!$AF$28:$AF$36</c:f>
              <c:numCache>
                <c:formatCode>0%</c:formatCode>
                <c:ptCount val="9"/>
                <c:pt idx="0">
                  <c:v>0.44400000000000001</c:v>
                </c:pt>
                <c:pt idx="1">
                  <c:v>0.34799999999999998</c:v>
                </c:pt>
                <c:pt idx="2">
                  <c:v>0.25</c:v>
                </c:pt>
                <c:pt idx="3">
                  <c:v>0.28599999999999998</c:v>
                </c:pt>
                <c:pt idx="4">
                  <c:v>0.17499999999999999</c:v>
                </c:pt>
                <c:pt idx="5">
                  <c:v>6.7000000000000004E-2</c:v>
                </c:pt>
                <c:pt idx="6">
                  <c:v>5.2999999999999999E-2</c:v>
                </c:pt>
                <c:pt idx="7">
                  <c:v>0.42399999999999999</c:v>
                </c:pt>
                <c:pt idx="8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1-4684-A151-21B0BF8921C8}"/>
            </c:ext>
          </c:extLst>
        </c:ser>
        <c:ser>
          <c:idx val="2"/>
          <c:order val="2"/>
          <c:tx>
            <c:strRef>
              <c:f>Уровни!$AG$3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Уровни!$AC$28:$AD$36</c:f>
              <c:multiLvlStrCache>
                <c:ptCount val="9"/>
                <c:lvl>
                  <c:pt idx="0">
                    <c:v>Рекламное право в российском законодательстве</c:v>
                  </c:pt>
                  <c:pt idx="1">
                    <c:v>Основы права</c:v>
                  </c:pt>
                  <c:pt idx="2">
                    <c:v>Теория перевода</c:v>
                  </c:pt>
                  <c:pt idx="3">
                    <c:v>Теория перевода</c:v>
                  </c:pt>
                  <c:pt idx="4">
                    <c:v>Основы права</c:v>
                  </c:pt>
                  <c:pt idx="5">
                    <c:v>Кросс-культурные коммуникации</c:v>
                  </c:pt>
                  <c:pt idx="6">
                    <c:v>Кросс-культурные коммуникации</c:v>
                  </c:pt>
                  <c:pt idx="7">
                    <c:v>Практический курс второго иностранного языка</c:v>
                  </c:pt>
                  <c:pt idx="8">
                    <c:v>Язык искусства (великие книги, великие фильмы, музыка, живопись)</c:v>
                  </c:pt>
                </c:lvl>
                <c:lvl>
                  <c:pt idx="0">
                    <c:v>44.03.03 Специальное (дефектологическое) образование, профиль «Логопедия»,    Б-РСО-21         </c:v>
                  </c:pt>
                  <c:pt idx="1">
                    <c:v>45.03.02 Лингвистика, профиль «Перевод и переводоведение (английский и немецкий языки)»,         Б-ЛПеАН-11, Б-ЛПеАН-12</c:v>
                  </c:pt>
                  <c:pt idx="2">
                    <c:v>45.03.02 Лингвистика, профиль «Перевод и переводоведение (английский и немецкий языки)»,  Б-ЛПеАН-21</c:v>
                  </c:pt>
                  <c:pt idx="3">
                    <c:v>45.03.02 Лингвистика, профиль «Перевод и переводоведение (английский и французский языки)», Б-ЛПеАФ-21</c:v>
                  </c:pt>
                  <c:pt idx="4">
                    <c:v>45.03.02 Лингвистика, профиль «Перевод и переводоведение (французский и английский языки)», Б-ЛПеФА-11, Б-ЛПеФА-12</c:v>
                  </c:pt>
                  <c:pt idx="5">
                    <c:v>45.03.02 Лингвистика, профиль "Теория и методика преподавания иностранных языков и культур (английский и немецкий языки)", Б-ЛАН-21</c:v>
                  </c:pt>
                  <c:pt idx="6">
  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  </c:pt>
                  <c:pt idx="7">
  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  </c:pt>
                  <c:pt idx="8">
  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  </c:pt>
                </c:lvl>
              </c:multiLvlStrCache>
            </c:multiLvlStrRef>
          </c:cat>
          <c:val>
            <c:numRef>
              <c:f>Уровни!$AG$28:$AG$36</c:f>
              <c:numCache>
                <c:formatCode>0%</c:formatCode>
                <c:ptCount val="9"/>
                <c:pt idx="0">
                  <c:v>0.222</c:v>
                </c:pt>
                <c:pt idx="1">
                  <c:v>0.26100000000000001</c:v>
                </c:pt>
                <c:pt idx="2">
                  <c:v>0.25</c:v>
                </c:pt>
                <c:pt idx="3">
                  <c:v>0.5</c:v>
                </c:pt>
                <c:pt idx="4">
                  <c:v>0.3</c:v>
                </c:pt>
                <c:pt idx="5">
                  <c:v>0</c:v>
                </c:pt>
                <c:pt idx="6">
                  <c:v>0</c:v>
                </c:pt>
                <c:pt idx="7">
                  <c:v>0.36399999999999999</c:v>
                </c:pt>
                <c:pt idx="8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1-4684-A151-21B0BF8921C8}"/>
            </c:ext>
          </c:extLst>
        </c:ser>
        <c:ser>
          <c:idx val="3"/>
          <c:order val="3"/>
          <c:tx>
            <c:strRef>
              <c:f>Уровни!$AH$3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Уровни!$AC$28:$AD$36</c:f>
              <c:multiLvlStrCache>
                <c:ptCount val="9"/>
                <c:lvl>
                  <c:pt idx="0">
                    <c:v>Рекламное право в российском законодательстве</c:v>
                  </c:pt>
                  <c:pt idx="1">
                    <c:v>Основы права</c:v>
                  </c:pt>
                  <c:pt idx="2">
                    <c:v>Теория перевода</c:v>
                  </c:pt>
                  <c:pt idx="3">
                    <c:v>Теория перевода</c:v>
                  </c:pt>
                  <c:pt idx="4">
                    <c:v>Основы права</c:v>
                  </c:pt>
                  <c:pt idx="5">
                    <c:v>Кросс-культурные коммуникации</c:v>
                  </c:pt>
                  <c:pt idx="6">
                    <c:v>Кросс-культурные коммуникации</c:v>
                  </c:pt>
                  <c:pt idx="7">
                    <c:v>Практический курс второго иностранного языка</c:v>
                  </c:pt>
                  <c:pt idx="8">
                    <c:v>Язык искусства (великие книги, великие фильмы, музыка, живопись)</c:v>
                  </c:pt>
                </c:lvl>
                <c:lvl>
                  <c:pt idx="0">
                    <c:v>44.03.03 Специальное (дефектологическое) образование, профиль «Логопедия»,    Б-РСО-21         </c:v>
                  </c:pt>
                  <c:pt idx="1">
                    <c:v>45.03.02 Лингвистика, профиль «Перевод и переводоведение (английский и немецкий языки)»,         Б-ЛПеАН-11, Б-ЛПеАН-12</c:v>
                  </c:pt>
                  <c:pt idx="2">
                    <c:v>45.03.02 Лингвистика, профиль «Перевод и переводоведение (английский и немецкий языки)»,  Б-ЛПеАН-21</c:v>
                  </c:pt>
                  <c:pt idx="3">
                    <c:v>45.03.02 Лингвистика, профиль «Перевод и переводоведение (английский и французский языки)», Б-ЛПеАФ-21</c:v>
                  </c:pt>
                  <c:pt idx="4">
                    <c:v>45.03.02 Лингвистика, профиль «Перевод и переводоведение (французский и английский языки)», Б-ЛПеФА-11, Б-ЛПеФА-12</c:v>
                  </c:pt>
                  <c:pt idx="5">
                    <c:v>45.03.02 Лингвистика, профиль "Теория и методика преподавания иностранных языков и культур (английский и немецкий языки)", Б-ЛАН-21</c:v>
                  </c:pt>
                  <c:pt idx="6">
                    <c:v>45.03.02 Лингвистика, профиль «Теория и методика преподавания иностранных языков и культур (английский и французский языки)», Б-ЛАФ-21</c:v>
                  </c:pt>
                  <c:pt idx="7">
  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  </c:pt>
                  <c:pt idx="8">
  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  </c:pt>
                </c:lvl>
              </c:multiLvlStrCache>
            </c:multiLvlStrRef>
          </c:cat>
          <c:val>
            <c:numRef>
              <c:f>Уровни!$AH$31:$AH$36</c:f>
              <c:numCache>
                <c:formatCode>0%</c:formatCode>
                <c:ptCount val="6"/>
                <c:pt idx="0">
                  <c:v>0.14299999999999999</c:v>
                </c:pt>
                <c:pt idx="1">
                  <c:v>0.47499999999999998</c:v>
                </c:pt>
                <c:pt idx="2">
                  <c:v>0</c:v>
                </c:pt>
                <c:pt idx="3">
                  <c:v>0</c:v>
                </c:pt>
                <c:pt idx="4">
                  <c:v>9.0999999999999998E-2</c:v>
                </c:pt>
                <c:pt idx="5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B1-4684-A151-21B0BF892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0372128"/>
        <c:axId val="350372688"/>
      </c:barChart>
      <c:catAx>
        <c:axId val="3503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0372688"/>
        <c:crosses val="autoZero"/>
        <c:auto val="1"/>
        <c:lblAlgn val="ctr"/>
        <c:lblOffset val="100"/>
        <c:noMultiLvlLbl val="0"/>
      </c:catAx>
      <c:valAx>
        <c:axId val="350372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37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0.02817</cdr:x>
      <cdr:y>0</cdr:y>
    </cdr:from>
    <cdr:to>
      <cdr:x>0.2093</cdr:x>
      <cdr:y>0.58923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 flipH="1">
          <a:off x="357189" y="0"/>
          <a:ext cx="2297110" cy="4001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-89%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Инжененрно-технологический институт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0.07116</cdr:x>
      <cdr:y>0</cdr:y>
    </cdr:from>
    <cdr:to>
      <cdr:x>0.1906</cdr:x>
      <cdr:y>0.55737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 flipH="1">
          <a:off x="812798" y="0"/>
          <a:ext cx="1364343" cy="3784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-96%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0.21608</cdr:x>
      <cdr:y>0.41183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 flipH="1">
          <a:off x="0" y="0"/>
          <a:ext cx="2253342" cy="2796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-100%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0.06775</cdr:x>
      <cdr:y>0</cdr:y>
    </cdr:from>
    <cdr:to>
      <cdr:x>0.2378</cdr:x>
      <cdr:y>0.64694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 flipH="1">
          <a:off x="803727" y="0"/>
          <a:ext cx="2017484" cy="4393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-90%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0.01009</cdr:x>
      <cdr:y>0</cdr:y>
    </cdr:from>
    <cdr:to>
      <cdr:x>0.21608</cdr:x>
      <cdr:y>0.56991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 flipH="1">
          <a:off x="105229" y="0"/>
          <a:ext cx="2148114" cy="3874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-82%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0.24669</cdr:x>
      <cdr:y>0.55717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 flipH="1">
          <a:off x="0" y="0"/>
          <a:ext cx="2572656" cy="3783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-90%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0.79778</cdr:x>
      <cdr:y>0.86726</cdr:y>
    </cdr:from>
    <cdr:to>
      <cdr:x>1</cdr:x>
      <cdr:y>0.99566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6901" y="5258873"/>
          <a:ext cx="1880036" cy="77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0.87355</cdr:x>
      <cdr:y>0.00802</cdr:y>
    </cdr:from>
    <cdr:to>
      <cdr:x>1</cdr:x>
      <cdr:y>0.23601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B9A9A3CA-DAC5-458A-B253-6CC64409CF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798313" y="50802"/>
          <a:ext cx="1444488" cy="1444486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A2FC-BDB4-44DD-B2D9-766434E11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BD6D37-F630-41BC-89E3-1F70A4602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841A2-072C-4A7E-A0CD-8B4B6389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D85D-C23C-47CA-9837-1F46327F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F4955-4EA6-49A4-AD41-AF3281FF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33B2-8E53-45D3-96B3-A7173BE8B0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ый треугольник 10">
            <a:extLst>
              <a:ext uri="{FF2B5EF4-FFF2-40B4-BE49-F238E27FC236}">
                <a16:creationId xmlns:a16="http://schemas.microsoft.com/office/drawing/2014/main" id="{84F3C921-A2B5-4359-98F7-3F76AFEB450D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003B98B-9A97-48D8-86CC-1F862A19CB6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CC876F-3CEC-4CA2-AE63-06F8A594E6A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E368288-AB9D-41EF-9F12-D916E817C7A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8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C7B7-A417-416F-8C49-EE468B38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6E09E-6937-4CC2-9E6F-008536DD4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AC269-0C50-4103-A7DE-F0BA447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AB713-24AD-4FA4-8C0B-D07D852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B34F4-5513-4ED0-B494-B3BAABA6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247572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B54231-3F05-4CA2-9406-AE188F551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337253-BD9C-4A0F-9C3C-41E1D37A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B18-CD2C-474F-B996-D8F74582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5FBE5-D03F-4002-ACE4-3E6F3FA2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4C1F5-D632-4F75-8DD4-EE7DDD21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93721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5574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18697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64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89305-4A38-4F54-ADE8-2BB39148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8AD3F-12F1-45A2-B4B8-D76DC827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D38021-B9C3-4149-9524-9CCD64AB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FB7EB-AB23-4375-B538-8B1C1E53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FB607-07C3-4835-9BF8-A384D2AB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F56B95F-21BF-4A46-AE78-027581B597F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9F32446-EBC7-4AED-8E53-7B064099CA86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9" name="Диагональная полоса 8">
              <a:extLst>
                <a:ext uri="{FF2B5EF4-FFF2-40B4-BE49-F238E27FC236}">
                  <a16:creationId xmlns:a16="http://schemas.microsoft.com/office/drawing/2014/main" id="{D9E89C52-C9C5-44CC-A58F-90936D50D1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3FE91F1-AB77-43F9-BC1D-EC5F17ED897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араллелограмм 29">
              <a:extLst>
                <a:ext uri="{FF2B5EF4-FFF2-40B4-BE49-F238E27FC236}">
                  <a16:creationId xmlns:a16="http://schemas.microsoft.com/office/drawing/2014/main" id="{C4A1EB91-4823-4821-917B-D29CF46E158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2" name="Надпись 24">
            <a:extLst>
              <a:ext uri="{FF2B5EF4-FFF2-40B4-BE49-F238E27FC236}">
                <a16:creationId xmlns:a16="http://schemas.microsoft.com/office/drawing/2014/main" id="{B7456CC6-3DD0-4AC3-83E9-576EA1913E5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3" name="Параллелограмм 35">
            <a:extLst>
              <a:ext uri="{FF2B5EF4-FFF2-40B4-BE49-F238E27FC236}">
                <a16:creationId xmlns:a16="http://schemas.microsoft.com/office/drawing/2014/main" id="{DFC59021-4A05-43A5-9974-5289C01B2DC1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5625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A3199-5CCE-4728-8F4B-BC669DF3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D3218-AEDB-49D5-AF38-3A1C980B0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BEE7B-9962-4ECF-98D8-8F12976C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00824-F671-4EA7-8743-3B9808F8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54B95-4C44-4C3A-8549-7F2CA838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33B2-8E53-45D3-96B3-A7173BE8B0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ый треугольник 18">
            <a:extLst>
              <a:ext uri="{FF2B5EF4-FFF2-40B4-BE49-F238E27FC236}">
                <a16:creationId xmlns:a16="http://schemas.microsoft.com/office/drawing/2014/main" id="{BE98A33B-DA41-40E1-B2A4-73674DF5A78E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араллелограмм 16">
            <a:extLst>
              <a:ext uri="{FF2B5EF4-FFF2-40B4-BE49-F238E27FC236}">
                <a16:creationId xmlns:a16="http://schemas.microsoft.com/office/drawing/2014/main" id="{25FF5D50-ECD8-4EC0-9FE2-12F8A3EFD478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7CDEC65-D483-4415-A141-27AE2EF4F36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1BA71F0-126F-4D00-B37D-9D7BC8624FD7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араллелограмм 24">
            <a:extLst>
              <a:ext uri="{FF2B5EF4-FFF2-40B4-BE49-F238E27FC236}">
                <a16:creationId xmlns:a16="http://schemas.microsoft.com/office/drawing/2014/main" id="{CDE491F8-BE5E-4070-8C08-7BFD60A39B6A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E122434-F3C0-4300-B809-2ABF037636F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1605D69-A068-4538-9010-2B3A8A3CD75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араллелограмм 23">
            <a:extLst>
              <a:ext uri="{FF2B5EF4-FFF2-40B4-BE49-F238E27FC236}">
                <a16:creationId xmlns:a16="http://schemas.microsoft.com/office/drawing/2014/main" id="{F0360709-14C8-41A7-BB43-8DE7BC1BCDEA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75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EB51E-2AB6-48B5-8646-B1FA240C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8CAEC-64A2-4A39-BACB-5170CAE96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7010D6-E8C3-449E-985A-653B02DDD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C30FB2-F147-41D8-A222-262F8090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BA684-AA9B-4895-9FF8-8A1C1E75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EF7CC-384F-4755-892B-9B206797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5DD6B7-9EF8-4A4A-9F11-B8DF61364B9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3EBC14-BD85-4662-BBFF-E73B769C12CC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0" name="Диагональная полоса 9">
              <a:extLst>
                <a:ext uri="{FF2B5EF4-FFF2-40B4-BE49-F238E27FC236}">
                  <a16:creationId xmlns:a16="http://schemas.microsoft.com/office/drawing/2014/main" id="{101F22AB-6A81-4B91-8184-5DF0F8F931BD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10FB185-2F2E-46BC-BF9F-3181100AD38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араллелограмм 29">
              <a:extLst>
                <a:ext uri="{FF2B5EF4-FFF2-40B4-BE49-F238E27FC236}">
                  <a16:creationId xmlns:a16="http://schemas.microsoft.com/office/drawing/2014/main" id="{A1160146-D60B-4427-A1E9-CBB4EDBC232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Надпись 24">
            <a:extLst>
              <a:ext uri="{FF2B5EF4-FFF2-40B4-BE49-F238E27FC236}">
                <a16:creationId xmlns:a16="http://schemas.microsoft.com/office/drawing/2014/main" id="{7814A63C-BFC1-466C-8EFA-7024EB17918A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4" name="Параллелограмм 35">
            <a:extLst>
              <a:ext uri="{FF2B5EF4-FFF2-40B4-BE49-F238E27FC236}">
                <a16:creationId xmlns:a16="http://schemas.microsoft.com/office/drawing/2014/main" id="{330D3CF3-6E88-4F19-AB1D-AB27926F85F5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1353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612B8-AB3E-4BE9-8A06-313A0295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419B7-B628-4AE0-8F3E-F7E627A1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66E137-887B-4AAB-B417-B2F719BB4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8C9A94-333B-4A58-BAD3-B3EB9039D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D3ACFF-D7C1-4A07-9E40-B3994875F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887E78-F035-419F-A838-750501A6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2F7F4D-349C-4CA4-8B8E-27855418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DBCAF3-94C6-4838-A41F-887BD965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4EA0895-A8FB-4B18-A83E-5F1B73AB11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2696176-8151-4FC6-B8BD-26D44B1C80CB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2" name="Диагональная полоса 11">
              <a:extLst>
                <a:ext uri="{FF2B5EF4-FFF2-40B4-BE49-F238E27FC236}">
                  <a16:creationId xmlns:a16="http://schemas.microsoft.com/office/drawing/2014/main" id="{0C9FE5AB-4470-495C-ACCB-68239D567D79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5886AFD-8748-4989-8AE6-DB340C32BC1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араллелограмм 29">
              <a:extLst>
                <a:ext uri="{FF2B5EF4-FFF2-40B4-BE49-F238E27FC236}">
                  <a16:creationId xmlns:a16="http://schemas.microsoft.com/office/drawing/2014/main" id="{F02A9F12-36B5-4370-BA20-D3F89142D791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адпись 24">
            <a:extLst>
              <a:ext uri="{FF2B5EF4-FFF2-40B4-BE49-F238E27FC236}">
                <a16:creationId xmlns:a16="http://schemas.microsoft.com/office/drawing/2014/main" id="{7772A389-C93D-4889-BDB6-2B257D4CECA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6" name="Параллелограмм 35">
            <a:extLst>
              <a:ext uri="{FF2B5EF4-FFF2-40B4-BE49-F238E27FC236}">
                <a16:creationId xmlns:a16="http://schemas.microsoft.com/office/drawing/2014/main" id="{044BD156-A11A-44AE-9403-48D5142DB1FA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1658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D1712-6FE4-4FF0-BBB8-1F43DFCD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0FAC13-0A59-4468-BEEA-AD4F19F5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BB63AB-BD31-41A8-B64B-690A2786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EDD4B1-A640-48F0-86B0-0490A819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Надпись 20">
            <a:extLst>
              <a:ext uri="{FF2B5EF4-FFF2-40B4-BE49-F238E27FC236}">
                <a16:creationId xmlns:a16="http://schemas.microsoft.com/office/drawing/2014/main" id="{D1355574-709F-4D7C-AAC1-618C1718B1E0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F8121D3-64A6-402A-97AC-AF4DC9C2C8B2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8" name="Диагональная полоса 7">
              <a:extLst>
                <a:ext uri="{FF2B5EF4-FFF2-40B4-BE49-F238E27FC236}">
                  <a16:creationId xmlns:a16="http://schemas.microsoft.com/office/drawing/2014/main" id="{2929ACC3-48CF-42A5-B5AD-A92530ED10C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545C13F-BCCD-4163-9FAA-21282737A5C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араллелограмм 29">
              <a:extLst>
                <a:ext uri="{FF2B5EF4-FFF2-40B4-BE49-F238E27FC236}">
                  <a16:creationId xmlns:a16="http://schemas.microsoft.com/office/drawing/2014/main" id="{08F71D2C-C7A0-440D-8501-9C12EE7B87E3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1" name="Параллелограмм 30">
            <a:extLst>
              <a:ext uri="{FF2B5EF4-FFF2-40B4-BE49-F238E27FC236}">
                <a16:creationId xmlns:a16="http://schemas.microsoft.com/office/drawing/2014/main" id="{76BFB887-F626-4DAB-AD47-BBCD93922AFC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8895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0FD348-5F06-400C-9914-2468B28E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0F7CD5-DE4F-4052-BC8E-8318757F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5ECED6-D71A-4FB3-BE83-91114B00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адпись 17">
            <a:extLst>
              <a:ext uri="{FF2B5EF4-FFF2-40B4-BE49-F238E27FC236}">
                <a16:creationId xmlns:a16="http://schemas.microsoft.com/office/drawing/2014/main" id="{4C2CC607-67A0-4407-A85C-C80608EAFD7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26AC601-B02F-4F39-9755-EB0F253DE1EE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7" name="Диагональная полоса 6">
              <a:extLst>
                <a:ext uri="{FF2B5EF4-FFF2-40B4-BE49-F238E27FC236}">
                  <a16:creationId xmlns:a16="http://schemas.microsoft.com/office/drawing/2014/main" id="{030DE849-C255-466D-93ED-4D90A2D575B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9AA4F92-966C-482D-AA26-0B7E53D6389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4742DC25-2CC4-4430-9BBA-3CB59399E33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Параллелограмм 29">
            <a:extLst>
              <a:ext uri="{FF2B5EF4-FFF2-40B4-BE49-F238E27FC236}">
                <a16:creationId xmlns:a16="http://schemas.microsoft.com/office/drawing/2014/main" id="{CE957794-F42B-4D28-BA3F-1F1E10CEE7B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9311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9AB4-C5AE-40C4-8AEF-CA2D4651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4F8A6-4CA9-42AB-8FF5-05E2B075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8AF4C0-EB23-4DD1-AB43-6383C335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6008E-DEE8-4250-9F59-D761AF23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FD9A42-874E-43C5-9411-7F5BC44B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EB910-F2B2-4A07-9F75-EE6F5685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33B2-8E53-45D3-96B3-A7173BE8B0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ый треугольник 10">
            <a:extLst>
              <a:ext uri="{FF2B5EF4-FFF2-40B4-BE49-F238E27FC236}">
                <a16:creationId xmlns:a16="http://schemas.microsoft.com/office/drawing/2014/main" id="{1B93EFC4-CAA9-4FC8-A0B3-E76DAAE90753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C070B5-4F8D-4EA9-9B7E-3E1940519CD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1D74F1-D098-4001-B54B-93829AEC3D1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8D04D1F-A047-4069-9CA7-C053CC470F89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 10">
            <a:extLst>
              <a:ext uri="{FF2B5EF4-FFF2-40B4-BE49-F238E27FC236}">
                <a16:creationId xmlns:a16="http://schemas.microsoft.com/office/drawing/2014/main" id="{1149537D-2185-4160-8036-395473435821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97266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FBA7-CD4D-4066-AB98-DD26D356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5D76AB-1DFD-4804-8037-817F904C6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238A37-23E0-4BA4-AC3A-2CBD49F52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1855C-07B3-4452-A40E-5434CF2B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858BB9-2277-4283-922C-708090D0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099E42-7164-4A17-B63B-3C3E0D0E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33B2-8E53-45D3-96B3-A7173BE8B0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ый треугольник 10">
            <a:extLst>
              <a:ext uri="{FF2B5EF4-FFF2-40B4-BE49-F238E27FC236}">
                <a16:creationId xmlns:a16="http://schemas.microsoft.com/office/drawing/2014/main" id="{E459D4C1-BCD6-4331-AE2D-25E0C13557E3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C5AAF79-682F-4F48-AB21-D2CAE5D7BC6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E9D7739-3F4C-4FB9-B0DE-37EDE4F053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410C9D5-16AA-4EA5-8A15-373B8418B814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32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5C940-DEBD-4C61-821C-F923615D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1E9E5-8FBE-447B-851B-65D12EDF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10E8B-5BE2-4DCC-96EE-7D5E78058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1455-E6E3-45AC-A68D-4C01E6BD38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67433-AD33-40B8-8142-FFEBEB043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4EBB8-4BE2-4DBF-8290-7F09F97F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9122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649" r:id="rId15"/>
    <p:sldLayoutId id="2147483706" r:id="rId16"/>
    <p:sldLayoutId id="2147483704" r:id="rId17"/>
    <p:sldLayoutId id="2147483689" r:id="rId18"/>
    <p:sldLayoutId id="2147483668" r:id="rId19"/>
    <p:sldLayoutId id="2147483707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692" r:id="rId28"/>
    <p:sldLayoutId id="2147483697" r:id="rId29"/>
    <p:sldLayoutId id="2147483674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257" y="1987420"/>
            <a:ext cx="6342743" cy="1789855"/>
          </a:xfrm>
        </p:spPr>
        <p:txBody>
          <a:bodyPr rtlCol="0">
            <a:noAutofit/>
          </a:bodyPr>
          <a:lstStyle/>
          <a:p>
            <a:pPr algn="ctr"/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ВХОДНОГО КОНТРОЛЯ ОБУЧАЮЩИХСЯ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КГУ им.  К. Э. Циолковского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B75104-F86C-4914-97B6-200DAAD27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3570513" y="145143"/>
            <a:ext cx="7624961" cy="84182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b="1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2F2F2"/>
                </a:solidFill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pic>
        <p:nvPicPr>
          <p:cNvPr id="15" name="Рисунок 14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CBC270C-A27E-48C5-84D9-9736751E23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290" r="21290"/>
          <a:stretch>
            <a:fillRect/>
          </a:stretch>
        </p:blipFill>
        <p:spPr>
          <a:xfrm>
            <a:off x="497764" y="860454"/>
            <a:ext cx="4428523" cy="5137089"/>
          </a:xfr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B94843-E865-4753-951D-22C7FDCB02CC}"/>
              </a:ext>
            </a:extLst>
          </p:cNvPr>
          <p:cNvSpPr txBox="1">
            <a:spLocks/>
          </p:cNvSpPr>
          <p:nvPr/>
        </p:nvSpPr>
        <p:spPr>
          <a:xfrm>
            <a:off x="3886201" y="5847429"/>
            <a:ext cx="7516442" cy="4643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3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2020-2021 уч. год (</a:t>
            </a:r>
            <a:r>
              <a:rPr lang="ru-RU" sz="3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февраль)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B7AB1DF-B779-41E4-9255-3E4EF0CCF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921156"/>
              </p:ext>
            </p:extLst>
          </p:nvPr>
        </p:nvGraphicFramePr>
        <p:xfrm>
          <a:off x="881743" y="33609"/>
          <a:ext cx="10428513" cy="679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67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E6FD4E-7FFB-45E4-97B5-B6D3F30BB093}"/>
              </a:ext>
            </a:extLst>
          </p:cNvPr>
          <p:cNvSpPr/>
          <p:nvPr/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</a:pPr>
            <a:endParaRPr lang="ru-RU" sz="1700" b="1" kern="1200" spc="300" dirty="0">
              <a:ln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E4D18DE-540C-4DEB-A6E3-06AF7A1A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391886"/>
            <a:ext cx="7342622" cy="4789714"/>
          </a:xfrm>
        </p:spPr>
        <p:txBody>
          <a:bodyPr>
            <a:normAutofit/>
          </a:bodyPr>
          <a:lstStyle/>
          <a:p>
            <a:br>
              <a:rPr lang="ru-RU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br>
              <a:rPr lang="ru-RU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входного контроля по уровням обученности</a:t>
            </a:r>
            <a:br>
              <a:rPr lang="ru-RU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30D0A3-43AE-4773-BBED-933343439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7"/>
          <a:stretch/>
        </p:blipFill>
        <p:spPr>
          <a:xfrm>
            <a:off x="6604000" y="10"/>
            <a:ext cx="5588000" cy="687223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5679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963CF8D-3236-47D7-91AC-71935EA0C59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61143"/>
          <a:ext cx="11423374" cy="609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39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0953DC4-5511-4139-BA67-E2841F30F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30566"/>
              </p:ext>
            </p:extLst>
          </p:nvPr>
        </p:nvGraphicFramePr>
        <p:xfrm>
          <a:off x="537029" y="136526"/>
          <a:ext cx="11248571" cy="648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65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EBC1E1-39E5-441B-9D63-60EBA12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7B5EB-E55B-4D91-AE0F-0DC74F32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EF35099-BCB6-4FD7-859B-AA36F6A3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00369"/>
              </p:ext>
            </p:extLst>
          </p:nvPr>
        </p:nvGraphicFramePr>
        <p:xfrm>
          <a:off x="159658" y="136525"/>
          <a:ext cx="11785600" cy="649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42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E97357E-ECDD-4B4E-AB01-0F8C1BA63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99993"/>
              </p:ext>
            </p:extLst>
          </p:nvPr>
        </p:nvGraphicFramePr>
        <p:xfrm>
          <a:off x="377372" y="232230"/>
          <a:ext cx="11437258" cy="63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99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173A08F-134C-4E75-B8F4-0824C3569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81193"/>
              </p:ext>
            </p:extLst>
          </p:nvPr>
        </p:nvGraphicFramePr>
        <p:xfrm>
          <a:off x="290286" y="246743"/>
          <a:ext cx="11582400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07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F431222-CDF2-4D10-8F57-6F3E93B1D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76167"/>
              </p:ext>
            </p:extLst>
          </p:nvPr>
        </p:nvGraphicFramePr>
        <p:xfrm>
          <a:off x="261257" y="224517"/>
          <a:ext cx="11611429" cy="640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83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C093F57-2D63-4AD9-8CAE-9AFFE0357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74867"/>
              </p:ext>
            </p:extLst>
          </p:nvPr>
        </p:nvGraphicFramePr>
        <p:xfrm>
          <a:off x="290286" y="217714"/>
          <a:ext cx="11596914" cy="637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51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6B344A-1999-49DC-A10E-CFF0730EBF85}"/>
              </a:ext>
            </a:extLst>
          </p:cNvPr>
          <p:cNvSpPr txBox="1">
            <a:spLocks/>
          </p:cNvSpPr>
          <p:nvPr/>
        </p:nvSpPr>
        <p:spPr>
          <a:xfrm>
            <a:off x="1272747" y="261258"/>
            <a:ext cx="7377767" cy="171268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обучающихся по дисциплинам входного контроля, %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8AA8D-7F41-4A46-BBB8-AD66F8D6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253" y="-1"/>
            <a:ext cx="1160487" cy="1175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6A84D6-C879-4D30-840D-221D19A4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1973943"/>
            <a:ext cx="9787139" cy="46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87421"/>
            <a:ext cx="4911633" cy="17862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>
            <a:normAutofit/>
          </a:bodyPr>
          <a:lstStyle/>
          <a:p>
            <a:pPr algn="ctr" rtl="0"/>
            <a:r>
              <a:rPr lang="ru-RU" dirty="0"/>
              <a:t>УЧАСТНИКИ ВХОДНОГО КОНТРОЛЯ</a:t>
            </a:r>
            <a:endParaRPr lang="ru-RU" b="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20929"/>
          <a:stretch/>
        </p:blipFill>
        <p:spPr>
          <a:xfrm>
            <a:off x="624114" y="116114"/>
            <a:ext cx="5487807" cy="6574972"/>
          </a:xfrm>
          <a:noFill/>
        </p:spPr>
      </p:pic>
      <p:sp>
        <p:nvSpPr>
          <p:cNvPr id="12" name="Номер слайда 11" hidden="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smtClean="0"/>
              <a:pPr rtl="0">
                <a:spcAft>
                  <a:spcPts val="60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990E91-E851-4931-9DA3-C678C96E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985B-01CF-48D1-83F8-6033F1F72D83}" type="datetime1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3368AC-7C46-4A31-B896-2F6FE9F8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328023-5FDB-4775-B257-8522B2A4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20</a:t>
            </a:fld>
            <a:endParaRPr lang="ru-RU" noProof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705661C-9D22-490C-AAD6-66B36EEE0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557669"/>
              </p:ext>
            </p:extLst>
          </p:nvPr>
        </p:nvGraphicFramePr>
        <p:xfrm>
          <a:off x="223935" y="-47625"/>
          <a:ext cx="11644604" cy="695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16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id="{1DECB4A5-FF9F-48DF-B310-06610E5D338F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30438365"/>
              </p:ext>
            </p:extLst>
          </p:nvPr>
        </p:nvGraphicFramePr>
        <p:xfrm>
          <a:off x="491203" y="660531"/>
          <a:ext cx="10655768" cy="56958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37956">
                  <a:extLst>
                    <a:ext uri="{9D8B030D-6E8A-4147-A177-3AD203B41FA5}">
                      <a16:colId xmlns:a16="http://schemas.microsoft.com/office/drawing/2014/main" val="961744028"/>
                    </a:ext>
                  </a:extLst>
                </a:gridCol>
                <a:gridCol w="2089928">
                  <a:extLst>
                    <a:ext uri="{9D8B030D-6E8A-4147-A177-3AD203B41FA5}">
                      <a16:colId xmlns:a16="http://schemas.microsoft.com/office/drawing/2014/main" val="3184107308"/>
                    </a:ext>
                  </a:extLst>
                </a:gridCol>
                <a:gridCol w="3078686">
                  <a:extLst>
                    <a:ext uri="{9D8B030D-6E8A-4147-A177-3AD203B41FA5}">
                      <a16:colId xmlns:a16="http://schemas.microsoft.com/office/drawing/2014/main" val="2316548448"/>
                    </a:ext>
                  </a:extLst>
                </a:gridCol>
                <a:gridCol w="2249198">
                  <a:extLst>
                    <a:ext uri="{9D8B030D-6E8A-4147-A177-3AD203B41FA5}">
                      <a16:colId xmlns:a16="http://schemas.microsoft.com/office/drawing/2014/main" val="3944553038"/>
                    </a:ext>
                  </a:extLst>
                </a:gridCol>
              </a:tblGrid>
              <a:tr h="1084303"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Институт</a:t>
                      </a:r>
                      <a:r>
                        <a:rPr lang="ru-RU" baseline="0" noProof="0" dirty="0"/>
                        <a:t> / Факультет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Кафедры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образовательных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студентов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531468"/>
                  </a:ext>
                </a:extLst>
              </a:tr>
              <a:tr h="415835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педагогики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243502"/>
                  </a:ext>
                </a:extLst>
              </a:tr>
              <a:tr h="727711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лингвистики и мировых языков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19650"/>
                  </a:ext>
                </a:extLst>
              </a:tr>
              <a:tr h="727711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социальных отношений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457240"/>
                  </a:ext>
                </a:extLst>
              </a:tr>
              <a:tr h="727711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Инженерно-технологический институт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8576"/>
                  </a:ext>
                </a:extLst>
              </a:tr>
              <a:tr h="1039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Институт филологии и массмедиа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834713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истории и права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963572"/>
                  </a:ext>
                </a:extLst>
              </a:tr>
              <a:tr h="4864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 институтов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 кафедр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800 студентов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27263"/>
                  </a:ext>
                </a:extLst>
              </a:tr>
            </a:tbl>
          </a:graphicData>
        </a:graphic>
      </p:graphicFrame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905DC-33FF-4285-8E9A-A829119F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0"/>
            <a:ext cx="934065" cy="9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200" y="335235"/>
            <a:ext cx="10232571" cy="16434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Сводная таблица участия во входном контроле </a:t>
            </a:r>
            <a:br>
              <a:rPr lang="ru-RU" dirty="0"/>
            </a:br>
            <a:r>
              <a:rPr lang="ru-RU" dirty="0"/>
              <a:t>по ИНСТИТУТАМ</a:t>
            </a:r>
          </a:p>
        </p:txBody>
      </p:sp>
      <p:pic>
        <p:nvPicPr>
          <p:cNvPr id="2050" name="Picture 2" descr="https://im0-tub-ru.yandex.net/i?id=cf74c934983f6d953d606630d9f7c1c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9" y="1654629"/>
            <a:ext cx="9158514" cy="47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A9A3CA-DAC5-458A-B253-6CC64409C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13" y="2"/>
            <a:ext cx="1444488" cy="14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9AF9356-A899-4E31-97AE-07CCFE82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54D5E3-6D6C-478E-9214-D39ECDB4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86F0F77-ACFA-4918-AB45-34DC9551F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83985"/>
              </p:ext>
            </p:extLst>
          </p:nvPr>
        </p:nvGraphicFramePr>
        <p:xfrm>
          <a:off x="-244928" y="33609"/>
          <a:ext cx="12681857" cy="679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47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B99220F-EE52-4EDA-BF21-429093BBF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755552"/>
              </p:ext>
            </p:extLst>
          </p:nvPr>
        </p:nvGraphicFramePr>
        <p:xfrm>
          <a:off x="464457" y="-69306"/>
          <a:ext cx="11422741" cy="679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41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FD05F92-65B0-4151-A099-72E2B69BE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30074"/>
              </p:ext>
            </p:extLst>
          </p:nvPr>
        </p:nvGraphicFramePr>
        <p:xfrm>
          <a:off x="881743" y="33609"/>
          <a:ext cx="10428513" cy="679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17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F89BE19-DC54-4DB8-84BA-2102BF310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01154"/>
              </p:ext>
            </p:extLst>
          </p:nvPr>
        </p:nvGraphicFramePr>
        <p:xfrm>
          <a:off x="0" y="33609"/>
          <a:ext cx="11684000" cy="679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0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4F03D0B-55CE-434C-B19C-22EC9E7D5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798613"/>
              </p:ext>
            </p:extLst>
          </p:nvPr>
        </p:nvGraphicFramePr>
        <p:xfrm>
          <a:off x="881743" y="29527"/>
          <a:ext cx="10428513" cy="679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135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Широкоэкранный</PresentationFormat>
  <Paragraphs>87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A431</vt:lpstr>
      <vt:lpstr>Arial</vt:lpstr>
      <vt:lpstr>Arial Black</vt:lpstr>
      <vt:lpstr>Calibri</vt:lpstr>
      <vt:lpstr>Calibri Light</vt:lpstr>
      <vt:lpstr>Gill Sans SemiBold</vt:lpstr>
      <vt:lpstr>Times New Roman</vt:lpstr>
      <vt:lpstr>Тема Office</vt:lpstr>
      <vt:lpstr>РЕЗУЛЬТАТЫ ВХОДНОГО КОНТРОЛЯ ОБУЧАЮЩИХСЯ  КГУ им.  К. Э. Циолковского</vt:lpstr>
      <vt:lpstr>УЧАСТНИКИ ВХОДНОГО КОНТРОЛЯ</vt:lpstr>
      <vt:lpstr>Презентация PowerPoint</vt:lpstr>
      <vt:lpstr>Сводная таблица участия во входном контроле  по ИНСТИТУТАМ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Распределение результатов входного контроля по уровням обученности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2021-03-17T09:31:45Z</dcterms:created>
  <dcterms:modified xsi:type="dcterms:W3CDTF">2021-03-17T11:34:48Z</dcterms:modified>
</cp:coreProperties>
</file>