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drawings/drawing8.xml" ContentType="application/vnd.openxmlformats-officedocument.drawingml.chartshapes+xml"/>
  <Override PartName="/ppt/charts/chart10.xml" ContentType="application/vnd.openxmlformats-officedocument.drawingml.chart+xml"/>
  <Override PartName="/ppt/drawings/drawing9.xml" ContentType="application/vnd.openxmlformats-officedocument.drawingml.chartshapes+xml"/>
  <Override PartName="/ppt/charts/chart11.xml" ContentType="application/vnd.openxmlformats-officedocument.drawingml.chart+xml"/>
  <Override PartName="/ppt/drawings/drawing10.xml" ContentType="application/vnd.openxmlformats-officedocument.drawingml.chartshapes+xml"/>
  <Override PartName="/ppt/charts/chart12.xml" ContentType="application/vnd.openxmlformats-officedocument.drawingml.chart+xml"/>
  <Override PartName="/ppt/drawings/drawing11.xml" ContentType="application/vnd.openxmlformats-officedocument.drawingml.chartshapes+xml"/>
  <Override PartName="/ppt/charts/chart13.xml" ContentType="application/vnd.openxmlformats-officedocument.drawingml.chart+xml"/>
  <Override PartName="/ppt/drawings/drawing12.xml" ContentType="application/vnd.openxmlformats-officedocument.drawingml.chartshapes+xml"/>
  <Override PartName="/ppt/charts/chart14.xml" ContentType="application/vnd.openxmlformats-officedocument.drawingml.chart+xml"/>
  <Override PartName="/ppt/drawings/drawing13.xml" ContentType="application/vnd.openxmlformats-officedocument.drawingml.chartshapes+xml"/>
  <Override PartName="/ppt/charts/chart15.xml" ContentType="application/vnd.openxmlformats-officedocument.drawingml.chart+xml"/>
  <Override PartName="/ppt/drawings/drawing14.xml" ContentType="application/vnd.openxmlformats-officedocument.drawingml.chartshap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6" r:id="rId5"/>
    <p:sldId id="259" r:id="rId6"/>
    <p:sldId id="269" r:id="rId7"/>
    <p:sldId id="288" r:id="rId8"/>
    <p:sldId id="270" r:id="rId9"/>
    <p:sldId id="271" r:id="rId10"/>
    <p:sldId id="272" r:id="rId11"/>
    <p:sldId id="275" r:id="rId12"/>
    <p:sldId id="274" r:id="rId13"/>
    <p:sldId id="273" r:id="rId14"/>
    <p:sldId id="289" r:id="rId15"/>
    <p:sldId id="276" r:id="rId16"/>
    <p:sldId id="281" r:id="rId17"/>
    <p:sldId id="290" r:id="rId18"/>
    <p:sldId id="278" r:id="rId19"/>
    <p:sldId id="283" r:id="rId20"/>
    <p:sldId id="287" r:id="rId21"/>
    <p:sldId id="286" r:id="rId22"/>
    <p:sldId id="285" r:id="rId23"/>
    <p:sldId id="284" r:id="rId24"/>
    <p:sldId id="291" r:id="rId25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pos="597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014067"/>
    <a:srgbClr val="3F3F3F"/>
    <a:srgbClr val="014E7D"/>
    <a:srgbClr val="013657"/>
    <a:srgbClr val="01456F"/>
    <a:srgbClr val="014B79"/>
    <a:srgbClr val="0937C9"/>
    <a:srgbClr val="002774"/>
    <a:srgbClr val="929A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1C85CC-CB14-4E0D-98C4-505E8F504BBE}" v="63" dt="2020-06-04T17:09:40.6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36" autoAdjust="0"/>
    <p:restoredTop sz="94542" autoAdjust="0"/>
  </p:normalViewPr>
  <p:slideViewPr>
    <p:cSldViewPr snapToGrid="0" showGuides="1">
      <p:cViewPr varScale="1">
        <p:scale>
          <a:sx n="72" d="100"/>
          <a:sy n="72" d="100"/>
        </p:scale>
        <p:origin x="822" y="72"/>
      </p:cViewPr>
      <p:guideLst>
        <p:guide pos="3840"/>
        <p:guide pos="597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4074" y="1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Microsoft_Excel_Worksheet14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807064999324737"/>
          <c:y val="5.5431931378187582E-2"/>
          <c:w val="0.79192933125769938"/>
          <c:h val="0.71275410859837807"/>
        </c:manualLayout>
      </c:layout>
      <c:barChart>
        <c:barDir val="col"/>
        <c:grouping val="clustered"/>
        <c:varyColors val="1"/>
        <c:ser>
          <c:idx val="1"/>
          <c:order val="0"/>
          <c:tx>
            <c:strRef>
              <c:f>'ВК-ООП (2)'!$H$3</c:f>
              <c:strCache>
                <c:ptCount val="1"/>
                <c:pt idx="0">
                  <c:v>Доля студентов, прошедших тестирование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accent2"/>
                  </a:gs>
                  <a:gs pos="75000">
                    <a:schemeClr val="accent2">
                      <a:lumMod val="60000"/>
                      <a:lumOff val="40000"/>
                    </a:schemeClr>
                  </a:gs>
                  <a:gs pos="51000">
                    <a:schemeClr val="accent2">
                      <a:alpha val="75000"/>
                    </a:schemeClr>
                  </a:gs>
                  <a:gs pos="100000">
                    <a:schemeClr val="accent2"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7DA-464A-8639-68A27792D72F}"/>
              </c:ext>
            </c:extLst>
          </c:dPt>
          <c:cat>
            <c:strRef>
              <c:f>'ВК-ООП (2)'!$C$4:$D$4</c:f>
              <c:strCache>
                <c:ptCount val="2"/>
                <c:pt idx="0">
                  <c:v>21.04.02 Землеустройство и кадастры, магистерская программа «Кадастровая деятельность», Мз-ЗК-11</c:v>
                </c:pt>
                <c:pt idx="1">
                  <c:v>Мониторинг изменений в кадастровой деятельности</c:v>
                </c:pt>
              </c:strCache>
            </c:strRef>
          </c:cat>
          <c:val>
            <c:numRef>
              <c:f>'ВК-ООП (2)'!$H$4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DA-464A-8639-68A27792D7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438587376"/>
        <c:axId val="438793136"/>
      </c:barChart>
      <c:catAx>
        <c:axId val="43858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8793136"/>
        <c:crosses val="autoZero"/>
        <c:auto val="1"/>
        <c:lblAlgn val="ctr"/>
        <c:lblOffset val="100"/>
        <c:noMultiLvlLbl val="0"/>
      </c:catAx>
      <c:valAx>
        <c:axId val="438793136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8587376"/>
        <c:crosses val="autoZero"/>
        <c:crossBetween val="between"/>
      </c:valAx>
      <c:dTable>
        <c:showHorzBorder val="1"/>
        <c:showVertBorder val="1"/>
        <c:showOutline val="1"/>
        <c:showKeys val="0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56436514329735"/>
          <c:y val="9.7245277788108167E-2"/>
          <c:w val="0.86217489859222152"/>
          <c:h val="0.63157669642947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Уровни!$E$3</c:f>
              <c:strCache>
                <c:ptCount val="1"/>
                <c:pt idx="0">
                  <c:v>[0%; 60%)</c:v>
                </c:pt>
              </c:strCache>
            </c:strRef>
          </c:tx>
          <c:invertIfNegative val="0"/>
          <c:cat>
            <c:multiLvlStrRef>
              <c:f>Уровни!$C$5:$D$15</c:f>
              <c:multiLvlStrCache>
                <c:ptCount val="11"/>
                <c:lvl>
                  <c:pt idx="0">
                    <c:v>Иностранный язык</c:v>
                  </c:pt>
                  <c:pt idx="1">
                    <c:v>Грамматический практикум по иностранному языку</c:v>
                  </c:pt>
                  <c:pt idx="2">
                    <c:v>Введение в языкознание</c:v>
                  </c:pt>
                  <c:pt idx="3">
                    <c:v>Безопасность жизнедеятельности</c:v>
                  </c:pt>
                  <c:pt idx="4">
                    <c:v>Лексический практикум по межкультурному общению</c:v>
                  </c:pt>
                  <c:pt idx="5">
                    <c:v>Иностранный язык в профессиональной коммуникации</c:v>
                  </c:pt>
                  <c:pt idx="6">
                    <c:v>Практикум по иноязычному общению</c:v>
                  </c:pt>
                  <c:pt idx="7">
                    <c:v>Современные ареалы английского языка</c:v>
                  </c:pt>
                  <c:pt idx="8">
                    <c:v>Прагмалингвистика</c:v>
                  </c:pt>
                  <c:pt idx="9">
                    <c:v>Теория и практика перевода</c:v>
                  </c:pt>
                  <c:pt idx="10">
                    <c:v>Лингвистическая аргументология</c:v>
                  </c:pt>
                </c:lvl>
                <c:lvl>
                  <c:pt idx="0">
                    <c:v>44.03.01 Педагогическое образование, профиль «Иностранный язык», 
Бз-ПИЯ-11</c:v>
                  </c:pt>
                  <c:pt idx="1">
                    <c:v>44.03.01 Педагогическое образование, профиль «Иностранный язык», 
Бз-ПИЯ-11</c:v>
                  </c:pt>
                  <c:pt idx="2">
                    <c:v>44.03.01 Педагогическое образование, профиль «Иностранный язык», 
Бз-ПИЯ-21</c:v>
                  </c:pt>
                  <c:pt idx="3">
                    <c:v>44.03.01 Педагогическое образование, профиль «Иностранный язык», 
Бз-ПИЯ-21</c:v>
                  </c:pt>
                  <c:pt idx="4">
                    <c:v>44.03.01 Педагогическое образование, профиль «Иностранный язык», 
Бз-ПИЯ-31</c:v>
                  </c:pt>
                  <c:pt idx="5">
                    <c:v>44.04.01 Педагогическое образование, магистерская программа «Языковое образование», Мз-ПЯО-11</c:v>
                  </c:pt>
                  <c:pt idx="6">
                    <c:v>44.04.01 Педагогическое образование, магистерская программа «Языковое образование», Мз-ПЯО-21</c:v>
                  </c:pt>
                  <c:pt idx="7">
                    <c:v>44.04.01 Педагогическое образование, магистерская программа «Языковое образование», Мз-ПЯО-21</c:v>
                  </c:pt>
                  <c:pt idx="8">
                    <c:v>44.04.01 Педагогическое образование, магистерская программа «Языковое образование», Мз-ПЯО-21</c:v>
                  </c:pt>
                  <c:pt idx="9">
                    <c:v>45.04.02 Лингвистика, магистерская программа «Лингвистика и перевод», Мз-Линг-21</c:v>
                  </c:pt>
                  <c:pt idx="10">
                    <c:v>45.04.02 Лингвистика, магистерская программа «Лингвистика и перевод», Мз-Линг-21</c:v>
                  </c:pt>
                </c:lvl>
              </c:multiLvlStrCache>
            </c:multiLvlStrRef>
          </c:cat>
          <c:val>
            <c:numRef>
              <c:f>Уровни!$E$5:$E$15</c:f>
              <c:numCache>
                <c:formatCode>0.0%</c:formatCode>
                <c:ptCount val="11"/>
                <c:pt idx="0">
                  <c:v>0</c:v>
                </c:pt>
                <c:pt idx="1">
                  <c:v>0.12</c:v>
                </c:pt>
                <c:pt idx="2">
                  <c:v>0.20699999999999999</c:v>
                </c:pt>
                <c:pt idx="3">
                  <c:v>2.9000000000000001E-2</c:v>
                </c:pt>
                <c:pt idx="4">
                  <c:v>7.3999999999999996E-2</c:v>
                </c:pt>
                <c:pt idx="5" formatCode="0%">
                  <c:v>0</c:v>
                </c:pt>
                <c:pt idx="6" formatCode="0%">
                  <c:v>0</c:v>
                </c:pt>
                <c:pt idx="7" formatCode="0%">
                  <c:v>0</c:v>
                </c:pt>
                <c:pt idx="8" formatCode="0%">
                  <c:v>0.2</c:v>
                </c:pt>
                <c:pt idx="9" formatCode="0%">
                  <c:v>0.28599999999999998</c:v>
                </c:pt>
                <c:pt idx="10" formatCode="0%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6A-43AD-91B5-4476E4E38282}"/>
            </c:ext>
          </c:extLst>
        </c:ser>
        <c:ser>
          <c:idx val="1"/>
          <c:order val="1"/>
          <c:tx>
            <c:strRef>
              <c:f>Уровни!$F$3</c:f>
              <c:strCache>
                <c:ptCount val="1"/>
                <c:pt idx="0">
                  <c:v>[60%;75%)</c:v>
                </c:pt>
              </c:strCache>
            </c:strRef>
          </c:tx>
          <c:invertIfNegative val="0"/>
          <c:cat>
            <c:multiLvlStrRef>
              <c:f>Уровни!$C$5:$D$15</c:f>
              <c:multiLvlStrCache>
                <c:ptCount val="11"/>
                <c:lvl>
                  <c:pt idx="0">
                    <c:v>Иностранный язык</c:v>
                  </c:pt>
                  <c:pt idx="1">
                    <c:v>Грамматический практикум по иностранному языку</c:v>
                  </c:pt>
                  <c:pt idx="2">
                    <c:v>Введение в языкознание</c:v>
                  </c:pt>
                  <c:pt idx="3">
                    <c:v>Безопасность жизнедеятельности</c:v>
                  </c:pt>
                  <c:pt idx="4">
                    <c:v>Лексический практикум по межкультурному общению</c:v>
                  </c:pt>
                  <c:pt idx="5">
                    <c:v>Иностранный язык в профессиональной коммуникации</c:v>
                  </c:pt>
                  <c:pt idx="6">
                    <c:v>Практикум по иноязычному общению</c:v>
                  </c:pt>
                  <c:pt idx="7">
                    <c:v>Современные ареалы английского языка</c:v>
                  </c:pt>
                  <c:pt idx="8">
                    <c:v>Прагмалингвистика</c:v>
                  </c:pt>
                  <c:pt idx="9">
                    <c:v>Теория и практика перевода</c:v>
                  </c:pt>
                  <c:pt idx="10">
                    <c:v>Лингвистическая аргументология</c:v>
                  </c:pt>
                </c:lvl>
                <c:lvl>
                  <c:pt idx="0">
                    <c:v>44.03.01 Педагогическое образование, профиль «Иностранный язык», 
Бз-ПИЯ-11</c:v>
                  </c:pt>
                  <c:pt idx="1">
                    <c:v>44.03.01 Педагогическое образование, профиль «Иностранный язык», 
Бз-ПИЯ-11</c:v>
                  </c:pt>
                  <c:pt idx="2">
                    <c:v>44.03.01 Педагогическое образование, профиль «Иностранный язык», 
Бз-ПИЯ-21</c:v>
                  </c:pt>
                  <c:pt idx="3">
                    <c:v>44.03.01 Педагогическое образование, профиль «Иностранный язык», 
Бз-ПИЯ-21</c:v>
                  </c:pt>
                  <c:pt idx="4">
                    <c:v>44.03.01 Педагогическое образование, профиль «Иностранный язык», 
Бз-ПИЯ-31</c:v>
                  </c:pt>
                  <c:pt idx="5">
                    <c:v>44.04.01 Педагогическое образование, магистерская программа «Языковое образование», Мз-ПЯО-11</c:v>
                  </c:pt>
                  <c:pt idx="6">
                    <c:v>44.04.01 Педагогическое образование, магистерская программа «Языковое образование», Мз-ПЯО-21</c:v>
                  </c:pt>
                  <c:pt idx="7">
                    <c:v>44.04.01 Педагогическое образование, магистерская программа «Языковое образование», Мз-ПЯО-21</c:v>
                  </c:pt>
                  <c:pt idx="8">
                    <c:v>44.04.01 Педагогическое образование, магистерская программа «Языковое образование», Мз-ПЯО-21</c:v>
                  </c:pt>
                  <c:pt idx="9">
                    <c:v>45.04.02 Лингвистика, магистерская программа «Лингвистика и перевод», Мз-Линг-21</c:v>
                  </c:pt>
                  <c:pt idx="10">
                    <c:v>45.04.02 Лингвистика, магистерская программа «Лингвистика и перевод», Мз-Линг-21</c:v>
                  </c:pt>
                </c:lvl>
              </c:multiLvlStrCache>
            </c:multiLvlStrRef>
          </c:cat>
          <c:val>
            <c:numRef>
              <c:f>Уровни!$F$5:$F$15</c:f>
              <c:numCache>
                <c:formatCode>0.0%</c:formatCode>
                <c:ptCount val="11"/>
                <c:pt idx="0">
                  <c:v>0</c:v>
                </c:pt>
                <c:pt idx="1">
                  <c:v>0.36</c:v>
                </c:pt>
                <c:pt idx="2">
                  <c:v>0.379</c:v>
                </c:pt>
                <c:pt idx="3">
                  <c:v>0.14299999999999999</c:v>
                </c:pt>
                <c:pt idx="4">
                  <c:v>0.29599999999999999</c:v>
                </c:pt>
                <c:pt idx="5" formatCode="0%">
                  <c:v>0.316</c:v>
                </c:pt>
                <c:pt idx="6" formatCode="0%">
                  <c:v>0.25</c:v>
                </c:pt>
                <c:pt idx="7" formatCode="0%">
                  <c:v>0.4</c:v>
                </c:pt>
                <c:pt idx="8" formatCode="0%">
                  <c:v>0.2</c:v>
                </c:pt>
                <c:pt idx="9" formatCode="0%">
                  <c:v>0.28599999999999998</c:v>
                </c:pt>
                <c:pt idx="10" formatCode="0%">
                  <c:v>0.33300000000000002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6A-43AD-91B5-4476E4E38282}"/>
            </c:ext>
          </c:extLst>
        </c:ser>
        <c:ser>
          <c:idx val="2"/>
          <c:order val="2"/>
          <c:tx>
            <c:strRef>
              <c:f>Уровни!$G$3</c:f>
              <c:strCache>
                <c:ptCount val="1"/>
                <c:pt idx="0">
                  <c:v>[75%; 85%)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c:spPr>
          <c:invertIfNegative val="0"/>
          <c:cat>
            <c:multiLvlStrRef>
              <c:f>Уровни!$C$5:$D$15</c:f>
              <c:multiLvlStrCache>
                <c:ptCount val="11"/>
                <c:lvl>
                  <c:pt idx="0">
                    <c:v>Иностранный язык</c:v>
                  </c:pt>
                  <c:pt idx="1">
                    <c:v>Грамматический практикум по иностранному языку</c:v>
                  </c:pt>
                  <c:pt idx="2">
                    <c:v>Введение в языкознание</c:v>
                  </c:pt>
                  <c:pt idx="3">
                    <c:v>Безопасность жизнедеятельности</c:v>
                  </c:pt>
                  <c:pt idx="4">
                    <c:v>Лексический практикум по межкультурному общению</c:v>
                  </c:pt>
                  <c:pt idx="5">
                    <c:v>Иностранный язык в профессиональной коммуникации</c:v>
                  </c:pt>
                  <c:pt idx="6">
                    <c:v>Практикум по иноязычному общению</c:v>
                  </c:pt>
                  <c:pt idx="7">
                    <c:v>Современные ареалы английского языка</c:v>
                  </c:pt>
                  <c:pt idx="8">
                    <c:v>Прагмалингвистика</c:v>
                  </c:pt>
                  <c:pt idx="9">
                    <c:v>Теория и практика перевода</c:v>
                  </c:pt>
                  <c:pt idx="10">
                    <c:v>Лингвистическая аргументология</c:v>
                  </c:pt>
                </c:lvl>
                <c:lvl>
                  <c:pt idx="0">
                    <c:v>44.03.01 Педагогическое образование, профиль «Иностранный язык», 
Бз-ПИЯ-11</c:v>
                  </c:pt>
                  <c:pt idx="1">
                    <c:v>44.03.01 Педагогическое образование, профиль «Иностранный язык», 
Бз-ПИЯ-11</c:v>
                  </c:pt>
                  <c:pt idx="2">
                    <c:v>44.03.01 Педагогическое образование, профиль «Иностранный язык», 
Бз-ПИЯ-21</c:v>
                  </c:pt>
                  <c:pt idx="3">
                    <c:v>44.03.01 Педагогическое образование, профиль «Иностранный язык», 
Бз-ПИЯ-21</c:v>
                  </c:pt>
                  <c:pt idx="4">
                    <c:v>44.03.01 Педагогическое образование, профиль «Иностранный язык», 
Бз-ПИЯ-31</c:v>
                  </c:pt>
                  <c:pt idx="5">
                    <c:v>44.04.01 Педагогическое образование, магистерская программа «Языковое образование», Мз-ПЯО-11</c:v>
                  </c:pt>
                  <c:pt idx="6">
                    <c:v>44.04.01 Педагогическое образование, магистерская программа «Языковое образование», Мз-ПЯО-21</c:v>
                  </c:pt>
                  <c:pt idx="7">
                    <c:v>44.04.01 Педагогическое образование, магистерская программа «Языковое образование», Мз-ПЯО-21</c:v>
                  </c:pt>
                  <c:pt idx="8">
                    <c:v>44.04.01 Педагогическое образование, магистерская программа «Языковое образование», Мз-ПЯО-21</c:v>
                  </c:pt>
                  <c:pt idx="9">
                    <c:v>45.04.02 Лингвистика, магистерская программа «Лингвистика и перевод», Мз-Линг-21</c:v>
                  </c:pt>
                  <c:pt idx="10">
                    <c:v>45.04.02 Лингвистика, магистерская программа «Лингвистика и перевод», Мз-Линг-21</c:v>
                  </c:pt>
                </c:lvl>
              </c:multiLvlStrCache>
            </c:multiLvlStrRef>
          </c:cat>
          <c:val>
            <c:numRef>
              <c:f>Уровни!$G$5:$G$15</c:f>
              <c:numCache>
                <c:formatCode>0.0%</c:formatCode>
                <c:ptCount val="11"/>
                <c:pt idx="0">
                  <c:v>0.27300000000000002</c:v>
                </c:pt>
                <c:pt idx="1">
                  <c:v>0.24</c:v>
                </c:pt>
                <c:pt idx="2">
                  <c:v>0.34499999999999997</c:v>
                </c:pt>
                <c:pt idx="3">
                  <c:v>0.114</c:v>
                </c:pt>
                <c:pt idx="4">
                  <c:v>0.29599999999999999</c:v>
                </c:pt>
                <c:pt idx="5" formatCode="0%">
                  <c:v>0.158</c:v>
                </c:pt>
                <c:pt idx="6" formatCode="0%">
                  <c:v>0.25</c:v>
                </c:pt>
                <c:pt idx="7" formatCode="0%">
                  <c:v>0.4</c:v>
                </c:pt>
                <c:pt idx="8" formatCode="0%">
                  <c:v>0.2</c:v>
                </c:pt>
                <c:pt idx="9" formatCode="0%">
                  <c:v>0.42799999999999999</c:v>
                </c:pt>
                <c:pt idx="10" formatCode="0%">
                  <c:v>0.16700000000000001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6A-43AD-91B5-4476E4E38282}"/>
            </c:ext>
          </c:extLst>
        </c:ser>
        <c:ser>
          <c:idx val="3"/>
          <c:order val="3"/>
          <c:tx>
            <c:strRef>
              <c:f>Уровни!$H$3</c:f>
              <c:strCache>
                <c:ptCount val="1"/>
                <c:pt idx="0">
                  <c:v>[85%; 100%]</c:v>
                </c:pt>
              </c:strCache>
            </c:strRef>
          </c:tx>
          <c:invertIfNegative val="0"/>
          <c:cat>
            <c:multiLvlStrRef>
              <c:f>Уровни!$C$5:$D$15</c:f>
              <c:multiLvlStrCache>
                <c:ptCount val="11"/>
                <c:lvl>
                  <c:pt idx="0">
                    <c:v>Иностранный язык</c:v>
                  </c:pt>
                  <c:pt idx="1">
                    <c:v>Грамматический практикум по иностранному языку</c:v>
                  </c:pt>
                  <c:pt idx="2">
                    <c:v>Введение в языкознание</c:v>
                  </c:pt>
                  <c:pt idx="3">
                    <c:v>Безопасность жизнедеятельности</c:v>
                  </c:pt>
                  <c:pt idx="4">
                    <c:v>Лексический практикум по межкультурному общению</c:v>
                  </c:pt>
                  <c:pt idx="5">
                    <c:v>Иностранный язык в профессиональной коммуникации</c:v>
                  </c:pt>
                  <c:pt idx="6">
                    <c:v>Практикум по иноязычному общению</c:v>
                  </c:pt>
                  <c:pt idx="7">
                    <c:v>Современные ареалы английского языка</c:v>
                  </c:pt>
                  <c:pt idx="8">
                    <c:v>Прагмалингвистика</c:v>
                  </c:pt>
                  <c:pt idx="9">
                    <c:v>Теория и практика перевода</c:v>
                  </c:pt>
                  <c:pt idx="10">
                    <c:v>Лингвистическая аргументология</c:v>
                  </c:pt>
                </c:lvl>
                <c:lvl>
                  <c:pt idx="0">
                    <c:v>44.03.01 Педагогическое образование, профиль «Иностранный язык», 
Бз-ПИЯ-11</c:v>
                  </c:pt>
                  <c:pt idx="1">
                    <c:v>44.03.01 Педагогическое образование, профиль «Иностранный язык», 
Бз-ПИЯ-11</c:v>
                  </c:pt>
                  <c:pt idx="2">
                    <c:v>44.03.01 Педагогическое образование, профиль «Иностранный язык», 
Бз-ПИЯ-21</c:v>
                  </c:pt>
                  <c:pt idx="3">
                    <c:v>44.03.01 Педагогическое образование, профиль «Иностранный язык», 
Бз-ПИЯ-21</c:v>
                  </c:pt>
                  <c:pt idx="4">
                    <c:v>44.03.01 Педагогическое образование, профиль «Иностранный язык», 
Бз-ПИЯ-31</c:v>
                  </c:pt>
                  <c:pt idx="5">
                    <c:v>44.04.01 Педагогическое образование, магистерская программа «Языковое образование», Мз-ПЯО-11</c:v>
                  </c:pt>
                  <c:pt idx="6">
                    <c:v>44.04.01 Педагогическое образование, магистерская программа «Языковое образование», Мз-ПЯО-21</c:v>
                  </c:pt>
                  <c:pt idx="7">
                    <c:v>44.04.01 Педагогическое образование, магистерская программа «Языковое образование», Мз-ПЯО-21</c:v>
                  </c:pt>
                  <c:pt idx="8">
                    <c:v>44.04.01 Педагогическое образование, магистерская программа «Языковое образование», Мз-ПЯО-21</c:v>
                  </c:pt>
                  <c:pt idx="9">
                    <c:v>45.04.02 Лингвистика, магистерская программа «Лингвистика и перевод», Мз-Линг-21</c:v>
                  </c:pt>
                  <c:pt idx="10">
                    <c:v>45.04.02 Лингвистика, магистерская программа «Лингвистика и перевод», Мз-Линг-21</c:v>
                  </c:pt>
                </c:lvl>
              </c:multiLvlStrCache>
            </c:multiLvlStrRef>
          </c:cat>
          <c:val>
            <c:numRef>
              <c:f>Уровни!$H$5:$H$15</c:f>
              <c:numCache>
                <c:formatCode>0.0%</c:formatCode>
                <c:ptCount val="11"/>
                <c:pt idx="0">
                  <c:v>0.72699999999999998</c:v>
                </c:pt>
                <c:pt idx="1">
                  <c:v>0.28000000000000003</c:v>
                </c:pt>
                <c:pt idx="2">
                  <c:v>6.9000000000000006E-2</c:v>
                </c:pt>
                <c:pt idx="3">
                  <c:v>0.71399999999999997</c:v>
                </c:pt>
                <c:pt idx="4">
                  <c:v>0.33400000000000002</c:v>
                </c:pt>
                <c:pt idx="5" formatCode="0%">
                  <c:v>0.52600000000000002</c:v>
                </c:pt>
                <c:pt idx="6" formatCode="0%">
                  <c:v>0.5</c:v>
                </c:pt>
                <c:pt idx="7" formatCode="0%">
                  <c:v>0.2</c:v>
                </c:pt>
                <c:pt idx="8" formatCode="0%">
                  <c:v>0.4</c:v>
                </c:pt>
                <c:pt idx="9" formatCode="0%">
                  <c:v>0</c:v>
                </c:pt>
                <c:pt idx="10" formatCode="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E6A-43AD-91B5-4476E4E382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49989136"/>
        <c:axId val="249989696"/>
      </c:barChart>
      <c:catAx>
        <c:axId val="249989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49989696"/>
        <c:crosses val="autoZero"/>
        <c:auto val="1"/>
        <c:lblAlgn val="ctr"/>
        <c:lblOffset val="100"/>
        <c:noMultiLvlLbl val="0"/>
      </c:catAx>
      <c:valAx>
        <c:axId val="24998969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99891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56436514329735"/>
          <c:y val="9.7245277788108167E-2"/>
          <c:w val="0.86217489859222152"/>
          <c:h val="0.63157669642947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Уровни!$E$3</c:f>
              <c:strCache>
                <c:ptCount val="1"/>
                <c:pt idx="0">
                  <c:v>[0%; 60%)</c:v>
                </c:pt>
              </c:strCache>
            </c:strRef>
          </c:tx>
          <c:invertIfNegative val="0"/>
          <c:cat>
            <c:multiLvlStrRef>
              <c:f>Уровни!$C$5:$D$15</c:f>
              <c:multiLvlStrCache>
                <c:ptCount val="11"/>
                <c:lvl>
                  <c:pt idx="0">
                    <c:v>Иностранный язык</c:v>
                  </c:pt>
                  <c:pt idx="1">
                    <c:v>Грамматический практикум по иностранному языку</c:v>
                  </c:pt>
                  <c:pt idx="2">
                    <c:v>Введение в языкознание</c:v>
                  </c:pt>
                  <c:pt idx="3">
                    <c:v>Безопасность жизнедеятельности</c:v>
                  </c:pt>
                  <c:pt idx="4">
                    <c:v>Лексический практикум по межкультурному общению</c:v>
                  </c:pt>
                  <c:pt idx="5">
                    <c:v>Иностранный язык в профессиональной коммуникации</c:v>
                  </c:pt>
                  <c:pt idx="6">
                    <c:v>Практикум по иноязычному общению</c:v>
                  </c:pt>
                  <c:pt idx="7">
                    <c:v>Современные ареалы английского языка</c:v>
                  </c:pt>
                  <c:pt idx="8">
                    <c:v>Прагмалингвистика</c:v>
                  </c:pt>
                  <c:pt idx="9">
                    <c:v>Теория и практика перевода</c:v>
                  </c:pt>
                  <c:pt idx="10">
                    <c:v>Лингвистическая аргументология</c:v>
                  </c:pt>
                </c:lvl>
                <c:lvl>
                  <c:pt idx="0">
                    <c:v>44.03.01 Педагогическое образование, профиль «Иностранный язык», 
Бз-ПИЯ-11</c:v>
                  </c:pt>
                  <c:pt idx="1">
                    <c:v>44.03.01 Педагогическое образование, профиль «Иностранный язык», 
Бз-ПИЯ-11</c:v>
                  </c:pt>
                  <c:pt idx="2">
                    <c:v>44.03.01 Педагогическое образование, профиль «Иностранный язык», 
Бз-ПИЯ-21</c:v>
                  </c:pt>
                  <c:pt idx="3">
                    <c:v>44.03.01 Педагогическое образование, профиль «Иностранный язык», 
Бз-ПИЯ-21</c:v>
                  </c:pt>
                  <c:pt idx="4">
                    <c:v>44.03.01 Педагогическое образование, профиль «Иностранный язык», 
Бз-ПИЯ-31</c:v>
                  </c:pt>
                  <c:pt idx="5">
                    <c:v>44.04.01 Педагогическое образование, магистерская программа «Языковое образование», Мз-ПЯО-11</c:v>
                  </c:pt>
                  <c:pt idx="6">
                    <c:v>44.04.01 Педагогическое образование, магистерская программа «Языковое образование», Мз-ПЯО-21</c:v>
                  </c:pt>
                  <c:pt idx="7">
                    <c:v>44.04.01 Педагогическое образование, магистерская программа «Языковое образование», Мз-ПЯО-21</c:v>
                  </c:pt>
                  <c:pt idx="8">
                    <c:v>44.04.01 Педагогическое образование, магистерская программа «Языковое образование», Мз-ПЯО-21</c:v>
                  </c:pt>
                  <c:pt idx="9">
                    <c:v>45.04.02 Лингвистика, магистерская программа «Лингвистика и перевод», Мз-Линг-21</c:v>
                  </c:pt>
                  <c:pt idx="10">
                    <c:v>45.04.02 Лингвистика, магистерская программа «Лингвистика и перевод», Мз-Линг-21</c:v>
                  </c:pt>
                </c:lvl>
              </c:multiLvlStrCache>
            </c:multiLvlStrRef>
          </c:cat>
          <c:val>
            <c:numRef>
              <c:f>Уровни!$E$5:$E$15</c:f>
              <c:numCache>
                <c:formatCode>0.0%</c:formatCode>
                <c:ptCount val="11"/>
                <c:pt idx="0">
                  <c:v>0</c:v>
                </c:pt>
                <c:pt idx="1">
                  <c:v>0.12</c:v>
                </c:pt>
                <c:pt idx="2">
                  <c:v>0.20699999999999999</c:v>
                </c:pt>
                <c:pt idx="3">
                  <c:v>2.9000000000000001E-2</c:v>
                </c:pt>
                <c:pt idx="4">
                  <c:v>7.3999999999999996E-2</c:v>
                </c:pt>
                <c:pt idx="5" formatCode="0%">
                  <c:v>0</c:v>
                </c:pt>
                <c:pt idx="6" formatCode="0%">
                  <c:v>0</c:v>
                </c:pt>
                <c:pt idx="7" formatCode="0%">
                  <c:v>0</c:v>
                </c:pt>
                <c:pt idx="8" formatCode="0%">
                  <c:v>0.2</c:v>
                </c:pt>
                <c:pt idx="9" formatCode="0%">
                  <c:v>0.28599999999999998</c:v>
                </c:pt>
                <c:pt idx="10" formatCode="0%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D8-423E-83FE-5F6E78E4F404}"/>
            </c:ext>
          </c:extLst>
        </c:ser>
        <c:ser>
          <c:idx val="1"/>
          <c:order val="1"/>
          <c:tx>
            <c:strRef>
              <c:f>Уровни!$F$3</c:f>
              <c:strCache>
                <c:ptCount val="1"/>
                <c:pt idx="0">
                  <c:v>[60%;75%)</c:v>
                </c:pt>
              </c:strCache>
            </c:strRef>
          </c:tx>
          <c:invertIfNegative val="0"/>
          <c:cat>
            <c:multiLvlStrRef>
              <c:f>Уровни!$C$5:$D$15</c:f>
              <c:multiLvlStrCache>
                <c:ptCount val="11"/>
                <c:lvl>
                  <c:pt idx="0">
                    <c:v>Иностранный язык</c:v>
                  </c:pt>
                  <c:pt idx="1">
                    <c:v>Грамматический практикум по иностранному языку</c:v>
                  </c:pt>
                  <c:pt idx="2">
                    <c:v>Введение в языкознание</c:v>
                  </c:pt>
                  <c:pt idx="3">
                    <c:v>Безопасность жизнедеятельности</c:v>
                  </c:pt>
                  <c:pt idx="4">
                    <c:v>Лексический практикум по межкультурному общению</c:v>
                  </c:pt>
                  <c:pt idx="5">
                    <c:v>Иностранный язык в профессиональной коммуникации</c:v>
                  </c:pt>
                  <c:pt idx="6">
                    <c:v>Практикум по иноязычному общению</c:v>
                  </c:pt>
                  <c:pt idx="7">
                    <c:v>Современные ареалы английского языка</c:v>
                  </c:pt>
                  <c:pt idx="8">
                    <c:v>Прагмалингвистика</c:v>
                  </c:pt>
                  <c:pt idx="9">
                    <c:v>Теория и практика перевода</c:v>
                  </c:pt>
                  <c:pt idx="10">
                    <c:v>Лингвистическая аргументология</c:v>
                  </c:pt>
                </c:lvl>
                <c:lvl>
                  <c:pt idx="0">
                    <c:v>44.03.01 Педагогическое образование, профиль «Иностранный язык», 
Бз-ПИЯ-11</c:v>
                  </c:pt>
                  <c:pt idx="1">
                    <c:v>44.03.01 Педагогическое образование, профиль «Иностранный язык», 
Бз-ПИЯ-11</c:v>
                  </c:pt>
                  <c:pt idx="2">
                    <c:v>44.03.01 Педагогическое образование, профиль «Иностранный язык», 
Бз-ПИЯ-21</c:v>
                  </c:pt>
                  <c:pt idx="3">
                    <c:v>44.03.01 Педагогическое образование, профиль «Иностранный язык», 
Бз-ПИЯ-21</c:v>
                  </c:pt>
                  <c:pt idx="4">
                    <c:v>44.03.01 Педагогическое образование, профиль «Иностранный язык», 
Бз-ПИЯ-31</c:v>
                  </c:pt>
                  <c:pt idx="5">
                    <c:v>44.04.01 Педагогическое образование, магистерская программа «Языковое образование», Мз-ПЯО-11</c:v>
                  </c:pt>
                  <c:pt idx="6">
                    <c:v>44.04.01 Педагогическое образование, магистерская программа «Языковое образование», Мз-ПЯО-21</c:v>
                  </c:pt>
                  <c:pt idx="7">
                    <c:v>44.04.01 Педагогическое образование, магистерская программа «Языковое образование», Мз-ПЯО-21</c:v>
                  </c:pt>
                  <c:pt idx="8">
                    <c:v>44.04.01 Педагогическое образование, магистерская программа «Языковое образование», Мз-ПЯО-21</c:v>
                  </c:pt>
                  <c:pt idx="9">
                    <c:v>45.04.02 Лингвистика, магистерская программа «Лингвистика и перевод», Мз-Линг-21</c:v>
                  </c:pt>
                  <c:pt idx="10">
                    <c:v>45.04.02 Лингвистика, магистерская программа «Лингвистика и перевод», Мз-Линг-21</c:v>
                  </c:pt>
                </c:lvl>
              </c:multiLvlStrCache>
            </c:multiLvlStrRef>
          </c:cat>
          <c:val>
            <c:numRef>
              <c:f>Уровни!$F$5:$F$15</c:f>
              <c:numCache>
                <c:formatCode>0.0%</c:formatCode>
                <c:ptCount val="11"/>
                <c:pt idx="0">
                  <c:v>0</c:v>
                </c:pt>
                <c:pt idx="1">
                  <c:v>0.36</c:v>
                </c:pt>
                <c:pt idx="2">
                  <c:v>0.379</c:v>
                </c:pt>
                <c:pt idx="3">
                  <c:v>0.14299999999999999</c:v>
                </c:pt>
                <c:pt idx="4">
                  <c:v>0.29599999999999999</c:v>
                </c:pt>
                <c:pt idx="5" formatCode="0%">
                  <c:v>0.316</c:v>
                </c:pt>
                <c:pt idx="6" formatCode="0%">
                  <c:v>0.25</c:v>
                </c:pt>
                <c:pt idx="7" formatCode="0%">
                  <c:v>0.4</c:v>
                </c:pt>
                <c:pt idx="8" formatCode="0%">
                  <c:v>0.2</c:v>
                </c:pt>
                <c:pt idx="9" formatCode="0%">
                  <c:v>0.28599999999999998</c:v>
                </c:pt>
                <c:pt idx="10" formatCode="0%">
                  <c:v>0.33300000000000002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D8-423E-83FE-5F6E78E4F404}"/>
            </c:ext>
          </c:extLst>
        </c:ser>
        <c:ser>
          <c:idx val="2"/>
          <c:order val="2"/>
          <c:tx>
            <c:strRef>
              <c:f>Уровни!$G$3</c:f>
              <c:strCache>
                <c:ptCount val="1"/>
                <c:pt idx="0">
                  <c:v>[75%; 85%)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c:spPr>
          <c:invertIfNegative val="0"/>
          <c:cat>
            <c:multiLvlStrRef>
              <c:f>Уровни!$C$5:$D$15</c:f>
              <c:multiLvlStrCache>
                <c:ptCount val="11"/>
                <c:lvl>
                  <c:pt idx="0">
                    <c:v>Иностранный язык</c:v>
                  </c:pt>
                  <c:pt idx="1">
                    <c:v>Грамматический практикум по иностранному языку</c:v>
                  </c:pt>
                  <c:pt idx="2">
                    <c:v>Введение в языкознание</c:v>
                  </c:pt>
                  <c:pt idx="3">
                    <c:v>Безопасность жизнедеятельности</c:v>
                  </c:pt>
                  <c:pt idx="4">
                    <c:v>Лексический практикум по межкультурному общению</c:v>
                  </c:pt>
                  <c:pt idx="5">
                    <c:v>Иностранный язык в профессиональной коммуникации</c:v>
                  </c:pt>
                  <c:pt idx="6">
                    <c:v>Практикум по иноязычному общению</c:v>
                  </c:pt>
                  <c:pt idx="7">
                    <c:v>Современные ареалы английского языка</c:v>
                  </c:pt>
                  <c:pt idx="8">
                    <c:v>Прагмалингвистика</c:v>
                  </c:pt>
                  <c:pt idx="9">
                    <c:v>Теория и практика перевода</c:v>
                  </c:pt>
                  <c:pt idx="10">
                    <c:v>Лингвистическая аргументология</c:v>
                  </c:pt>
                </c:lvl>
                <c:lvl>
                  <c:pt idx="0">
                    <c:v>44.03.01 Педагогическое образование, профиль «Иностранный язык», 
Бз-ПИЯ-11</c:v>
                  </c:pt>
                  <c:pt idx="1">
                    <c:v>44.03.01 Педагогическое образование, профиль «Иностранный язык», 
Бз-ПИЯ-11</c:v>
                  </c:pt>
                  <c:pt idx="2">
                    <c:v>44.03.01 Педагогическое образование, профиль «Иностранный язык», 
Бз-ПИЯ-21</c:v>
                  </c:pt>
                  <c:pt idx="3">
                    <c:v>44.03.01 Педагогическое образование, профиль «Иностранный язык», 
Бз-ПИЯ-21</c:v>
                  </c:pt>
                  <c:pt idx="4">
                    <c:v>44.03.01 Педагогическое образование, профиль «Иностранный язык», 
Бз-ПИЯ-31</c:v>
                  </c:pt>
                  <c:pt idx="5">
                    <c:v>44.04.01 Педагогическое образование, магистерская программа «Языковое образование», Мз-ПЯО-11</c:v>
                  </c:pt>
                  <c:pt idx="6">
                    <c:v>44.04.01 Педагогическое образование, магистерская программа «Языковое образование», Мз-ПЯО-21</c:v>
                  </c:pt>
                  <c:pt idx="7">
                    <c:v>44.04.01 Педагогическое образование, магистерская программа «Языковое образование», Мз-ПЯО-21</c:v>
                  </c:pt>
                  <c:pt idx="8">
                    <c:v>44.04.01 Педагогическое образование, магистерская программа «Языковое образование», Мз-ПЯО-21</c:v>
                  </c:pt>
                  <c:pt idx="9">
                    <c:v>45.04.02 Лингвистика, магистерская программа «Лингвистика и перевод», Мз-Линг-21</c:v>
                  </c:pt>
                  <c:pt idx="10">
                    <c:v>45.04.02 Лингвистика, магистерская программа «Лингвистика и перевод», Мз-Линг-21</c:v>
                  </c:pt>
                </c:lvl>
              </c:multiLvlStrCache>
            </c:multiLvlStrRef>
          </c:cat>
          <c:val>
            <c:numRef>
              <c:f>Уровни!$G$5:$G$15</c:f>
              <c:numCache>
                <c:formatCode>0.0%</c:formatCode>
                <c:ptCount val="11"/>
                <c:pt idx="0">
                  <c:v>0.27300000000000002</c:v>
                </c:pt>
                <c:pt idx="1">
                  <c:v>0.24</c:v>
                </c:pt>
                <c:pt idx="2">
                  <c:v>0.34499999999999997</c:v>
                </c:pt>
                <c:pt idx="3">
                  <c:v>0.114</c:v>
                </c:pt>
                <c:pt idx="4">
                  <c:v>0.29599999999999999</c:v>
                </c:pt>
                <c:pt idx="5" formatCode="0%">
                  <c:v>0.158</c:v>
                </c:pt>
                <c:pt idx="6" formatCode="0%">
                  <c:v>0.25</c:v>
                </c:pt>
                <c:pt idx="7" formatCode="0%">
                  <c:v>0.4</c:v>
                </c:pt>
                <c:pt idx="8" formatCode="0%">
                  <c:v>0.2</c:v>
                </c:pt>
                <c:pt idx="9" formatCode="0%">
                  <c:v>0.42799999999999999</c:v>
                </c:pt>
                <c:pt idx="10" formatCode="0%">
                  <c:v>0.16700000000000001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D8-423E-83FE-5F6E78E4F404}"/>
            </c:ext>
          </c:extLst>
        </c:ser>
        <c:ser>
          <c:idx val="3"/>
          <c:order val="3"/>
          <c:tx>
            <c:strRef>
              <c:f>Уровни!$H$3</c:f>
              <c:strCache>
                <c:ptCount val="1"/>
                <c:pt idx="0">
                  <c:v>[85%; 100%]</c:v>
                </c:pt>
              </c:strCache>
            </c:strRef>
          </c:tx>
          <c:invertIfNegative val="0"/>
          <c:cat>
            <c:multiLvlStrRef>
              <c:f>Уровни!$C$5:$D$15</c:f>
              <c:multiLvlStrCache>
                <c:ptCount val="11"/>
                <c:lvl>
                  <c:pt idx="0">
                    <c:v>Иностранный язык</c:v>
                  </c:pt>
                  <c:pt idx="1">
                    <c:v>Грамматический практикум по иностранному языку</c:v>
                  </c:pt>
                  <c:pt idx="2">
                    <c:v>Введение в языкознание</c:v>
                  </c:pt>
                  <c:pt idx="3">
                    <c:v>Безопасность жизнедеятельности</c:v>
                  </c:pt>
                  <c:pt idx="4">
                    <c:v>Лексический практикум по межкультурному общению</c:v>
                  </c:pt>
                  <c:pt idx="5">
                    <c:v>Иностранный язык в профессиональной коммуникации</c:v>
                  </c:pt>
                  <c:pt idx="6">
                    <c:v>Практикум по иноязычному общению</c:v>
                  </c:pt>
                  <c:pt idx="7">
                    <c:v>Современные ареалы английского языка</c:v>
                  </c:pt>
                  <c:pt idx="8">
                    <c:v>Прагмалингвистика</c:v>
                  </c:pt>
                  <c:pt idx="9">
                    <c:v>Теория и практика перевода</c:v>
                  </c:pt>
                  <c:pt idx="10">
                    <c:v>Лингвистическая аргументология</c:v>
                  </c:pt>
                </c:lvl>
                <c:lvl>
                  <c:pt idx="0">
                    <c:v>44.03.01 Педагогическое образование, профиль «Иностранный язык», 
Бз-ПИЯ-11</c:v>
                  </c:pt>
                  <c:pt idx="1">
                    <c:v>44.03.01 Педагогическое образование, профиль «Иностранный язык», 
Бз-ПИЯ-11</c:v>
                  </c:pt>
                  <c:pt idx="2">
                    <c:v>44.03.01 Педагогическое образование, профиль «Иностранный язык», 
Бз-ПИЯ-21</c:v>
                  </c:pt>
                  <c:pt idx="3">
                    <c:v>44.03.01 Педагогическое образование, профиль «Иностранный язык», 
Бз-ПИЯ-21</c:v>
                  </c:pt>
                  <c:pt idx="4">
                    <c:v>44.03.01 Педагогическое образование, профиль «Иностранный язык», 
Бз-ПИЯ-31</c:v>
                  </c:pt>
                  <c:pt idx="5">
                    <c:v>44.04.01 Педагогическое образование, магистерская программа «Языковое образование», Мз-ПЯО-11</c:v>
                  </c:pt>
                  <c:pt idx="6">
                    <c:v>44.04.01 Педагогическое образование, магистерская программа «Языковое образование», Мз-ПЯО-21</c:v>
                  </c:pt>
                  <c:pt idx="7">
                    <c:v>44.04.01 Педагогическое образование, магистерская программа «Языковое образование», Мз-ПЯО-21</c:v>
                  </c:pt>
                  <c:pt idx="8">
                    <c:v>44.04.01 Педагогическое образование, магистерская программа «Языковое образование», Мз-ПЯО-21</c:v>
                  </c:pt>
                  <c:pt idx="9">
                    <c:v>45.04.02 Лингвистика, магистерская программа «Лингвистика и перевод», Мз-Линг-21</c:v>
                  </c:pt>
                  <c:pt idx="10">
                    <c:v>45.04.02 Лингвистика, магистерская программа «Лингвистика и перевод», Мз-Линг-21</c:v>
                  </c:pt>
                </c:lvl>
              </c:multiLvlStrCache>
            </c:multiLvlStrRef>
          </c:cat>
          <c:val>
            <c:numRef>
              <c:f>Уровни!$H$5:$H$15</c:f>
              <c:numCache>
                <c:formatCode>0.0%</c:formatCode>
                <c:ptCount val="11"/>
                <c:pt idx="0">
                  <c:v>0.72699999999999998</c:v>
                </c:pt>
                <c:pt idx="1">
                  <c:v>0.28000000000000003</c:v>
                </c:pt>
                <c:pt idx="2">
                  <c:v>6.9000000000000006E-2</c:v>
                </c:pt>
                <c:pt idx="3">
                  <c:v>0.71399999999999997</c:v>
                </c:pt>
                <c:pt idx="4">
                  <c:v>0.33400000000000002</c:v>
                </c:pt>
                <c:pt idx="5" formatCode="0%">
                  <c:v>0.52600000000000002</c:v>
                </c:pt>
                <c:pt idx="6" formatCode="0%">
                  <c:v>0.5</c:v>
                </c:pt>
                <c:pt idx="7" formatCode="0%">
                  <c:v>0.2</c:v>
                </c:pt>
                <c:pt idx="8" formatCode="0%">
                  <c:v>0.4</c:v>
                </c:pt>
                <c:pt idx="9" formatCode="0%">
                  <c:v>0</c:v>
                </c:pt>
                <c:pt idx="10" formatCode="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1D8-423E-83FE-5F6E78E4F4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49989136"/>
        <c:axId val="249989696"/>
      </c:barChart>
      <c:catAx>
        <c:axId val="249989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49989696"/>
        <c:crosses val="autoZero"/>
        <c:auto val="1"/>
        <c:lblAlgn val="ctr"/>
        <c:lblOffset val="100"/>
        <c:noMultiLvlLbl val="0"/>
      </c:catAx>
      <c:valAx>
        <c:axId val="24998969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99891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56436514329735"/>
          <c:y val="9.7245277788108167E-2"/>
          <c:w val="0.86217489859222152"/>
          <c:h val="0.7067162412985196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Уровни!$E$3</c:f>
              <c:strCache>
                <c:ptCount val="1"/>
                <c:pt idx="0">
                  <c:v>[0%; 60%)</c:v>
                </c:pt>
              </c:strCache>
            </c:strRef>
          </c:tx>
          <c:invertIfNegative val="0"/>
          <c:cat>
            <c:multiLvlStrRef>
              <c:f>Уровни!$C$35:$D$36</c:f>
              <c:multiLvlStrCache>
                <c:ptCount val="2"/>
                <c:lvl>
                  <c:pt idx="0">
                    <c:v>История (история России, всеобщая история)</c:v>
                  </c:pt>
                  <c:pt idx="1">
                    <c:v>Актуальные проблемы теории правового регулирования</c:v>
                  </c:pt>
                </c:lvl>
                <c:lvl>
                  <c:pt idx="0">
                    <c:v>44.03.01 Педагогическое образование, профиль «История», Бз-ПИ-11</c:v>
                  </c:pt>
                  <c:pt idx="1">
                    <c:v>40.04.01 Юриспруденция, магистерская программа «Гражданское право. Гражданский процесс», Мз-Юр-11</c:v>
                  </c:pt>
                </c:lvl>
              </c:multiLvlStrCache>
            </c:multiLvlStrRef>
          </c:cat>
          <c:val>
            <c:numRef>
              <c:f>Уровни!$E$35:$E$36</c:f>
              <c:numCache>
                <c:formatCode>0%</c:formatCode>
                <c:ptCount val="2"/>
                <c:pt idx="0">
                  <c:v>0</c:v>
                </c:pt>
                <c:pt idx="1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11-4435-8B4B-4973D02885AF}"/>
            </c:ext>
          </c:extLst>
        </c:ser>
        <c:ser>
          <c:idx val="1"/>
          <c:order val="1"/>
          <c:tx>
            <c:strRef>
              <c:f>Уровни!$F$3</c:f>
              <c:strCache>
                <c:ptCount val="1"/>
                <c:pt idx="0">
                  <c:v>[60%;75%)</c:v>
                </c:pt>
              </c:strCache>
            </c:strRef>
          </c:tx>
          <c:invertIfNegative val="0"/>
          <c:cat>
            <c:multiLvlStrRef>
              <c:f>Уровни!$C$35:$D$36</c:f>
              <c:multiLvlStrCache>
                <c:ptCount val="2"/>
                <c:lvl>
                  <c:pt idx="0">
                    <c:v>История (история России, всеобщая история)</c:v>
                  </c:pt>
                  <c:pt idx="1">
                    <c:v>Актуальные проблемы теории правового регулирования</c:v>
                  </c:pt>
                </c:lvl>
                <c:lvl>
                  <c:pt idx="0">
                    <c:v>44.03.01 Педагогическое образование, профиль «История», Бз-ПИ-11</c:v>
                  </c:pt>
                  <c:pt idx="1">
                    <c:v>40.04.01 Юриспруденция, магистерская программа «Гражданское право. Гражданский процесс», Мз-Юр-11</c:v>
                  </c:pt>
                </c:lvl>
              </c:multiLvlStrCache>
            </c:multiLvlStrRef>
          </c:cat>
          <c:val>
            <c:numRef>
              <c:f>Уровни!$F$35:$F$36</c:f>
              <c:numCache>
                <c:formatCode>0%</c:formatCode>
                <c:ptCount val="2"/>
                <c:pt idx="0">
                  <c:v>0.1</c:v>
                </c:pt>
                <c:pt idx="1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11-4435-8B4B-4973D02885AF}"/>
            </c:ext>
          </c:extLst>
        </c:ser>
        <c:ser>
          <c:idx val="2"/>
          <c:order val="2"/>
          <c:tx>
            <c:strRef>
              <c:f>Уровни!$G$3</c:f>
              <c:strCache>
                <c:ptCount val="1"/>
                <c:pt idx="0">
                  <c:v>[75%; 85%)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multiLvlStrRef>
              <c:f>Уровни!$C$35:$D$36</c:f>
              <c:multiLvlStrCache>
                <c:ptCount val="2"/>
                <c:lvl>
                  <c:pt idx="0">
                    <c:v>История (история России, всеобщая история)</c:v>
                  </c:pt>
                  <c:pt idx="1">
                    <c:v>Актуальные проблемы теории правового регулирования</c:v>
                  </c:pt>
                </c:lvl>
                <c:lvl>
                  <c:pt idx="0">
                    <c:v>44.03.01 Педагогическое образование, профиль «История», Бз-ПИ-11</c:v>
                  </c:pt>
                  <c:pt idx="1">
                    <c:v>40.04.01 Юриспруденция, магистерская программа «Гражданское право. Гражданский процесс», Мз-Юр-11</c:v>
                  </c:pt>
                </c:lvl>
              </c:multiLvlStrCache>
            </c:multiLvlStrRef>
          </c:cat>
          <c:val>
            <c:numRef>
              <c:f>Уровни!$G$35:$G$36</c:f>
              <c:numCache>
                <c:formatCode>0%</c:formatCode>
                <c:ptCount val="2"/>
                <c:pt idx="0">
                  <c:v>0.3</c:v>
                </c:pt>
                <c:pt idx="1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011-4435-8B4B-4973D02885AF}"/>
            </c:ext>
          </c:extLst>
        </c:ser>
        <c:ser>
          <c:idx val="3"/>
          <c:order val="3"/>
          <c:tx>
            <c:strRef>
              <c:f>Уровни!$H$3</c:f>
              <c:strCache>
                <c:ptCount val="1"/>
                <c:pt idx="0">
                  <c:v>[85%; 100%]</c:v>
                </c:pt>
              </c:strCache>
            </c:strRef>
          </c:tx>
          <c:invertIfNegative val="0"/>
          <c:cat>
            <c:multiLvlStrRef>
              <c:f>Уровни!$C$35:$D$36</c:f>
              <c:multiLvlStrCache>
                <c:ptCount val="2"/>
                <c:lvl>
                  <c:pt idx="0">
                    <c:v>История (история России, всеобщая история)</c:v>
                  </c:pt>
                  <c:pt idx="1">
                    <c:v>Актуальные проблемы теории правового регулирования</c:v>
                  </c:pt>
                </c:lvl>
                <c:lvl>
                  <c:pt idx="0">
                    <c:v>44.03.01 Педагогическое образование, профиль «История», Бз-ПИ-11</c:v>
                  </c:pt>
                  <c:pt idx="1">
                    <c:v>40.04.01 Юриспруденция, магистерская программа «Гражданское право. Гражданский процесс», Мз-Юр-11</c:v>
                  </c:pt>
                </c:lvl>
              </c:multiLvlStrCache>
            </c:multiLvlStrRef>
          </c:cat>
          <c:val>
            <c:numRef>
              <c:f>Уровни!$H$35:$H$36</c:f>
              <c:numCache>
                <c:formatCode>0%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011-4435-8B4B-4973D02885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49994736"/>
        <c:axId val="249995296"/>
      </c:barChart>
      <c:catAx>
        <c:axId val="249994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49995296"/>
        <c:crosses val="autoZero"/>
        <c:auto val="1"/>
        <c:lblAlgn val="ctr"/>
        <c:lblOffset val="100"/>
        <c:noMultiLvlLbl val="0"/>
      </c:catAx>
      <c:valAx>
        <c:axId val="24999529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99947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56436514329735"/>
          <c:y val="9.7245277788108167E-2"/>
          <c:w val="0.86217489859222152"/>
          <c:h val="0.7067162412985196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Уровни!$E$3</c:f>
              <c:strCache>
                <c:ptCount val="1"/>
                <c:pt idx="0">
                  <c:v>[0%; 60%)</c:v>
                </c:pt>
              </c:strCache>
            </c:strRef>
          </c:tx>
          <c:invertIfNegative val="0"/>
          <c:cat>
            <c:multiLvlStrRef>
              <c:f>Уровни!$C$29:$D$34</c:f>
              <c:multiLvlStrCache>
                <c:ptCount val="6"/>
                <c:lvl>
                  <c:pt idx="0">
                    <c:v>Безопасность жизнедеятельности</c:v>
                  </c:pt>
                  <c:pt idx="1">
                    <c:v>Анатомия и физиология детей дошкольного возраста                            </c:v>
                  </c:pt>
                  <c:pt idx="2">
                    <c:v>Иностранный язык</c:v>
                  </c:pt>
                  <c:pt idx="3">
                    <c:v>Иностранный язык</c:v>
                  </c:pt>
                  <c:pt idx="4">
                    <c:v>Анатомия и возрастная физиология </c:v>
                  </c:pt>
                  <c:pt idx="5">
                    <c:v>Безопасность жизнедеятельности</c:v>
                  </c:pt>
                </c:lvl>
                <c:lvl>
                  <c:pt idx="0">
                    <c:v>44.03.01 Педагогическое образование, профиль «Педагогика и методика дошкольного образования», Бз-ПДО-21</c:v>
                  </c:pt>
                  <c:pt idx="1">
                    <c:v>44.03.01 Педагогическое образование, профиль «Педагогика и методика дошкольного образования», Бз-ПДО-21</c:v>
                  </c:pt>
                  <c:pt idx="2">
                    <c:v>44.03.02 Психолого-педагогическое образование, профиль «Психолого-педагогическое сопровождение детей в дошкольном образовании», Бз-ППО-11</c:v>
                  </c:pt>
                  <c:pt idx="3">
                    <c:v>44.03.03 Специальное (дефектологическое) образование, профиль «Логопедия», Бз-СДО-11</c:v>
                  </c:pt>
                  <c:pt idx="4">
                    <c:v>44.03.03 Специальное (дефектологическое) образование, профиль «Логопедия», Бз-СДО-11</c:v>
                  </c:pt>
                  <c:pt idx="5">
                    <c:v>44.03.03 Специальное (дефектологическое) образование, профиль «Логопедия», Бз-СДО-21</c:v>
                  </c:pt>
                </c:lvl>
              </c:multiLvlStrCache>
            </c:multiLvlStrRef>
          </c:cat>
          <c:val>
            <c:numRef>
              <c:f>Уровни!$E$29:$E$34</c:f>
              <c:numCache>
                <c:formatCode>0%</c:formatCode>
                <c:ptCount val="6"/>
                <c:pt idx="0">
                  <c:v>0.05</c:v>
                </c:pt>
                <c:pt idx="1">
                  <c:v>0.27300000000000002</c:v>
                </c:pt>
                <c:pt idx="2">
                  <c:v>0.42899999999999999</c:v>
                </c:pt>
                <c:pt idx="3">
                  <c:v>0.54500000000000004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E3-48C7-A7F7-62113084525A}"/>
            </c:ext>
          </c:extLst>
        </c:ser>
        <c:ser>
          <c:idx val="1"/>
          <c:order val="1"/>
          <c:tx>
            <c:strRef>
              <c:f>Уровни!$F$3</c:f>
              <c:strCache>
                <c:ptCount val="1"/>
                <c:pt idx="0">
                  <c:v>[60%;75%)</c:v>
                </c:pt>
              </c:strCache>
            </c:strRef>
          </c:tx>
          <c:invertIfNegative val="0"/>
          <c:cat>
            <c:multiLvlStrRef>
              <c:f>Уровни!$C$29:$D$34</c:f>
              <c:multiLvlStrCache>
                <c:ptCount val="6"/>
                <c:lvl>
                  <c:pt idx="0">
                    <c:v>Безопасность жизнедеятельности</c:v>
                  </c:pt>
                  <c:pt idx="1">
                    <c:v>Анатомия и физиология детей дошкольного возраста                            </c:v>
                  </c:pt>
                  <c:pt idx="2">
                    <c:v>Иностранный язык</c:v>
                  </c:pt>
                  <c:pt idx="3">
                    <c:v>Иностранный язык</c:v>
                  </c:pt>
                  <c:pt idx="4">
                    <c:v>Анатомия и возрастная физиология </c:v>
                  </c:pt>
                  <c:pt idx="5">
                    <c:v>Безопасность жизнедеятельности</c:v>
                  </c:pt>
                </c:lvl>
                <c:lvl>
                  <c:pt idx="0">
                    <c:v>44.03.01 Педагогическое образование, профиль «Педагогика и методика дошкольного образования», Бз-ПДО-21</c:v>
                  </c:pt>
                  <c:pt idx="1">
                    <c:v>44.03.01 Педагогическое образование, профиль «Педагогика и методика дошкольного образования», Бз-ПДО-21</c:v>
                  </c:pt>
                  <c:pt idx="2">
                    <c:v>44.03.02 Психолого-педагогическое образование, профиль «Психолого-педагогическое сопровождение детей в дошкольном образовании», Бз-ППО-11</c:v>
                  </c:pt>
                  <c:pt idx="3">
                    <c:v>44.03.03 Специальное (дефектологическое) образование, профиль «Логопедия», Бз-СДО-11</c:v>
                  </c:pt>
                  <c:pt idx="4">
                    <c:v>44.03.03 Специальное (дефектологическое) образование, профиль «Логопедия», Бз-СДО-11</c:v>
                  </c:pt>
                  <c:pt idx="5">
                    <c:v>44.03.03 Специальное (дефектологическое) образование, профиль «Логопедия», Бз-СДО-21</c:v>
                  </c:pt>
                </c:lvl>
              </c:multiLvlStrCache>
            </c:multiLvlStrRef>
          </c:cat>
          <c:val>
            <c:numRef>
              <c:f>Уровни!$F$29:$F$34</c:f>
              <c:numCache>
                <c:formatCode>0%</c:formatCode>
                <c:ptCount val="6"/>
                <c:pt idx="0">
                  <c:v>0.35</c:v>
                </c:pt>
                <c:pt idx="1">
                  <c:v>0.22700000000000001</c:v>
                </c:pt>
                <c:pt idx="2">
                  <c:v>0.14299999999999999</c:v>
                </c:pt>
                <c:pt idx="3">
                  <c:v>0.21199999999999999</c:v>
                </c:pt>
                <c:pt idx="4">
                  <c:v>0.19400000000000001</c:v>
                </c:pt>
                <c:pt idx="5">
                  <c:v>9.0999999999999998E-2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E3-48C7-A7F7-62113084525A}"/>
            </c:ext>
          </c:extLst>
        </c:ser>
        <c:ser>
          <c:idx val="2"/>
          <c:order val="2"/>
          <c:tx>
            <c:strRef>
              <c:f>Уровни!$G$3</c:f>
              <c:strCache>
                <c:ptCount val="1"/>
                <c:pt idx="0">
                  <c:v>[75%; 85%)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c:spPr>
          <c:invertIfNegative val="0"/>
          <c:cat>
            <c:multiLvlStrRef>
              <c:f>Уровни!$C$29:$D$34</c:f>
              <c:multiLvlStrCache>
                <c:ptCount val="6"/>
                <c:lvl>
                  <c:pt idx="0">
                    <c:v>Безопасность жизнедеятельности</c:v>
                  </c:pt>
                  <c:pt idx="1">
                    <c:v>Анатомия и физиология детей дошкольного возраста                            </c:v>
                  </c:pt>
                  <c:pt idx="2">
                    <c:v>Иностранный язык</c:v>
                  </c:pt>
                  <c:pt idx="3">
                    <c:v>Иностранный язык</c:v>
                  </c:pt>
                  <c:pt idx="4">
                    <c:v>Анатомия и возрастная физиология </c:v>
                  </c:pt>
                  <c:pt idx="5">
                    <c:v>Безопасность жизнедеятельности</c:v>
                  </c:pt>
                </c:lvl>
                <c:lvl>
                  <c:pt idx="0">
                    <c:v>44.03.01 Педагогическое образование, профиль «Педагогика и методика дошкольного образования», Бз-ПДО-21</c:v>
                  </c:pt>
                  <c:pt idx="1">
                    <c:v>44.03.01 Педагогическое образование, профиль «Педагогика и методика дошкольного образования», Бз-ПДО-21</c:v>
                  </c:pt>
                  <c:pt idx="2">
                    <c:v>44.03.02 Психолого-педагогическое образование, профиль «Психолого-педагогическое сопровождение детей в дошкольном образовании», Бз-ППО-11</c:v>
                  </c:pt>
                  <c:pt idx="3">
                    <c:v>44.03.03 Специальное (дефектологическое) образование, профиль «Логопедия», Бз-СДО-11</c:v>
                  </c:pt>
                  <c:pt idx="4">
                    <c:v>44.03.03 Специальное (дефектологическое) образование, профиль «Логопедия», Бз-СДО-11</c:v>
                  </c:pt>
                  <c:pt idx="5">
                    <c:v>44.03.03 Специальное (дефектологическое) образование, профиль «Логопедия», Бз-СДО-21</c:v>
                  </c:pt>
                </c:lvl>
              </c:multiLvlStrCache>
            </c:multiLvlStrRef>
          </c:cat>
          <c:val>
            <c:numRef>
              <c:f>Уровни!$G$29:$G$34</c:f>
              <c:numCache>
                <c:formatCode>0%</c:formatCode>
                <c:ptCount val="6"/>
                <c:pt idx="0">
                  <c:v>0.2</c:v>
                </c:pt>
                <c:pt idx="1">
                  <c:v>0.13600000000000001</c:v>
                </c:pt>
                <c:pt idx="2">
                  <c:v>0.14299999999999999</c:v>
                </c:pt>
                <c:pt idx="3">
                  <c:v>0.152</c:v>
                </c:pt>
                <c:pt idx="4">
                  <c:v>0.32300000000000001</c:v>
                </c:pt>
                <c:pt idx="5">
                  <c:v>0.30299999999999999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E3-48C7-A7F7-62113084525A}"/>
            </c:ext>
          </c:extLst>
        </c:ser>
        <c:ser>
          <c:idx val="3"/>
          <c:order val="3"/>
          <c:tx>
            <c:strRef>
              <c:f>Уровни!$H$3</c:f>
              <c:strCache>
                <c:ptCount val="1"/>
                <c:pt idx="0">
                  <c:v>[85%; 100%]</c:v>
                </c:pt>
              </c:strCache>
            </c:strRef>
          </c:tx>
          <c:invertIfNegative val="0"/>
          <c:cat>
            <c:multiLvlStrRef>
              <c:f>Уровни!$C$29:$D$34</c:f>
              <c:multiLvlStrCache>
                <c:ptCount val="6"/>
                <c:lvl>
                  <c:pt idx="0">
                    <c:v>Безопасность жизнедеятельности</c:v>
                  </c:pt>
                  <c:pt idx="1">
                    <c:v>Анатомия и физиология детей дошкольного возраста                            </c:v>
                  </c:pt>
                  <c:pt idx="2">
                    <c:v>Иностранный язык</c:v>
                  </c:pt>
                  <c:pt idx="3">
                    <c:v>Иностранный язык</c:v>
                  </c:pt>
                  <c:pt idx="4">
                    <c:v>Анатомия и возрастная физиология </c:v>
                  </c:pt>
                  <c:pt idx="5">
                    <c:v>Безопасность жизнедеятельности</c:v>
                  </c:pt>
                </c:lvl>
                <c:lvl>
                  <c:pt idx="0">
                    <c:v>44.03.01 Педагогическое образование, профиль «Педагогика и методика дошкольного образования», Бз-ПДО-21</c:v>
                  </c:pt>
                  <c:pt idx="1">
                    <c:v>44.03.01 Педагогическое образование, профиль «Педагогика и методика дошкольного образования», Бз-ПДО-21</c:v>
                  </c:pt>
                  <c:pt idx="2">
                    <c:v>44.03.02 Психолого-педагогическое образование, профиль «Психолого-педагогическое сопровождение детей в дошкольном образовании», Бз-ППО-11</c:v>
                  </c:pt>
                  <c:pt idx="3">
                    <c:v>44.03.03 Специальное (дефектологическое) образование, профиль «Логопедия», Бз-СДО-11</c:v>
                  </c:pt>
                  <c:pt idx="4">
                    <c:v>44.03.03 Специальное (дефектологическое) образование, профиль «Логопедия», Бз-СДО-11</c:v>
                  </c:pt>
                  <c:pt idx="5">
                    <c:v>44.03.03 Специальное (дефектологическое) образование, профиль «Логопедия», Бз-СДО-21</c:v>
                  </c:pt>
                </c:lvl>
              </c:multiLvlStrCache>
            </c:multiLvlStrRef>
          </c:cat>
          <c:val>
            <c:numRef>
              <c:f>Уровни!$H$29:$H$34</c:f>
              <c:numCache>
                <c:formatCode>0%</c:formatCode>
                <c:ptCount val="6"/>
                <c:pt idx="0">
                  <c:v>0.4</c:v>
                </c:pt>
                <c:pt idx="1">
                  <c:v>0.36399999999999999</c:v>
                </c:pt>
                <c:pt idx="2">
                  <c:v>0.28499999999999998</c:v>
                </c:pt>
                <c:pt idx="3">
                  <c:v>0.121</c:v>
                </c:pt>
                <c:pt idx="4">
                  <c:v>0.48299999999999998</c:v>
                </c:pt>
                <c:pt idx="5">
                  <c:v>0.60599999999999998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3E3-48C7-A7F7-6211308452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49994736"/>
        <c:axId val="249995296"/>
      </c:barChart>
      <c:catAx>
        <c:axId val="249994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49995296"/>
        <c:crosses val="autoZero"/>
        <c:auto val="1"/>
        <c:lblAlgn val="ctr"/>
        <c:lblOffset val="100"/>
        <c:noMultiLvlLbl val="0"/>
      </c:catAx>
      <c:valAx>
        <c:axId val="24999529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99947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56436514329735"/>
          <c:y val="9.7245277788108167E-2"/>
          <c:w val="0.86217489859222152"/>
          <c:h val="0.7067162412985196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Уровни!$E$3</c:f>
              <c:strCache>
                <c:ptCount val="1"/>
                <c:pt idx="0">
                  <c:v>[0%; 60%)</c:v>
                </c:pt>
              </c:strCache>
            </c:strRef>
          </c:tx>
          <c:invertIfNegative val="0"/>
          <c:cat>
            <c:multiLvlStrRef>
              <c:f>Уровни!$C$27:$D$28</c:f>
              <c:multiLvlStrCache>
                <c:ptCount val="2"/>
                <c:lvl>
                  <c:pt idx="0">
                    <c:v>Иностранный язык</c:v>
                  </c:pt>
                  <c:pt idx="1">
                    <c:v>Иностранный язык в профессиональной коммуникации</c:v>
                  </c:pt>
                </c:lvl>
                <c:lvl>
                  <c:pt idx="0">
                    <c:v>09.03.02 Информационные системы и технологии, профиль «Информационные системы и технологии», Бз-ИСиТ-11</c:v>
                  </c:pt>
                  <c:pt idx="1">
                    <c:v>09.04.02 Информационные системы и технологии, магистерская программа «Информационные системы в бизнесе и управлении», Мз-ИСиТ-11</c:v>
                  </c:pt>
                </c:lvl>
              </c:multiLvlStrCache>
            </c:multiLvlStrRef>
          </c:cat>
          <c:val>
            <c:numRef>
              <c:f>Уровни!$E$27:$E$28</c:f>
              <c:numCache>
                <c:formatCode>0%</c:formatCode>
                <c:ptCount val="2"/>
                <c:pt idx="0">
                  <c:v>0.15</c:v>
                </c:pt>
                <c:pt idx="1">
                  <c:v>0.17599999999999999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1F-4F0B-A712-972DB872B8C8}"/>
            </c:ext>
          </c:extLst>
        </c:ser>
        <c:ser>
          <c:idx val="1"/>
          <c:order val="1"/>
          <c:tx>
            <c:strRef>
              <c:f>Уровни!$F$3</c:f>
              <c:strCache>
                <c:ptCount val="1"/>
                <c:pt idx="0">
                  <c:v>[60%;75%)</c:v>
                </c:pt>
              </c:strCache>
            </c:strRef>
          </c:tx>
          <c:invertIfNegative val="0"/>
          <c:cat>
            <c:multiLvlStrRef>
              <c:f>Уровни!$C$27:$D$28</c:f>
              <c:multiLvlStrCache>
                <c:ptCount val="2"/>
                <c:lvl>
                  <c:pt idx="0">
                    <c:v>Иностранный язык</c:v>
                  </c:pt>
                  <c:pt idx="1">
                    <c:v>Иностранный язык в профессиональной коммуникации</c:v>
                  </c:pt>
                </c:lvl>
                <c:lvl>
                  <c:pt idx="0">
                    <c:v>09.03.02 Информационные системы и технологии, профиль «Информационные системы и технологии», Бз-ИСиТ-11</c:v>
                  </c:pt>
                  <c:pt idx="1">
                    <c:v>09.04.02 Информационные системы и технологии, магистерская программа «Информационные системы в бизнесе и управлении», Мз-ИСиТ-11</c:v>
                  </c:pt>
                </c:lvl>
              </c:multiLvlStrCache>
            </c:multiLvlStrRef>
          </c:cat>
          <c:val>
            <c:numRef>
              <c:f>Уровни!$F$27:$F$28</c:f>
              <c:numCache>
                <c:formatCode>0%</c:formatCode>
                <c:ptCount val="2"/>
                <c:pt idx="0">
                  <c:v>0.25</c:v>
                </c:pt>
                <c:pt idx="1">
                  <c:v>0.35299999999999998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1F-4F0B-A712-972DB872B8C8}"/>
            </c:ext>
          </c:extLst>
        </c:ser>
        <c:ser>
          <c:idx val="2"/>
          <c:order val="2"/>
          <c:tx>
            <c:strRef>
              <c:f>Уровни!$G$3</c:f>
              <c:strCache>
                <c:ptCount val="1"/>
                <c:pt idx="0">
                  <c:v>[75%; 85%)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c:spPr>
          <c:invertIfNegative val="0"/>
          <c:cat>
            <c:multiLvlStrRef>
              <c:f>Уровни!$C$27:$D$28</c:f>
              <c:multiLvlStrCache>
                <c:ptCount val="2"/>
                <c:lvl>
                  <c:pt idx="0">
                    <c:v>Иностранный язык</c:v>
                  </c:pt>
                  <c:pt idx="1">
                    <c:v>Иностранный язык в профессиональной коммуникации</c:v>
                  </c:pt>
                </c:lvl>
                <c:lvl>
                  <c:pt idx="0">
                    <c:v>09.03.02 Информационные системы и технологии, профиль «Информационные системы и технологии», Бз-ИСиТ-11</c:v>
                  </c:pt>
                  <c:pt idx="1">
                    <c:v>09.04.02 Информационные системы и технологии, магистерская программа «Информационные системы в бизнесе и управлении», Мз-ИСиТ-11</c:v>
                  </c:pt>
                </c:lvl>
              </c:multiLvlStrCache>
            </c:multiLvlStrRef>
          </c:cat>
          <c:val>
            <c:numRef>
              <c:f>Уровни!$G$27:$G$28</c:f>
              <c:numCache>
                <c:formatCode>0%</c:formatCode>
                <c:ptCount val="2"/>
                <c:pt idx="0">
                  <c:v>0.4</c:v>
                </c:pt>
                <c:pt idx="1">
                  <c:v>0.11799999999999999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1F-4F0B-A712-972DB872B8C8}"/>
            </c:ext>
          </c:extLst>
        </c:ser>
        <c:ser>
          <c:idx val="3"/>
          <c:order val="3"/>
          <c:tx>
            <c:strRef>
              <c:f>Уровни!$H$3</c:f>
              <c:strCache>
                <c:ptCount val="1"/>
                <c:pt idx="0">
                  <c:v>[85%; 100%]</c:v>
                </c:pt>
              </c:strCache>
            </c:strRef>
          </c:tx>
          <c:invertIfNegative val="0"/>
          <c:cat>
            <c:multiLvlStrRef>
              <c:f>Уровни!$C$27:$D$28</c:f>
              <c:multiLvlStrCache>
                <c:ptCount val="2"/>
                <c:lvl>
                  <c:pt idx="0">
                    <c:v>Иностранный язык</c:v>
                  </c:pt>
                  <c:pt idx="1">
                    <c:v>Иностранный язык в профессиональной коммуникации</c:v>
                  </c:pt>
                </c:lvl>
                <c:lvl>
                  <c:pt idx="0">
                    <c:v>09.03.02 Информационные системы и технологии, профиль «Информационные системы и технологии», Бз-ИСиТ-11</c:v>
                  </c:pt>
                  <c:pt idx="1">
                    <c:v>09.04.02 Информационные системы и технологии, магистерская программа «Информационные системы в бизнесе и управлении», Мз-ИСиТ-11</c:v>
                  </c:pt>
                </c:lvl>
              </c:multiLvlStrCache>
            </c:multiLvlStrRef>
          </c:cat>
          <c:val>
            <c:numRef>
              <c:f>Уровни!$H$27:$H$28</c:f>
              <c:numCache>
                <c:formatCode>0%</c:formatCode>
                <c:ptCount val="2"/>
                <c:pt idx="0">
                  <c:v>0.2</c:v>
                </c:pt>
                <c:pt idx="1">
                  <c:v>0.35299999999999998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11F-4F0B-A712-972DB872B8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49994736"/>
        <c:axId val="249995296"/>
      </c:barChart>
      <c:catAx>
        <c:axId val="249994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49995296"/>
        <c:crosses val="autoZero"/>
        <c:auto val="1"/>
        <c:lblAlgn val="ctr"/>
        <c:lblOffset val="100"/>
        <c:noMultiLvlLbl val="0"/>
      </c:catAx>
      <c:valAx>
        <c:axId val="24999529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99947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56436514329735"/>
          <c:y val="9.7245277788108167E-2"/>
          <c:w val="0.86217489859222152"/>
          <c:h val="0.7067162412985196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Уровни!$E$3</c:f>
              <c:strCache>
                <c:ptCount val="1"/>
                <c:pt idx="0">
                  <c:v>[0%; 60%)</c:v>
                </c:pt>
              </c:strCache>
            </c:strRef>
          </c:tx>
          <c:invertIfNegative val="0"/>
          <c:cat>
            <c:strRef>
              <c:f>Уровни!$C$26:$D$26</c:f>
              <c:strCache>
                <c:ptCount val="2"/>
                <c:pt idx="0">
                  <c:v>44.03.01 Педагогическое образование, профиль «Филологическое образование», Бз-ПФЛ-11</c:v>
                </c:pt>
                <c:pt idx="1">
                  <c:v>Русский язык и культура речи</c:v>
                </c:pt>
              </c:strCache>
            </c:strRef>
          </c:cat>
          <c:val>
            <c:numRef>
              <c:f>Уровни!$E$26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90-4118-8AE0-01ADC4229AA9}"/>
            </c:ext>
          </c:extLst>
        </c:ser>
        <c:ser>
          <c:idx val="1"/>
          <c:order val="1"/>
          <c:tx>
            <c:strRef>
              <c:f>Уровни!$F$3</c:f>
              <c:strCache>
                <c:ptCount val="1"/>
                <c:pt idx="0">
                  <c:v>[60%;75%)</c:v>
                </c:pt>
              </c:strCache>
            </c:strRef>
          </c:tx>
          <c:invertIfNegative val="0"/>
          <c:cat>
            <c:strRef>
              <c:f>Уровни!$C$26:$D$26</c:f>
              <c:strCache>
                <c:ptCount val="2"/>
                <c:pt idx="0">
                  <c:v>44.03.01 Педагогическое образование, профиль «Филологическое образование», Бз-ПФЛ-11</c:v>
                </c:pt>
                <c:pt idx="1">
                  <c:v>Русский язык и культура речи</c:v>
                </c:pt>
              </c:strCache>
            </c:strRef>
          </c:cat>
          <c:val>
            <c:numRef>
              <c:f>Уровни!$F$26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90-4118-8AE0-01ADC4229AA9}"/>
            </c:ext>
          </c:extLst>
        </c:ser>
        <c:ser>
          <c:idx val="2"/>
          <c:order val="2"/>
          <c:tx>
            <c:strRef>
              <c:f>Уровни!$G$3</c:f>
              <c:strCache>
                <c:ptCount val="1"/>
                <c:pt idx="0">
                  <c:v>[75%; 85%)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c:spPr>
          <c:invertIfNegative val="0"/>
          <c:cat>
            <c:strRef>
              <c:f>Уровни!$C$26:$D$26</c:f>
              <c:strCache>
                <c:ptCount val="2"/>
                <c:pt idx="0">
                  <c:v>44.03.01 Педагогическое образование, профиль «Филологическое образование», Бз-ПФЛ-11</c:v>
                </c:pt>
                <c:pt idx="1">
                  <c:v>Русский язык и культура речи</c:v>
                </c:pt>
              </c:strCache>
            </c:strRef>
          </c:cat>
          <c:val>
            <c:numRef>
              <c:f>Уровни!$G$26</c:f>
              <c:numCache>
                <c:formatCode>0%</c:formatCode>
                <c:ptCount val="1"/>
                <c:pt idx="0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90-4118-8AE0-01ADC4229AA9}"/>
            </c:ext>
          </c:extLst>
        </c:ser>
        <c:ser>
          <c:idx val="3"/>
          <c:order val="3"/>
          <c:tx>
            <c:strRef>
              <c:f>Уровни!$H$3</c:f>
              <c:strCache>
                <c:ptCount val="1"/>
                <c:pt idx="0">
                  <c:v>[85%; 100%]</c:v>
                </c:pt>
              </c:strCache>
            </c:strRef>
          </c:tx>
          <c:invertIfNegative val="0"/>
          <c:cat>
            <c:strRef>
              <c:f>Уровни!$C$26:$D$26</c:f>
              <c:strCache>
                <c:ptCount val="2"/>
                <c:pt idx="0">
                  <c:v>44.03.01 Педагогическое образование, профиль «Филологическое образование», Бз-ПФЛ-11</c:v>
                </c:pt>
                <c:pt idx="1">
                  <c:v>Русский язык и культура речи</c:v>
                </c:pt>
              </c:strCache>
            </c:strRef>
          </c:cat>
          <c:val>
            <c:numRef>
              <c:f>Уровни!$H$26</c:f>
              <c:numCache>
                <c:formatCode>0%</c:formatCode>
                <c:ptCount val="1"/>
                <c:pt idx="0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E90-4118-8AE0-01ADC4229A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49994736"/>
        <c:axId val="249995296"/>
      </c:barChart>
      <c:catAx>
        <c:axId val="249994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49995296"/>
        <c:crosses val="autoZero"/>
        <c:auto val="1"/>
        <c:lblAlgn val="ctr"/>
        <c:lblOffset val="100"/>
        <c:noMultiLvlLbl val="0"/>
      </c:catAx>
      <c:valAx>
        <c:axId val="24999529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99947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80706687423006"/>
          <c:y val="5.3476291052843995E-2"/>
          <c:w val="0.79192933125769938"/>
          <c:h val="0.71275410859837807"/>
        </c:manualLayout>
      </c:layout>
      <c:barChart>
        <c:barDir val="col"/>
        <c:grouping val="clustered"/>
        <c:varyColors val="1"/>
        <c:ser>
          <c:idx val="1"/>
          <c:order val="0"/>
          <c:tx>
            <c:strRef>
              <c:f>'ВК-ООП (2)'!$H$3</c:f>
              <c:strCache>
                <c:ptCount val="1"/>
                <c:pt idx="0">
                  <c:v>Доля студентов, прошедших тестирование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accent2"/>
                  </a:gs>
                  <a:gs pos="75000">
                    <a:schemeClr val="accent2">
                      <a:lumMod val="60000"/>
                      <a:lumOff val="40000"/>
                    </a:schemeClr>
                  </a:gs>
                  <a:gs pos="51000">
                    <a:schemeClr val="accent2">
                      <a:alpha val="75000"/>
                    </a:schemeClr>
                  </a:gs>
                  <a:gs pos="100000">
                    <a:schemeClr val="accent2"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90-40E6-9E8A-BE531BFBE11E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chemeClr val="accent4"/>
                  </a:gs>
                  <a:gs pos="75000">
                    <a:schemeClr val="accent4">
                      <a:lumMod val="60000"/>
                      <a:lumOff val="40000"/>
                    </a:schemeClr>
                  </a:gs>
                  <a:gs pos="51000">
                    <a:schemeClr val="accent4">
                      <a:alpha val="75000"/>
                    </a:schemeClr>
                  </a:gs>
                  <a:gs pos="100000">
                    <a:schemeClr val="accent4"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390-40E6-9E8A-BE531BFBE11E}"/>
              </c:ext>
            </c:extLst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chemeClr val="accent6"/>
                  </a:gs>
                  <a:gs pos="75000">
                    <a:schemeClr val="accent6">
                      <a:lumMod val="60000"/>
                      <a:lumOff val="40000"/>
                    </a:schemeClr>
                  </a:gs>
                  <a:gs pos="51000">
                    <a:schemeClr val="accent6">
                      <a:alpha val="75000"/>
                    </a:schemeClr>
                  </a:gs>
                  <a:gs pos="100000">
                    <a:schemeClr val="accent6"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390-40E6-9E8A-BE531BFBE11E}"/>
              </c:ext>
            </c:extLst>
          </c:dPt>
          <c:dPt>
            <c:idx val="3"/>
            <c:invertIfNegative val="0"/>
            <c:bubble3D val="0"/>
            <c:spPr>
              <a:gradFill flip="none" rotWithShape="1">
                <a:gsLst>
                  <a:gs pos="0">
                    <a:schemeClr val="accent2">
                      <a:lumMod val="60000"/>
                    </a:schemeClr>
                  </a:gs>
                  <a:gs pos="75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51000">
                    <a:schemeClr val="accent2">
                      <a:lumMod val="60000"/>
                      <a:alpha val="75000"/>
                    </a:schemeClr>
                  </a:gs>
                  <a:gs pos="100000">
                    <a:schemeClr val="accent2">
                      <a:lumMod val="60000"/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390-40E6-9E8A-BE531BFBE11E}"/>
              </c:ext>
            </c:extLst>
          </c:dPt>
          <c:dPt>
            <c:idx val="4"/>
            <c:invertIfNegative val="0"/>
            <c:bubble3D val="0"/>
            <c:spPr>
              <a:gradFill flip="none" rotWithShape="1">
                <a:gsLst>
                  <a:gs pos="0">
                    <a:schemeClr val="accent4">
                      <a:lumMod val="60000"/>
                    </a:schemeClr>
                  </a:gs>
                  <a:gs pos="75000">
                    <a:schemeClr val="accent4">
                      <a:lumMod val="60000"/>
                      <a:lumMod val="60000"/>
                      <a:lumOff val="40000"/>
                    </a:schemeClr>
                  </a:gs>
                  <a:gs pos="51000">
                    <a:schemeClr val="accent4">
                      <a:lumMod val="60000"/>
                      <a:alpha val="75000"/>
                    </a:schemeClr>
                  </a:gs>
                  <a:gs pos="100000">
                    <a:schemeClr val="accent4">
                      <a:lumMod val="60000"/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390-40E6-9E8A-BE531BFBE11E}"/>
              </c:ext>
            </c:extLst>
          </c:dPt>
          <c:dPt>
            <c:idx val="5"/>
            <c:invertIfNegative val="0"/>
            <c:bubble3D val="0"/>
            <c:spPr>
              <a:gradFill flip="none" rotWithShape="1">
                <a:gsLst>
                  <a:gs pos="0">
                    <a:schemeClr val="accent6">
                      <a:lumMod val="60000"/>
                    </a:schemeClr>
                  </a:gs>
                  <a:gs pos="75000">
                    <a:schemeClr val="accent6">
                      <a:lumMod val="60000"/>
                      <a:lumMod val="60000"/>
                      <a:lumOff val="40000"/>
                    </a:schemeClr>
                  </a:gs>
                  <a:gs pos="51000">
                    <a:schemeClr val="accent6">
                      <a:lumMod val="60000"/>
                      <a:alpha val="75000"/>
                    </a:schemeClr>
                  </a:gs>
                  <a:gs pos="100000">
                    <a:schemeClr val="accent6">
                      <a:lumMod val="60000"/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390-40E6-9E8A-BE531BFBE11E}"/>
              </c:ext>
            </c:extLst>
          </c:dPt>
          <c:dPt>
            <c:idx val="6"/>
            <c:invertIfNegative val="0"/>
            <c:bubble3D val="0"/>
            <c:spPr>
              <a:gradFill flip="none" rotWithShape="1">
                <a:gsLst>
                  <a:gs pos="0">
                    <a:schemeClr val="accent2">
                      <a:lumMod val="80000"/>
                      <a:lumOff val="20000"/>
                    </a:schemeClr>
                  </a:gs>
                  <a:gs pos="75000">
                    <a:schemeClr val="accent2">
                      <a:lumMod val="80000"/>
                      <a:lumOff val="20000"/>
                      <a:lumMod val="60000"/>
                      <a:lumOff val="40000"/>
                    </a:schemeClr>
                  </a:gs>
                  <a:gs pos="51000">
                    <a:schemeClr val="accent2">
                      <a:lumMod val="80000"/>
                      <a:lumOff val="20000"/>
                      <a:alpha val="75000"/>
                    </a:schemeClr>
                  </a:gs>
                  <a:gs pos="100000">
                    <a:schemeClr val="accent2">
                      <a:lumMod val="80000"/>
                      <a:lumOff val="20000"/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390-40E6-9E8A-BE531BFBE11E}"/>
              </c:ext>
            </c:extLst>
          </c:dPt>
          <c:dPt>
            <c:idx val="7"/>
            <c:invertIfNegative val="0"/>
            <c:bubble3D val="0"/>
            <c:spPr>
              <a:gradFill flip="none" rotWithShape="1">
                <a:gsLst>
                  <a:gs pos="0">
                    <a:schemeClr val="accent4">
                      <a:lumMod val="80000"/>
                      <a:lumOff val="20000"/>
                    </a:schemeClr>
                  </a:gs>
                  <a:gs pos="75000">
                    <a:schemeClr val="accent4">
                      <a:lumMod val="80000"/>
                      <a:lumOff val="20000"/>
                      <a:lumMod val="60000"/>
                      <a:lumOff val="40000"/>
                    </a:schemeClr>
                  </a:gs>
                  <a:gs pos="51000">
                    <a:schemeClr val="accent4">
                      <a:lumMod val="80000"/>
                      <a:lumOff val="20000"/>
                      <a:alpha val="75000"/>
                    </a:schemeClr>
                  </a:gs>
                  <a:gs pos="100000">
                    <a:schemeClr val="accent4">
                      <a:lumMod val="80000"/>
                      <a:lumOff val="20000"/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5390-40E6-9E8A-BE531BFBE11E}"/>
              </c:ext>
            </c:extLst>
          </c:dPt>
          <c:dPt>
            <c:idx val="8"/>
            <c:invertIfNegative val="0"/>
            <c:bubble3D val="0"/>
            <c:spPr>
              <a:gradFill flip="none" rotWithShape="1">
                <a:gsLst>
                  <a:gs pos="0">
                    <a:schemeClr val="accent6">
                      <a:lumMod val="80000"/>
                      <a:lumOff val="20000"/>
                    </a:schemeClr>
                  </a:gs>
                  <a:gs pos="75000">
                    <a:schemeClr val="accent6">
                      <a:lumMod val="80000"/>
                      <a:lumOff val="20000"/>
                      <a:lumMod val="60000"/>
                      <a:lumOff val="40000"/>
                    </a:schemeClr>
                  </a:gs>
                  <a:gs pos="51000">
                    <a:schemeClr val="accent6">
                      <a:lumMod val="80000"/>
                      <a:lumOff val="20000"/>
                      <a:alpha val="75000"/>
                    </a:schemeClr>
                  </a:gs>
                  <a:gs pos="100000">
                    <a:schemeClr val="accent6">
                      <a:lumMod val="80000"/>
                      <a:lumOff val="20000"/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5390-40E6-9E8A-BE531BFBE11E}"/>
              </c:ext>
            </c:extLst>
          </c:dPt>
          <c:dPt>
            <c:idx val="9"/>
            <c:invertIfNegative val="0"/>
            <c:bubble3D val="0"/>
            <c:spPr>
              <a:gradFill flip="none" rotWithShape="1">
                <a:gsLst>
                  <a:gs pos="0">
                    <a:schemeClr val="accent2">
                      <a:lumMod val="80000"/>
                    </a:schemeClr>
                  </a:gs>
                  <a:gs pos="75000">
                    <a:schemeClr val="accent2">
                      <a:lumMod val="80000"/>
                      <a:lumMod val="60000"/>
                      <a:lumOff val="40000"/>
                    </a:schemeClr>
                  </a:gs>
                  <a:gs pos="51000">
                    <a:schemeClr val="accent2">
                      <a:lumMod val="80000"/>
                      <a:alpha val="75000"/>
                    </a:schemeClr>
                  </a:gs>
                  <a:gs pos="100000">
                    <a:schemeClr val="accent2">
                      <a:lumMod val="80000"/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5390-40E6-9E8A-BE531BFBE11E}"/>
              </c:ext>
            </c:extLst>
          </c:dPt>
          <c:dPt>
            <c:idx val="10"/>
            <c:invertIfNegative val="0"/>
            <c:bubble3D val="0"/>
            <c:spPr>
              <a:gradFill flip="none" rotWithShape="1">
                <a:gsLst>
                  <a:gs pos="0">
                    <a:schemeClr val="accent4">
                      <a:lumMod val="80000"/>
                    </a:schemeClr>
                  </a:gs>
                  <a:gs pos="75000">
                    <a:schemeClr val="accent4">
                      <a:lumMod val="80000"/>
                      <a:lumMod val="60000"/>
                      <a:lumOff val="40000"/>
                    </a:schemeClr>
                  </a:gs>
                  <a:gs pos="51000">
                    <a:schemeClr val="accent4">
                      <a:lumMod val="80000"/>
                      <a:alpha val="75000"/>
                    </a:schemeClr>
                  </a:gs>
                  <a:gs pos="100000">
                    <a:schemeClr val="accent4">
                      <a:lumMod val="80000"/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5390-40E6-9E8A-BE531BFBE11E}"/>
              </c:ext>
            </c:extLst>
          </c:dPt>
          <c:cat>
            <c:strRef>
              <c:f>'ВК-ООП (2)'!$C$5:$C$15</c:f>
              <c:strCache>
                <c:ptCount val="11"/>
                <c:pt idx="0">
                  <c:v>44.03.01 Педагогическое образование, профиль «Иностранный язык», 
Бз-ПИЯ-11</c:v>
                </c:pt>
                <c:pt idx="1">
                  <c:v>44.03.01 Педагогическое образование, профиль «Иностранный язык», 
Бз-ПИЯ-11</c:v>
                </c:pt>
                <c:pt idx="2">
                  <c:v>44.03.01 Педагогическое образование, профиль «Иностранный язык», 
Бз-ПИЯ-21</c:v>
                </c:pt>
                <c:pt idx="3">
                  <c:v>44.03.01 Педагогическое образование, профиль «Иностранный язык», 
Бз-ПИЯ-21</c:v>
                </c:pt>
                <c:pt idx="4">
                  <c:v>44.03.01 Педагогическое образование, профиль «Иностранный язык», 
Бз-ПИЯ-31</c:v>
                </c:pt>
                <c:pt idx="5">
                  <c:v>44.04.01 Педагогическое образование, магистерская программа «Языковое образование», Мз-ПЯО-11</c:v>
                </c:pt>
                <c:pt idx="6">
                  <c:v>44.04.01 Педагогическое образование, магистерская программа «Языковое образование», Мз-ПЯО-21</c:v>
                </c:pt>
                <c:pt idx="7">
                  <c:v>44.04.01 Педагогическое образование, магистерская программа «Языковое образование», Мз-ПЯО-21</c:v>
                </c:pt>
                <c:pt idx="8">
                  <c:v>44.04.01 Педагогическое образование, магистерская программа «Языковое образование», Мз-ПЯО-21</c:v>
                </c:pt>
                <c:pt idx="9">
                  <c:v>45.04.02 Лингвистика, магистерская программа «Лингвистика и перевод», Мз-Линг-21</c:v>
                </c:pt>
                <c:pt idx="10">
                  <c:v>45.04.02 Лингвистика, магистерская программа «Лингвистика и перевод», Мз-Линг-21</c:v>
                </c:pt>
              </c:strCache>
            </c:strRef>
          </c:cat>
          <c:val>
            <c:numRef>
              <c:f>'ВК-ООП (2)'!$H$5:$H$15</c:f>
              <c:numCache>
                <c:formatCode>0%</c:formatCode>
                <c:ptCount val="11"/>
                <c:pt idx="0">
                  <c:v>0.71</c:v>
                </c:pt>
                <c:pt idx="1">
                  <c:v>0.77400000000000002</c:v>
                </c:pt>
                <c:pt idx="2">
                  <c:v>0.76300000000000001</c:v>
                </c:pt>
                <c:pt idx="3">
                  <c:v>0.92100000000000004</c:v>
                </c:pt>
                <c:pt idx="4">
                  <c:v>0.79400000000000004</c:v>
                </c:pt>
                <c:pt idx="5">
                  <c:v>0.90400000000000003</c:v>
                </c:pt>
                <c:pt idx="6">
                  <c:v>0.57099999999999995</c:v>
                </c:pt>
                <c:pt idx="7">
                  <c:v>0.71399999999999997</c:v>
                </c:pt>
                <c:pt idx="8">
                  <c:v>0.71399999999999997</c:v>
                </c:pt>
                <c:pt idx="9">
                  <c:v>0.7</c:v>
                </c:pt>
                <c:pt idx="10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5390-40E6-9E8A-BE531BFBE1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438587376"/>
        <c:axId val="438793136"/>
      </c:barChart>
      <c:catAx>
        <c:axId val="43858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8793136"/>
        <c:crosses val="autoZero"/>
        <c:auto val="1"/>
        <c:lblAlgn val="ctr"/>
        <c:lblOffset val="100"/>
        <c:noMultiLvlLbl val="0"/>
      </c:catAx>
      <c:valAx>
        <c:axId val="438793136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8587376"/>
        <c:crosses val="autoZero"/>
        <c:crossBetween val="between"/>
      </c:valAx>
      <c:dTable>
        <c:showHorzBorder val="1"/>
        <c:showVertBorder val="1"/>
        <c:showOutline val="1"/>
        <c:showKeys val="0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80706687423006"/>
          <c:y val="5.3476291052843995E-2"/>
          <c:w val="0.79192933125769938"/>
          <c:h val="0.71275410859837807"/>
        </c:manualLayout>
      </c:layout>
      <c:barChart>
        <c:barDir val="col"/>
        <c:grouping val="clustered"/>
        <c:varyColors val="1"/>
        <c:ser>
          <c:idx val="1"/>
          <c:order val="0"/>
          <c:tx>
            <c:strRef>
              <c:f>'ВК-ООП (2)'!$H$3</c:f>
              <c:strCache>
                <c:ptCount val="1"/>
                <c:pt idx="0">
                  <c:v>Доля студентов, прошедших тестирование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accent2"/>
                  </a:gs>
                  <a:gs pos="75000">
                    <a:schemeClr val="accent2">
                      <a:lumMod val="60000"/>
                      <a:lumOff val="40000"/>
                    </a:schemeClr>
                  </a:gs>
                  <a:gs pos="51000">
                    <a:schemeClr val="accent2">
                      <a:alpha val="75000"/>
                    </a:schemeClr>
                  </a:gs>
                  <a:gs pos="100000">
                    <a:schemeClr val="accent2"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13-40DB-A0FD-C22D762C20D4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chemeClr val="accent4"/>
                  </a:gs>
                  <a:gs pos="75000">
                    <a:schemeClr val="accent4">
                      <a:lumMod val="60000"/>
                      <a:lumOff val="40000"/>
                    </a:schemeClr>
                  </a:gs>
                  <a:gs pos="51000">
                    <a:schemeClr val="accent4">
                      <a:alpha val="75000"/>
                    </a:schemeClr>
                  </a:gs>
                  <a:gs pos="100000">
                    <a:schemeClr val="accent4"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F13-40DB-A0FD-C22D762C20D4}"/>
              </c:ext>
            </c:extLst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chemeClr val="accent6"/>
                  </a:gs>
                  <a:gs pos="75000">
                    <a:schemeClr val="accent6">
                      <a:lumMod val="60000"/>
                      <a:lumOff val="40000"/>
                    </a:schemeClr>
                  </a:gs>
                  <a:gs pos="51000">
                    <a:schemeClr val="accent6">
                      <a:alpha val="75000"/>
                    </a:schemeClr>
                  </a:gs>
                  <a:gs pos="100000">
                    <a:schemeClr val="accent6"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F13-40DB-A0FD-C22D762C20D4}"/>
              </c:ext>
            </c:extLst>
          </c:dPt>
          <c:dPt>
            <c:idx val="3"/>
            <c:invertIfNegative val="0"/>
            <c:bubble3D val="0"/>
            <c:spPr>
              <a:gradFill flip="none" rotWithShape="1">
                <a:gsLst>
                  <a:gs pos="0">
                    <a:schemeClr val="accent2">
                      <a:lumMod val="60000"/>
                    </a:schemeClr>
                  </a:gs>
                  <a:gs pos="75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51000">
                    <a:schemeClr val="accent2">
                      <a:lumMod val="60000"/>
                      <a:alpha val="75000"/>
                    </a:schemeClr>
                  </a:gs>
                  <a:gs pos="100000">
                    <a:schemeClr val="accent2">
                      <a:lumMod val="60000"/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F13-40DB-A0FD-C22D762C20D4}"/>
              </c:ext>
            </c:extLst>
          </c:dPt>
          <c:dPt>
            <c:idx val="4"/>
            <c:invertIfNegative val="0"/>
            <c:bubble3D val="0"/>
            <c:spPr>
              <a:gradFill flip="none" rotWithShape="1">
                <a:gsLst>
                  <a:gs pos="0">
                    <a:schemeClr val="accent4">
                      <a:lumMod val="60000"/>
                    </a:schemeClr>
                  </a:gs>
                  <a:gs pos="75000">
                    <a:schemeClr val="accent4">
                      <a:lumMod val="60000"/>
                      <a:lumMod val="60000"/>
                      <a:lumOff val="40000"/>
                    </a:schemeClr>
                  </a:gs>
                  <a:gs pos="51000">
                    <a:schemeClr val="accent4">
                      <a:lumMod val="60000"/>
                      <a:alpha val="75000"/>
                    </a:schemeClr>
                  </a:gs>
                  <a:gs pos="100000">
                    <a:schemeClr val="accent4">
                      <a:lumMod val="60000"/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F13-40DB-A0FD-C22D762C20D4}"/>
              </c:ext>
            </c:extLst>
          </c:dPt>
          <c:dPt>
            <c:idx val="5"/>
            <c:invertIfNegative val="0"/>
            <c:bubble3D val="0"/>
            <c:spPr>
              <a:gradFill flip="none" rotWithShape="1">
                <a:gsLst>
                  <a:gs pos="0">
                    <a:schemeClr val="accent6">
                      <a:lumMod val="60000"/>
                    </a:schemeClr>
                  </a:gs>
                  <a:gs pos="75000">
                    <a:schemeClr val="accent6">
                      <a:lumMod val="60000"/>
                      <a:lumMod val="60000"/>
                      <a:lumOff val="40000"/>
                    </a:schemeClr>
                  </a:gs>
                  <a:gs pos="51000">
                    <a:schemeClr val="accent6">
                      <a:lumMod val="60000"/>
                      <a:alpha val="75000"/>
                    </a:schemeClr>
                  </a:gs>
                  <a:gs pos="100000">
                    <a:schemeClr val="accent6">
                      <a:lumMod val="60000"/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F13-40DB-A0FD-C22D762C20D4}"/>
              </c:ext>
            </c:extLst>
          </c:dPt>
          <c:dPt>
            <c:idx val="6"/>
            <c:invertIfNegative val="0"/>
            <c:bubble3D val="0"/>
            <c:spPr>
              <a:gradFill flip="none" rotWithShape="1">
                <a:gsLst>
                  <a:gs pos="0">
                    <a:schemeClr val="accent2">
                      <a:lumMod val="80000"/>
                      <a:lumOff val="20000"/>
                    </a:schemeClr>
                  </a:gs>
                  <a:gs pos="75000">
                    <a:schemeClr val="accent2">
                      <a:lumMod val="80000"/>
                      <a:lumOff val="20000"/>
                      <a:lumMod val="60000"/>
                      <a:lumOff val="40000"/>
                    </a:schemeClr>
                  </a:gs>
                  <a:gs pos="51000">
                    <a:schemeClr val="accent2">
                      <a:lumMod val="80000"/>
                      <a:lumOff val="20000"/>
                      <a:alpha val="75000"/>
                    </a:schemeClr>
                  </a:gs>
                  <a:gs pos="100000">
                    <a:schemeClr val="accent2">
                      <a:lumMod val="80000"/>
                      <a:lumOff val="20000"/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F13-40DB-A0FD-C22D762C20D4}"/>
              </c:ext>
            </c:extLst>
          </c:dPt>
          <c:dPt>
            <c:idx val="7"/>
            <c:invertIfNegative val="0"/>
            <c:bubble3D val="0"/>
            <c:spPr>
              <a:gradFill flip="none" rotWithShape="1">
                <a:gsLst>
                  <a:gs pos="0">
                    <a:schemeClr val="accent4">
                      <a:lumMod val="80000"/>
                      <a:lumOff val="20000"/>
                    </a:schemeClr>
                  </a:gs>
                  <a:gs pos="75000">
                    <a:schemeClr val="accent4">
                      <a:lumMod val="80000"/>
                      <a:lumOff val="20000"/>
                      <a:lumMod val="60000"/>
                      <a:lumOff val="40000"/>
                    </a:schemeClr>
                  </a:gs>
                  <a:gs pos="51000">
                    <a:schemeClr val="accent4">
                      <a:lumMod val="80000"/>
                      <a:lumOff val="20000"/>
                      <a:alpha val="75000"/>
                    </a:schemeClr>
                  </a:gs>
                  <a:gs pos="100000">
                    <a:schemeClr val="accent4">
                      <a:lumMod val="80000"/>
                      <a:lumOff val="20000"/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2F13-40DB-A0FD-C22D762C20D4}"/>
              </c:ext>
            </c:extLst>
          </c:dPt>
          <c:dPt>
            <c:idx val="8"/>
            <c:invertIfNegative val="0"/>
            <c:bubble3D val="0"/>
            <c:spPr>
              <a:gradFill flip="none" rotWithShape="1">
                <a:gsLst>
                  <a:gs pos="0">
                    <a:schemeClr val="accent6">
                      <a:lumMod val="80000"/>
                      <a:lumOff val="20000"/>
                    </a:schemeClr>
                  </a:gs>
                  <a:gs pos="75000">
                    <a:schemeClr val="accent6">
                      <a:lumMod val="80000"/>
                      <a:lumOff val="20000"/>
                      <a:lumMod val="60000"/>
                      <a:lumOff val="40000"/>
                    </a:schemeClr>
                  </a:gs>
                  <a:gs pos="51000">
                    <a:schemeClr val="accent6">
                      <a:lumMod val="80000"/>
                      <a:lumOff val="20000"/>
                      <a:alpha val="75000"/>
                    </a:schemeClr>
                  </a:gs>
                  <a:gs pos="100000">
                    <a:schemeClr val="accent6">
                      <a:lumMod val="80000"/>
                      <a:lumOff val="20000"/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2F13-40DB-A0FD-C22D762C20D4}"/>
              </c:ext>
            </c:extLst>
          </c:dPt>
          <c:dPt>
            <c:idx val="9"/>
            <c:invertIfNegative val="0"/>
            <c:bubble3D val="0"/>
            <c:spPr>
              <a:gradFill flip="none" rotWithShape="1">
                <a:gsLst>
                  <a:gs pos="0">
                    <a:schemeClr val="accent2">
                      <a:lumMod val="80000"/>
                    </a:schemeClr>
                  </a:gs>
                  <a:gs pos="75000">
                    <a:schemeClr val="accent2">
                      <a:lumMod val="80000"/>
                      <a:lumMod val="60000"/>
                      <a:lumOff val="40000"/>
                    </a:schemeClr>
                  </a:gs>
                  <a:gs pos="51000">
                    <a:schemeClr val="accent2">
                      <a:lumMod val="80000"/>
                      <a:alpha val="75000"/>
                    </a:schemeClr>
                  </a:gs>
                  <a:gs pos="100000">
                    <a:schemeClr val="accent2">
                      <a:lumMod val="80000"/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2F13-40DB-A0FD-C22D762C20D4}"/>
              </c:ext>
            </c:extLst>
          </c:dPt>
          <c:cat>
            <c:strRef>
              <c:f>'ВК-ООП (2)'!$C$16:$C$25</c:f>
              <c:strCache>
                <c:ptCount val="10"/>
                <c:pt idx="0">
                  <c:v>44.03.02 Психолого-педагогическое образование, профиль «Социальная адаптация обучающихся с ОВЗ в инклюзивном образовании», Бз-ППО-31</c:v>
                </c:pt>
                <c:pt idx="1">
                  <c:v>44.04.02 Психолого-педагогическое образование, магистерская программа «Психология и социальная педагогика», Мз-ППО-11</c:v>
                </c:pt>
                <c:pt idx="2">
                  <c:v>44.04.02 Психолого-педагогическое образование, магистерская программа «Психология и социальная педагогика», Мз-ППО-11</c:v>
                </c:pt>
                <c:pt idx="3">
                  <c:v>39.04.03 Организация работы с молодежью, магистерская программа «Управление в сфере молодежной политики», Мз-ОРМ-21</c:v>
                </c:pt>
                <c:pt idx="4">
                  <c:v>39.04.03 Организация работы с молодежью, магистерская программа «Управление в сфере молодежной политики», Мз-ОРМ-21</c:v>
                </c:pt>
                <c:pt idx="5">
                  <c:v>39.03.02 Социальная работа, профиль «Государственная социальная политика»,  Бз-СР-11</c:v>
                </c:pt>
                <c:pt idx="6">
                  <c:v>51.03.03 Социально- культурная деятельность, профиль «Организация и управление в сфере культуры», Бз-СКД-11</c:v>
                </c:pt>
                <c:pt idx="7">
                  <c:v>44.03.01 Педагогическое образование, профиль «Физическая культура», Бз-ПФК-11</c:v>
                </c:pt>
                <c:pt idx="8">
                  <c:v>44.03.01 Педагогическое образование, профиль «Физическая культура», 
Бз-ПФК-31</c:v>
                </c:pt>
                <c:pt idx="9">
                  <c:v>44.04.01 Педагогическое образование, магистерская программа «Образование в области физической культуры и спорта», Мз-ПФК-21</c:v>
                </c:pt>
              </c:strCache>
            </c:strRef>
          </c:cat>
          <c:val>
            <c:numRef>
              <c:f>'ВК-ООП (2)'!$H$16:$H$25</c:f>
              <c:numCache>
                <c:formatCode>0%</c:formatCode>
                <c:ptCount val="10"/>
                <c:pt idx="0">
                  <c:v>0.8</c:v>
                </c:pt>
                <c:pt idx="1">
                  <c:v>0.93</c:v>
                </c:pt>
                <c:pt idx="2">
                  <c:v>0.96</c:v>
                </c:pt>
                <c:pt idx="3">
                  <c:v>1</c:v>
                </c:pt>
                <c:pt idx="4">
                  <c:v>0.66700000000000004</c:v>
                </c:pt>
                <c:pt idx="5">
                  <c:v>0.8</c:v>
                </c:pt>
                <c:pt idx="6">
                  <c:v>0.92</c:v>
                </c:pt>
                <c:pt idx="7">
                  <c:v>0.67600000000000005</c:v>
                </c:pt>
                <c:pt idx="8">
                  <c:v>0.85699999999999998</c:v>
                </c:pt>
                <c:pt idx="9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2F13-40DB-A0FD-C22D762C20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438587376"/>
        <c:axId val="438793136"/>
      </c:barChart>
      <c:catAx>
        <c:axId val="43858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8793136"/>
        <c:crosses val="autoZero"/>
        <c:auto val="1"/>
        <c:lblAlgn val="ctr"/>
        <c:lblOffset val="100"/>
        <c:noMultiLvlLbl val="0"/>
      </c:catAx>
      <c:valAx>
        <c:axId val="438793136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8587376"/>
        <c:crosses val="autoZero"/>
        <c:crossBetween val="between"/>
      </c:valAx>
      <c:dTable>
        <c:showHorzBorder val="1"/>
        <c:showVertBorder val="1"/>
        <c:showOutline val="1"/>
        <c:showKeys val="0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80706687423006"/>
          <c:y val="5.3476291052843995E-2"/>
          <c:w val="0.79192933125769938"/>
          <c:h val="0.71275410859837807"/>
        </c:manualLayout>
      </c:layout>
      <c:barChart>
        <c:barDir val="col"/>
        <c:grouping val="clustered"/>
        <c:varyColors val="1"/>
        <c:ser>
          <c:idx val="1"/>
          <c:order val="0"/>
          <c:tx>
            <c:strRef>
              <c:f>'ВК-ООП (2)'!$H$3</c:f>
              <c:strCache>
                <c:ptCount val="1"/>
                <c:pt idx="0">
                  <c:v>Доля студентов, прошедших тестирование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accent2"/>
                  </a:gs>
                  <a:gs pos="75000">
                    <a:schemeClr val="accent2">
                      <a:lumMod val="60000"/>
                      <a:lumOff val="40000"/>
                    </a:schemeClr>
                  </a:gs>
                  <a:gs pos="51000">
                    <a:schemeClr val="accent2">
                      <a:alpha val="75000"/>
                    </a:schemeClr>
                  </a:gs>
                  <a:gs pos="100000">
                    <a:schemeClr val="accent2"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9CA-4DE0-ADD7-477050E49AD1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chemeClr val="accent4"/>
                  </a:gs>
                  <a:gs pos="75000">
                    <a:schemeClr val="accent4">
                      <a:lumMod val="60000"/>
                      <a:lumOff val="40000"/>
                    </a:schemeClr>
                  </a:gs>
                  <a:gs pos="51000">
                    <a:schemeClr val="accent4">
                      <a:alpha val="75000"/>
                    </a:schemeClr>
                  </a:gs>
                  <a:gs pos="100000">
                    <a:schemeClr val="accent4"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9CA-4DE0-ADD7-477050E49AD1}"/>
              </c:ext>
            </c:extLst>
          </c:dPt>
          <c:cat>
            <c:strRef>
              <c:f>'ВК-ООП (2)'!$C$27:$C$28</c:f>
              <c:strCache>
                <c:ptCount val="2"/>
                <c:pt idx="0">
                  <c:v>09.03.02 Информационные системы и технологии, профиль «Информационные системы и технологии», Бз-ИСиТ-11</c:v>
                </c:pt>
                <c:pt idx="1">
                  <c:v>09.04.02 Информационные системы и технологии, магистерская программа «Информационные системы в бизнесе и управлении», Мз-ИСиТ-11</c:v>
                </c:pt>
              </c:strCache>
            </c:strRef>
          </c:cat>
          <c:val>
            <c:numRef>
              <c:f>'ВК-ООП (2)'!$H$27:$H$28</c:f>
              <c:numCache>
                <c:formatCode>0%</c:formatCode>
                <c:ptCount val="2"/>
                <c:pt idx="0">
                  <c:v>0.64500000000000002</c:v>
                </c:pt>
                <c:pt idx="1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CA-4DE0-ADD7-477050E49A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438587376"/>
        <c:axId val="438793136"/>
      </c:barChart>
      <c:catAx>
        <c:axId val="43858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8793136"/>
        <c:crosses val="autoZero"/>
        <c:auto val="1"/>
        <c:lblAlgn val="ctr"/>
        <c:lblOffset val="100"/>
        <c:noMultiLvlLbl val="0"/>
      </c:catAx>
      <c:valAx>
        <c:axId val="438793136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8587376"/>
        <c:crosses val="autoZero"/>
        <c:crossBetween val="between"/>
      </c:valAx>
      <c:dTable>
        <c:showHorzBorder val="1"/>
        <c:showVertBorder val="1"/>
        <c:showOutline val="1"/>
        <c:showKeys val="0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38448778708559"/>
          <c:y val="5.7387539083281938E-2"/>
          <c:w val="0.79192933125769938"/>
          <c:h val="0.71275410859837807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'ВК-ООП (2)'!$H$3</c:f>
              <c:strCache>
                <c:ptCount val="1"/>
                <c:pt idx="0">
                  <c:v>Доля студентов, прошедших тестирование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accent2"/>
                  </a:gs>
                  <a:gs pos="75000">
                    <a:schemeClr val="accent2">
                      <a:lumMod val="60000"/>
                      <a:lumOff val="40000"/>
                    </a:schemeClr>
                  </a:gs>
                  <a:gs pos="51000">
                    <a:schemeClr val="accent2">
                      <a:alpha val="75000"/>
                    </a:schemeClr>
                  </a:gs>
                  <a:gs pos="100000">
                    <a:schemeClr val="accent2"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9D9-4A67-82A1-72E2A5630B07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chemeClr val="accent4"/>
                  </a:gs>
                  <a:gs pos="75000">
                    <a:schemeClr val="accent4">
                      <a:lumMod val="60000"/>
                      <a:lumOff val="40000"/>
                    </a:schemeClr>
                  </a:gs>
                  <a:gs pos="51000">
                    <a:schemeClr val="accent4">
                      <a:alpha val="75000"/>
                    </a:schemeClr>
                  </a:gs>
                  <a:gs pos="100000">
                    <a:schemeClr val="accent4"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9D9-4A67-82A1-72E2A5630B07}"/>
              </c:ext>
            </c:extLst>
          </c:dPt>
          <c:cat>
            <c:strRef>
              <c:f>'ВК-ООП (2)'!$C$35:$C$36</c:f>
              <c:strCache>
                <c:ptCount val="2"/>
                <c:pt idx="0">
                  <c:v>44.03.01 Педагогическое образование, профиль «История», Бз-ПИ-11</c:v>
                </c:pt>
                <c:pt idx="1">
                  <c:v>40.04.01 Юриспруденция, магистерская программа «Гражданское право. Гражданский процесс», Мз-Юр-11</c:v>
                </c:pt>
              </c:strCache>
            </c:strRef>
          </c:cat>
          <c:val>
            <c:numRef>
              <c:f>'ВК-ООП (2)'!$H$35:$H$36</c:f>
              <c:numCache>
                <c:formatCode>0%</c:formatCode>
                <c:ptCount val="2"/>
                <c:pt idx="0">
                  <c:v>0.77</c:v>
                </c:pt>
                <c:pt idx="1">
                  <c:v>0.80600000000000005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D9-4A67-82A1-72E2A5630B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438587376"/>
        <c:axId val="438793136"/>
      </c:barChart>
      <c:catAx>
        <c:axId val="43858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8793136"/>
        <c:crosses val="autoZero"/>
        <c:auto val="1"/>
        <c:lblAlgn val="ctr"/>
        <c:lblOffset val="100"/>
        <c:noMultiLvlLbl val="0"/>
      </c:catAx>
      <c:valAx>
        <c:axId val="438793136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8587376"/>
        <c:crosses val="autoZero"/>
        <c:crossBetween val="between"/>
      </c:valAx>
      <c:dTable>
        <c:showHorzBorder val="1"/>
        <c:showVertBorder val="1"/>
        <c:showOutline val="1"/>
        <c:showKeys val="0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33282874412223"/>
          <c:y val="4.953040976418345E-2"/>
          <c:w val="0.79192933125769938"/>
          <c:h val="0.71275410859837807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'ВК-ООП (2)'!$H$3</c:f>
              <c:strCache>
                <c:ptCount val="1"/>
                <c:pt idx="0">
                  <c:v>Доля студентов, прошедших тестирование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accent2"/>
                  </a:gs>
                  <a:gs pos="75000">
                    <a:schemeClr val="accent2">
                      <a:lumMod val="60000"/>
                      <a:lumOff val="40000"/>
                    </a:schemeClr>
                  </a:gs>
                  <a:gs pos="51000">
                    <a:schemeClr val="accent2">
                      <a:alpha val="75000"/>
                    </a:schemeClr>
                  </a:gs>
                  <a:gs pos="100000">
                    <a:schemeClr val="accent2"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EEA-4030-B8BF-0B1E170AFFBF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chemeClr val="accent4"/>
                  </a:gs>
                  <a:gs pos="75000">
                    <a:schemeClr val="accent4">
                      <a:lumMod val="60000"/>
                      <a:lumOff val="40000"/>
                    </a:schemeClr>
                  </a:gs>
                  <a:gs pos="51000">
                    <a:schemeClr val="accent4">
                      <a:alpha val="75000"/>
                    </a:schemeClr>
                  </a:gs>
                  <a:gs pos="100000">
                    <a:schemeClr val="accent4"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EEA-4030-B8BF-0B1E170AFFBF}"/>
              </c:ext>
            </c:extLst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chemeClr val="accent6"/>
                  </a:gs>
                  <a:gs pos="75000">
                    <a:schemeClr val="accent6">
                      <a:lumMod val="60000"/>
                      <a:lumOff val="40000"/>
                    </a:schemeClr>
                  </a:gs>
                  <a:gs pos="51000">
                    <a:schemeClr val="accent6">
                      <a:alpha val="75000"/>
                    </a:schemeClr>
                  </a:gs>
                  <a:gs pos="100000">
                    <a:schemeClr val="accent6"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EEA-4030-B8BF-0B1E170AFFBF}"/>
              </c:ext>
            </c:extLst>
          </c:dPt>
          <c:dPt>
            <c:idx val="3"/>
            <c:invertIfNegative val="0"/>
            <c:bubble3D val="0"/>
            <c:spPr>
              <a:gradFill flip="none" rotWithShape="1">
                <a:gsLst>
                  <a:gs pos="0">
                    <a:schemeClr val="accent2">
                      <a:lumMod val="60000"/>
                    </a:schemeClr>
                  </a:gs>
                  <a:gs pos="75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51000">
                    <a:schemeClr val="accent2">
                      <a:lumMod val="60000"/>
                      <a:alpha val="75000"/>
                    </a:schemeClr>
                  </a:gs>
                  <a:gs pos="100000">
                    <a:schemeClr val="accent2">
                      <a:lumMod val="60000"/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EEA-4030-B8BF-0B1E170AFFBF}"/>
              </c:ext>
            </c:extLst>
          </c:dPt>
          <c:dPt>
            <c:idx val="4"/>
            <c:invertIfNegative val="0"/>
            <c:bubble3D val="0"/>
            <c:spPr>
              <a:gradFill flip="none" rotWithShape="1">
                <a:gsLst>
                  <a:gs pos="0">
                    <a:schemeClr val="accent4">
                      <a:lumMod val="60000"/>
                    </a:schemeClr>
                  </a:gs>
                  <a:gs pos="75000">
                    <a:schemeClr val="accent4">
                      <a:lumMod val="60000"/>
                      <a:lumMod val="60000"/>
                      <a:lumOff val="40000"/>
                    </a:schemeClr>
                  </a:gs>
                  <a:gs pos="51000">
                    <a:schemeClr val="accent4">
                      <a:lumMod val="60000"/>
                      <a:alpha val="75000"/>
                    </a:schemeClr>
                  </a:gs>
                  <a:gs pos="100000">
                    <a:schemeClr val="accent4">
                      <a:lumMod val="60000"/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EEA-4030-B8BF-0B1E170AFFBF}"/>
              </c:ext>
            </c:extLst>
          </c:dPt>
          <c:dPt>
            <c:idx val="5"/>
            <c:invertIfNegative val="0"/>
            <c:bubble3D val="0"/>
            <c:spPr>
              <a:gradFill flip="none" rotWithShape="1">
                <a:gsLst>
                  <a:gs pos="0">
                    <a:schemeClr val="accent6">
                      <a:lumMod val="60000"/>
                    </a:schemeClr>
                  </a:gs>
                  <a:gs pos="75000">
                    <a:schemeClr val="accent6">
                      <a:lumMod val="60000"/>
                      <a:lumMod val="60000"/>
                      <a:lumOff val="40000"/>
                    </a:schemeClr>
                  </a:gs>
                  <a:gs pos="51000">
                    <a:schemeClr val="accent6">
                      <a:lumMod val="60000"/>
                      <a:alpha val="75000"/>
                    </a:schemeClr>
                  </a:gs>
                  <a:gs pos="100000">
                    <a:schemeClr val="accent6">
                      <a:lumMod val="60000"/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EEA-4030-B8BF-0B1E170AFFBF}"/>
              </c:ext>
            </c:extLst>
          </c:dPt>
          <c:cat>
            <c:strRef>
              <c:f>'ВК-ООП (2)'!$C$29:$C$34</c:f>
              <c:strCache>
                <c:ptCount val="6"/>
                <c:pt idx="0">
                  <c:v>44.03.01 Педагогическое образование, профиль «Педагогика и методика дошкольного образования», Бз-ПДО-21</c:v>
                </c:pt>
                <c:pt idx="1">
                  <c:v>44.03.01 Педагогическое образование, профиль «Педагогика и методика дошкольного образования», Бз-ПДО-21</c:v>
                </c:pt>
                <c:pt idx="2">
                  <c:v>44.03.02 Психолого-педагогическое образование, профиль «Психолого-педагогическое сопровождение детей в дошкольном образовании», Бз-ППО-11</c:v>
                </c:pt>
                <c:pt idx="3">
                  <c:v>44.03.03 Специальное (дефектологическое) образование, профиль «Логопедия», Бз-СДО-11</c:v>
                </c:pt>
                <c:pt idx="4">
                  <c:v>44.03.03 Специальное (дефектологическое) образование, профиль «Логопедия», Бз-СДО-11</c:v>
                </c:pt>
                <c:pt idx="5">
                  <c:v>44.03.03 Специальное (дефектологическое) образование, профиль «Логопедия», Бз-СДО-21</c:v>
                </c:pt>
              </c:strCache>
            </c:strRef>
          </c:cat>
          <c:val>
            <c:numRef>
              <c:f>'ВК-ООП (2)'!$H$29:$H$34</c:f>
              <c:numCache>
                <c:formatCode>0%</c:formatCode>
                <c:ptCount val="6"/>
                <c:pt idx="0">
                  <c:v>0.8</c:v>
                </c:pt>
                <c:pt idx="1">
                  <c:v>0.88</c:v>
                </c:pt>
                <c:pt idx="2">
                  <c:v>0.58299999999999996</c:v>
                </c:pt>
                <c:pt idx="3">
                  <c:v>0.82499999999999996</c:v>
                </c:pt>
                <c:pt idx="4">
                  <c:v>0.94</c:v>
                </c:pt>
                <c:pt idx="5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EEA-4030-B8BF-0B1E170AFF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438587376"/>
        <c:axId val="438793136"/>
      </c:barChart>
      <c:catAx>
        <c:axId val="43858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8793136"/>
        <c:crosses val="autoZero"/>
        <c:auto val="1"/>
        <c:lblAlgn val="ctr"/>
        <c:lblOffset val="100"/>
        <c:noMultiLvlLbl val="0"/>
      </c:catAx>
      <c:valAx>
        <c:axId val="438793136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8587376"/>
        <c:crosses val="autoZero"/>
        <c:crossBetween val="between"/>
      </c:valAx>
      <c:dTable>
        <c:showHorzBorder val="1"/>
        <c:showVertBorder val="1"/>
        <c:showOutline val="1"/>
        <c:showKeys val="0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80706687423006"/>
          <c:y val="5.3476291052843995E-2"/>
          <c:w val="0.79192933125769938"/>
          <c:h val="0.71275410859837807"/>
        </c:manualLayout>
      </c:layout>
      <c:barChart>
        <c:barDir val="col"/>
        <c:grouping val="clustered"/>
        <c:varyColors val="1"/>
        <c:ser>
          <c:idx val="1"/>
          <c:order val="0"/>
          <c:tx>
            <c:strRef>
              <c:f>'ВК-ООП (2)'!$H$3</c:f>
              <c:strCache>
                <c:ptCount val="1"/>
                <c:pt idx="0">
                  <c:v>Доля студентов, прошедших тестирование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accent2"/>
                  </a:gs>
                  <a:gs pos="75000">
                    <a:schemeClr val="accent2">
                      <a:lumMod val="60000"/>
                      <a:lumOff val="40000"/>
                    </a:schemeClr>
                  </a:gs>
                  <a:gs pos="51000">
                    <a:schemeClr val="accent2">
                      <a:alpha val="75000"/>
                    </a:schemeClr>
                  </a:gs>
                  <a:gs pos="100000">
                    <a:schemeClr val="accent2">
                      <a:lumMod val="20000"/>
                      <a:lumOff val="80000"/>
                      <a:alpha val="15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277-4D90-8263-27F8C45120DB}"/>
              </c:ext>
            </c:extLst>
          </c:dPt>
          <c:cat>
            <c:strRef>
              <c:f>'ВК-ООП (2)'!$C$26</c:f>
              <c:strCache>
                <c:ptCount val="1"/>
                <c:pt idx="0">
                  <c:v>44.03.01 Педагогическое образование, профиль «Филологическое образование», Бз-ПФЛ-11</c:v>
                </c:pt>
              </c:strCache>
            </c:strRef>
          </c:cat>
          <c:val>
            <c:numRef>
              <c:f>'ВК-ООП (2)'!$H$26</c:f>
              <c:numCache>
                <c:formatCode>0%</c:formatCode>
                <c:ptCount val="1"/>
                <c:pt idx="0">
                  <c:v>0.80600000000000005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77-4D90-8263-27F8C45120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438587376"/>
        <c:axId val="438793136"/>
      </c:barChart>
      <c:catAx>
        <c:axId val="43858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8793136"/>
        <c:crosses val="autoZero"/>
        <c:auto val="1"/>
        <c:lblAlgn val="ctr"/>
        <c:lblOffset val="100"/>
        <c:noMultiLvlLbl val="0"/>
      </c:catAx>
      <c:valAx>
        <c:axId val="438793136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8587376"/>
        <c:crosses val="autoZero"/>
        <c:crossBetween val="between"/>
      </c:valAx>
      <c:dTable>
        <c:showHorzBorder val="1"/>
        <c:showVertBorder val="1"/>
        <c:showOutline val="1"/>
        <c:showKeys val="0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ru-RU" sz="1400">
                <a:solidFill>
                  <a:schemeClr val="bg1"/>
                </a:solidFill>
              </a:rPr>
              <a:t>Доля студентов, участвовавших во входном контроле по образовательным программам</a:t>
            </a:r>
          </a:p>
        </c:rich>
      </c:tx>
      <c:layout>
        <c:manualLayout>
          <c:xMode val="edge"/>
          <c:yMode val="edge"/>
          <c:x val="0.12444757177659584"/>
          <c:y val="1.57499773594640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4759575041656696"/>
          <c:y val="8.5608198631562313E-2"/>
          <c:w val="0.50772434675745148"/>
          <c:h val="0.878481726653598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'ВК-ООП (2)'!$H$3</c:f>
              <c:strCache>
                <c:ptCount val="1"/>
                <c:pt idx="0">
                  <c:v>Доля студентов, прошедших тестирование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'ВК-ООП (2)'!$C$4:$C$36</c:f>
              <c:strCache>
                <c:ptCount val="33"/>
                <c:pt idx="0">
                  <c:v>21.04.02 Землеустройство и кадастры, магистерская программа «Кадастровая деятельность», Мз-ЗК-11</c:v>
                </c:pt>
                <c:pt idx="1">
                  <c:v>44.03.01 Педагогическое образование, профиль «Иностранный язык», 
Бз-ПИЯ-11</c:v>
                </c:pt>
                <c:pt idx="2">
                  <c:v>44.03.01 Педагогическое образование, профиль «Иностранный язык», 
Бз-ПИЯ-11</c:v>
                </c:pt>
                <c:pt idx="3">
                  <c:v>44.03.01 Педагогическое образование, профиль «Иностранный язык», 
Бз-ПИЯ-21</c:v>
                </c:pt>
                <c:pt idx="4">
                  <c:v>44.03.01 Педагогическое образование, профиль «Иностранный язык», 
Бз-ПИЯ-21</c:v>
                </c:pt>
                <c:pt idx="5">
                  <c:v>44.03.01 Педагогическое образование, профиль «Иностранный язык», 
Бз-ПИЯ-31</c:v>
                </c:pt>
                <c:pt idx="6">
                  <c:v>44.04.01 Педагогическое образование, магистерская программа «Языковое образование», Мз-ПЯО-11</c:v>
                </c:pt>
                <c:pt idx="7">
                  <c:v>44.04.01 Педагогическое образование, магистерская программа «Языковое образование», Мз-ПЯО-21</c:v>
                </c:pt>
                <c:pt idx="8">
                  <c:v>44.04.01 Педагогическое образование, магистерская программа «Языковое образование», Мз-ПЯО-21</c:v>
                </c:pt>
                <c:pt idx="9">
                  <c:v>44.04.01 Педагогическое образование, магистерская программа «Языковое образование», Мз-ПЯО-21</c:v>
                </c:pt>
                <c:pt idx="10">
                  <c:v>45.04.02 Лингвистика, магистерская программа «Лингвистика и перевод», Мз-Линг-21</c:v>
                </c:pt>
                <c:pt idx="11">
                  <c:v>45.04.02 Лингвистика, магистерская программа «Лингвистика и перевод», Мз-Линг-21</c:v>
                </c:pt>
                <c:pt idx="12">
                  <c:v>44.03.02 Психолого-педагогическое образование, профиль «Социальная адаптация обучающихся с ОВЗ в инклюзивном образовании», Бз-ППО-31</c:v>
                </c:pt>
                <c:pt idx="13">
                  <c:v>44.04.02 Психолого-педагогическое образование, магистерская программа «Психология и социальная педагогика», Мз-ППО-11</c:v>
                </c:pt>
                <c:pt idx="14">
                  <c:v>44.04.02 Психолого-педагогическое образование, магистерская программа «Психология и социальная педагогика», Мз-ППО-11</c:v>
                </c:pt>
                <c:pt idx="15">
                  <c:v>39.04.03 Организация работы с молодежью, магистерская программа «Управление в сфере молодежной политики», Мз-ОРМ-21</c:v>
                </c:pt>
                <c:pt idx="16">
                  <c:v>39.04.03 Организация работы с молодежью, магистерская программа «Управление в сфере молодежной политики», Мз-ОРМ-21</c:v>
                </c:pt>
                <c:pt idx="17">
                  <c:v>39.03.02 Социальная работа, профиль «Государственная социальная политика»,  Бз-СР-11</c:v>
                </c:pt>
                <c:pt idx="18">
                  <c:v>51.03.03 Социально- культурная деятельность, профиль «Организация и управление в сфере культуры», Бз-СКД-11</c:v>
                </c:pt>
                <c:pt idx="19">
                  <c:v>44.03.01 Педагогическое образование, профиль «Физическая культура», Бз-ПФК-11</c:v>
                </c:pt>
                <c:pt idx="20">
                  <c:v>44.03.01 Педагогическое образование, профиль «Физическая культура», 
Бз-ПФК-31</c:v>
                </c:pt>
                <c:pt idx="21">
                  <c:v>44.04.01 Педагогическое образование, магистерская программа «Образование в области физической культуры и спорта», Мз-ПФК-21</c:v>
                </c:pt>
                <c:pt idx="22">
                  <c:v>44.03.01 Педагогическое образование, профиль «Филологическое образование», Бз-ПФЛ-11</c:v>
                </c:pt>
                <c:pt idx="23">
                  <c:v>09.03.02 Информационные системы и технологии, профиль «Информационные системы и технологии», Бз-ИСиТ-11</c:v>
                </c:pt>
                <c:pt idx="24">
                  <c:v>09.04.02 Информационные системы и технологии, магистерская программа «Информационные системы в бизнесе и управлении», Мз-ИСиТ-11</c:v>
                </c:pt>
                <c:pt idx="25">
                  <c:v>44.03.01 Педагогическое образование, профиль «Педагогика и методика дошкольного образования», Бз-ПДО-21</c:v>
                </c:pt>
                <c:pt idx="26">
                  <c:v>44.03.01 Педагогическое образование, профиль «Педагогика и методика дошкольного образования», Бз-ПДО-21</c:v>
                </c:pt>
                <c:pt idx="27">
                  <c:v>44.03.02 Психолого-педагогическое образование, профиль «Психолого-педагогическое сопровождение детей в дошкольном образовании», Бз-ППО-11</c:v>
                </c:pt>
                <c:pt idx="28">
                  <c:v>44.03.03 Специальное (дефектологическое) образование, профиль «Логопедия», Бз-СДО-11</c:v>
                </c:pt>
                <c:pt idx="29">
                  <c:v>44.03.03 Специальное (дефектологическое) образование, профиль «Логопедия», Бз-СДО-11</c:v>
                </c:pt>
                <c:pt idx="30">
                  <c:v>44.03.03 Специальное (дефектологическое) образование, профиль «Логопедия», Бз-СДО-21</c:v>
                </c:pt>
                <c:pt idx="31">
                  <c:v>44.03.01 Педагогическое образование, профиль «История», Бз-ПИ-11</c:v>
                </c:pt>
                <c:pt idx="32">
                  <c:v>40.04.01 Юриспруденция, магистерская программа «Гражданское право. Гражданский процесс», Мз-Юр-11</c:v>
                </c:pt>
              </c:strCache>
            </c:strRef>
          </c:cat>
          <c:val>
            <c:numRef>
              <c:f>'ВК-ООП (2)'!$H$4:$H$36</c:f>
              <c:numCache>
                <c:formatCode>0%</c:formatCode>
                <c:ptCount val="33"/>
                <c:pt idx="0">
                  <c:v>1</c:v>
                </c:pt>
                <c:pt idx="1">
                  <c:v>0.71</c:v>
                </c:pt>
                <c:pt idx="2">
                  <c:v>0.77400000000000002</c:v>
                </c:pt>
                <c:pt idx="3">
                  <c:v>0.76300000000000001</c:v>
                </c:pt>
                <c:pt idx="4">
                  <c:v>0.92100000000000004</c:v>
                </c:pt>
                <c:pt idx="5">
                  <c:v>0.79400000000000004</c:v>
                </c:pt>
                <c:pt idx="6">
                  <c:v>0.90400000000000003</c:v>
                </c:pt>
                <c:pt idx="7">
                  <c:v>0.57099999999999995</c:v>
                </c:pt>
                <c:pt idx="8">
                  <c:v>0.71399999999999997</c:v>
                </c:pt>
                <c:pt idx="9">
                  <c:v>0.71399999999999997</c:v>
                </c:pt>
                <c:pt idx="10">
                  <c:v>0.7</c:v>
                </c:pt>
                <c:pt idx="11">
                  <c:v>0.6</c:v>
                </c:pt>
                <c:pt idx="12">
                  <c:v>0.8</c:v>
                </c:pt>
                <c:pt idx="13">
                  <c:v>0.93</c:v>
                </c:pt>
                <c:pt idx="14">
                  <c:v>0.96</c:v>
                </c:pt>
                <c:pt idx="15">
                  <c:v>1</c:v>
                </c:pt>
                <c:pt idx="16">
                  <c:v>0.66700000000000004</c:v>
                </c:pt>
                <c:pt idx="17">
                  <c:v>0.8</c:v>
                </c:pt>
                <c:pt idx="18">
                  <c:v>0.92</c:v>
                </c:pt>
                <c:pt idx="19">
                  <c:v>0.67600000000000005</c:v>
                </c:pt>
                <c:pt idx="20">
                  <c:v>0.85699999999999998</c:v>
                </c:pt>
                <c:pt idx="21">
                  <c:v>0.41</c:v>
                </c:pt>
                <c:pt idx="22">
                  <c:v>0.80600000000000005</c:v>
                </c:pt>
                <c:pt idx="23">
                  <c:v>0.64500000000000002</c:v>
                </c:pt>
                <c:pt idx="24">
                  <c:v>0.74</c:v>
                </c:pt>
                <c:pt idx="25">
                  <c:v>0.8</c:v>
                </c:pt>
                <c:pt idx="26">
                  <c:v>0.88</c:v>
                </c:pt>
                <c:pt idx="27">
                  <c:v>0.58299999999999996</c:v>
                </c:pt>
                <c:pt idx="28">
                  <c:v>0.82499999999999996</c:v>
                </c:pt>
                <c:pt idx="29">
                  <c:v>0.94</c:v>
                </c:pt>
                <c:pt idx="30">
                  <c:v>0.75</c:v>
                </c:pt>
                <c:pt idx="31">
                  <c:v>0.77</c:v>
                </c:pt>
                <c:pt idx="32">
                  <c:v>0.80600000000000005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3A-4698-B51E-C12F767D0B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451330448"/>
        <c:axId val="451331008"/>
      </c:barChart>
      <c:catAx>
        <c:axId val="451330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0"/>
          <a:lstStyle/>
          <a:p>
            <a:pPr>
              <a:defRPr sz="600" b="0" i="0" u="none" strike="noStrike" kern="1200" baseline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1331008"/>
        <c:crosses val="autoZero"/>
        <c:auto val="1"/>
        <c:lblAlgn val="ctr"/>
        <c:lblOffset val="100"/>
        <c:tickLblSkip val="1"/>
        <c:noMultiLvlLbl val="0"/>
      </c:catAx>
      <c:valAx>
        <c:axId val="45133100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1330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56436514329735"/>
          <c:y val="9.7245277788108167E-2"/>
          <c:w val="0.86217489859222152"/>
          <c:h val="0.63157669642947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Уровни!$E$3</c:f>
              <c:strCache>
                <c:ptCount val="1"/>
                <c:pt idx="0">
                  <c:v>[0%; 60%)</c:v>
                </c:pt>
              </c:strCache>
            </c:strRef>
          </c:tx>
          <c:invertIfNegative val="0"/>
          <c:cat>
            <c:strRef>
              <c:f>Уровни!$C$4:$D$4</c:f>
              <c:strCache>
                <c:ptCount val="2"/>
                <c:pt idx="0">
                  <c:v>21.04.02 Землеустройство и кадастры, магистерская программа «Кадастровая деятельность», Мз-ЗК-11</c:v>
                </c:pt>
                <c:pt idx="1">
                  <c:v>Мониторинг изменений в кадастровой деятельности</c:v>
                </c:pt>
              </c:strCache>
            </c:strRef>
          </c:cat>
          <c:val>
            <c:numRef>
              <c:f>Уровни!$E$4</c:f>
              <c:numCache>
                <c:formatCode>0%</c:formatCode>
                <c:ptCount val="1"/>
                <c:pt idx="0">
                  <c:v>0.16700000000000001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AB-4AE8-B47D-476FD8FF1308}"/>
            </c:ext>
          </c:extLst>
        </c:ser>
        <c:ser>
          <c:idx val="1"/>
          <c:order val="1"/>
          <c:tx>
            <c:strRef>
              <c:f>Уровни!$F$3</c:f>
              <c:strCache>
                <c:ptCount val="1"/>
                <c:pt idx="0">
                  <c:v>[60%;75%)</c:v>
                </c:pt>
              </c:strCache>
            </c:strRef>
          </c:tx>
          <c:invertIfNegative val="0"/>
          <c:cat>
            <c:strRef>
              <c:f>Уровни!$C$4:$D$4</c:f>
              <c:strCache>
                <c:ptCount val="2"/>
                <c:pt idx="0">
                  <c:v>21.04.02 Землеустройство и кадастры, магистерская программа «Кадастровая деятельность», Мз-ЗК-11</c:v>
                </c:pt>
                <c:pt idx="1">
                  <c:v>Мониторинг изменений в кадастровой деятельности</c:v>
                </c:pt>
              </c:strCache>
            </c:strRef>
          </c:cat>
          <c:val>
            <c:numRef>
              <c:f>Уровни!$F$4</c:f>
              <c:numCache>
                <c:formatCode>0%</c:formatCode>
                <c:ptCount val="1"/>
                <c:pt idx="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AB-4AE8-B47D-476FD8FF1308}"/>
            </c:ext>
          </c:extLst>
        </c:ser>
        <c:ser>
          <c:idx val="2"/>
          <c:order val="2"/>
          <c:tx>
            <c:strRef>
              <c:f>Уровни!$G$3</c:f>
              <c:strCache>
                <c:ptCount val="1"/>
                <c:pt idx="0">
                  <c:v>[75%; 85%)</c:v>
                </c:pt>
              </c:strCache>
            </c:strRef>
          </c:tx>
          <c:invertIfNegative val="0"/>
          <c:cat>
            <c:strRef>
              <c:f>Уровни!$C$4:$D$4</c:f>
              <c:strCache>
                <c:ptCount val="2"/>
                <c:pt idx="0">
                  <c:v>21.04.02 Землеустройство и кадастры, магистерская программа «Кадастровая деятельность», Мз-ЗК-11</c:v>
                </c:pt>
                <c:pt idx="1">
                  <c:v>Мониторинг изменений в кадастровой деятельности</c:v>
                </c:pt>
              </c:strCache>
            </c:strRef>
          </c:cat>
          <c:val>
            <c:numRef>
              <c:f>Уровни!$G$4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AB-4AE8-B47D-476FD8FF1308}"/>
            </c:ext>
          </c:extLst>
        </c:ser>
        <c:ser>
          <c:idx val="3"/>
          <c:order val="3"/>
          <c:tx>
            <c:strRef>
              <c:f>Уровни!$H$3</c:f>
              <c:strCache>
                <c:ptCount val="1"/>
                <c:pt idx="0">
                  <c:v>[85%; 100%]</c:v>
                </c:pt>
              </c:strCache>
            </c:strRef>
          </c:tx>
          <c:invertIfNegative val="0"/>
          <c:dPt>
            <c:idx val="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7-23AB-4AE8-B47D-476FD8FF1308}"/>
              </c:ext>
            </c:extLst>
          </c:dPt>
          <c:cat>
            <c:strRef>
              <c:f>Уровни!$C$4:$D$4</c:f>
              <c:strCache>
                <c:ptCount val="2"/>
                <c:pt idx="0">
                  <c:v>21.04.02 Землеустройство и кадастры, магистерская программа «Кадастровая деятельность», Мз-ЗК-11</c:v>
                </c:pt>
                <c:pt idx="1">
                  <c:v>Мониторинг изменений в кадастровой деятельности</c:v>
                </c:pt>
              </c:strCache>
            </c:strRef>
          </c:cat>
          <c:val>
            <c:numRef>
              <c:f>Уровни!$H$4</c:f>
              <c:numCache>
                <c:formatCode>0%</c:formatCode>
                <c:ptCount val="1"/>
                <c:pt idx="0">
                  <c:v>0.33300000000000002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3AB-4AE8-B47D-476FD8FF13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49989136"/>
        <c:axId val="249989696"/>
      </c:barChart>
      <c:catAx>
        <c:axId val="249989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49989696"/>
        <c:crosses val="autoZero"/>
        <c:auto val="1"/>
        <c:lblAlgn val="ctr"/>
        <c:lblOffset val="100"/>
        <c:noMultiLvlLbl val="0"/>
      </c:catAx>
      <c:valAx>
        <c:axId val="24998969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99891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108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0.00368</cdr:x>
      <cdr:y>0.07856</cdr:y>
    </cdr:from>
    <cdr:to>
      <cdr:x>0.1768</cdr:x>
      <cdr:y>0.35408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B6230436-6BB4-4957-8EF3-30500246AFC4}"/>
            </a:ext>
          </a:extLst>
        </cdr:cNvPr>
        <cdr:cNvSpPr txBox="1"/>
      </cdr:nvSpPr>
      <cdr:spPr>
        <a:xfrm xmlns:a="http://schemas.openxmlformats.org/drawingml/2006/main">
          <a:off x="38050" y="533400"/>
          <a:ext cx="1790779" cy="18706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cap="none" spc="0" dirty="0">
              <a:ln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Доля студентов, участвовавших во</a:t>
          </a:r>
          <a:r>
            <a:rPr lang="ru-RU" sz="1400" b="1" cap="none" spc="0" baseline="0" dirty="0">
              <a:ln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входном контроле</a:t>
          </a:r>
        </a:p>
        <a:p xmlns:a="http://schemas.openxmlformats.org/drawingml/2006/main">
          <a:pPr algn="ctr"/>
          <a:r>
            <a:rPr lang="ru-RU" sz="1400" b="1" cap="none" spc="0" baseline="0" dirty="0">
              <a:ln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Средний процент участия - </a:t>
          </a:r>
          <a:r>
            <a:rPr lang="en-US" sz="1400" b="1" cap="none" spc="0" baseline="0" dirty="0">
              <a:ln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100</a:t>
          </a:r>
          <a:r>
            <a:rPr lang="ru-RU" sz="1400" b="1" cap="none" spc="0" baseline="0" dirty="0">
              <a:ln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%</a:t>
          </a:r>
          <a:endParaRPr lang="ru-RU" sz="1400" b="1" cap="none" spc="0" dirty="0">
            <a:ln/>
            <a:solidFill>
              <a:schemeClr val="accent4">
                <a:lumMod val="60000"/>
                <a:lumOff val="40000"/>
              </a:schemeClr>
            </a:solid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  <a:p xmlns:a="http://schemas.openxmlformats.org/drawingml/2006/main">
          <a:pPr algn="ctr"/>
          <a:r>
            <a:rPr lang="ru-RU" sz="1400" b="1" i="1" cap="none" spc="0" baseline="0" dirty="0">
              <a:ln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Институт естествознания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0.23184</cdr:x>
      <cdr:y>0.00522</cdr:y>
    </cdr:from>
    <cdr:to>
      <cdr:x>1</cdr:x>
      <cdr:y>0.09126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33711" y="31228"/>
          <a:ext cx="8063823" cy="5147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Распределение результатов входного</a:t>
          </a:r>
          <a:r>
            <a:rPr lang="ru-RU" sz="1200" b="1" cap="none" spc="0" baseline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контроля </a:t>
          </a:r>
          <a:r>
            <a:rPr lang="ru-RU" sz="12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по уровням обученности</a:t>
          </a:r>
        </a:p>
        <a:p xmlns:a="http://schemas.openxmlformats.org/drawingml/2006/main">
          <a:pPr algn="ctr"/>
          <a:r>
            <a:rPr lang="ru-RU" sz="1200" b="1" i="1" cap="none" spc="0" baseline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Институт искусств и социокультурного проектирования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0.56699</cdr:x>
      <cdr:y>0.00522</cdr:y>
    </cdr:from>
    <cdr:to>
      <cdr:x>1</cdr:x>
      <cdr:y>0.09126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417820" y="30481"/>
          <a:ext cx="4137660" cy="5029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Распределение результатов входного</a:t>
          </a:r>
          <a:r>
            <a:rPr lang="ru-RU" sz="12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контроля </a:t>
          </a:r>
          <a:r>
            <a:rPr lang="ru-RU" sz="12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по уровням обученности</a:t>
          </a:r>
        </a:p>
        <a:p xmlns:a="http://schemas.openxmlformats.org/drawingml/2006/main">
          <a:pPr algn="ctr"/>
          <a:r>
            <a:rPr lang="ru-RU" sz="1200" b="1" i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Институт истории и права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0.20887</cdr:x>
      <cdr:y>0.00522</cdr:y>
    </cdr:from>
    <cdr:to>
      <cdr:x>1</cdr:x>
      <cdr:y>0.09126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57248" y="30922"/>
          <a:ext cx="8549545" cy="5096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Распределение результатов входного</a:t>
          </a:r>
          <a:r>
            <a:rPr lang="ru-RU" sz="1200" b="1" cap="none" spc="0" baseline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контроля </a:t>
          </a:r>
          <a:r>
            <a:rPr lang="ru-RU" sz="12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по уровням обученности</a:t>
          </a:r>
        </a:p>
        <a:p xmlns:a="http://schemas.openxmlformats.org/drawingml/2006/main">
          <a:pPr algn="ctr"/>
          <a:r>
            <a:rPr lang="ru-RU" sz="1200" b="1" i="1" cap="none" spc="0" baseline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Институт педагогики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0.15358</cdr:x>
      <cdr:y>0.00522</cdr:y>
    </cdr:from>
    <cdr:to>
      <cdr:x>1</cdr:x>
      <cdr:y>0.09126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89649" y="32604"/>
          <a:ext cx="8760843" cy="5374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Распределение результатов входного</a:t>
          </a:r>
          <a:r>
            <a:rPr lang="ru-RU" sz="1200" b="1" cap="none" spc="0" baseline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контроля </a:t>
          </a:r>
          <a:r>
            <a:rPr lang="ru-RU" sz="12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по уровням обученности</a:t>
          </a:r>
        </a:p>
        <a:p xmlns:a="http://schemas.openxmlformats.org/drawingml/2006/main">
          <a:pPr algn="ctr"/>
          <a:r>
            <a:rPr lang="ru-RU" sz="1200" b="1" i="1" cap="none" spc="0" baseline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Инженерно-технологический институт</a:t>
          </a: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0.56699</cdr:x>
      <cdr:y>0.00522</cdr:y>
    </cdr:from>
    <cdr:to>
      <cdr:x>1</cdr:x>
      <cdr:y>0.09126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417820" y="30481"/>
          <a:ext cx="4137660" cy="5029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Распределение результатов входного</a:t>
          </a:r>
          <a:r>
            <a:rPr lang="ru-RU" sz="1200" b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контроля </a:t>
          </a:r>
          <a:r>
            <a:rPr lang="ru-RU" sz="1200" b="1" cap="none" spc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по уровням обученности</a:t>
          </a:r>
        </a:p>
        <a:p xmlns:a="http://schemas.openxmlformats.org/drawingml/2006/main">
          <a:pPr algn="ctr"/>
          <a:r>
            <a:rPr lang="ru-RU" sz="1200" b="1" i="1" cap="none" spc="0" baseline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Институт филологии  и массмедиа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0.00368</cdr:x>
      <cdr:y>0.07856</cdr:y>
    </cdr:from>
    <cdr:to>
      <cdr:x>0.1768</cdr:x>
      <cdr:y>0.35408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B6230436-6BB4-4957-8EF3-30500246AFC4}"/>
            </a:ext>
          </a:extLst>
        </cdr:cNvPr>
        <cdr:cNvSpPr txBox="1"/>
      </cdr:nvSpPr>
      <cdr:spPr>
        <a:xfrm xmlns:a="http://schemas.openxmlformats.org/drawingml/2006/main">
          <a:off x="38050" y="533400"/>
          <a:ext cx="1790779" cy="18706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cap="none" spc="0" dirty="0">
              <a:ln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Доля студентов, участвовавших во</a:t>
          </a:r>
          <a:r>
            <a:rPr lang="ru-RU" sz="1400" b="1" cap="none" spc="0" baseline="0" dirty="0">
              <a:ln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входном контроле</a:t>
          </a:r>
        </a:p>
        <a:p xmlns:a="http://schemas.openxmlformats.org/drawingml/2006/main">
          <a:pPr algn="ctr"/>
          <a:r>
            <a:rPr lang="ru-RU" sz="1400" b="1" cap="none" spc="0" baseline="0" dirty="0">
              <a:ln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Средний процент участия - 74%</a:t>
          </a:r>
          <a:endParaRPr lang="ru-RU" sz="1400" b="1" cap="none" spc="0" dirty="0">
            <a:ln/>
            <a:solidFill>
              <a:schemeClr val="accent4">
                <a:lumMod val="60000"/>
                <a:lumOff val="40000"/>
              </a:schemeClr>
            </a:solid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  <a:p xmlns:a="http://schemas.openxmlformats.org/drawingml/2006/main">
          <a:pPr algn="ctr"/>
          <a:r>
            <a:rPr lang="ru-RU" sz="1400" b="1" i="1" cap="none" spc="0" baseline="0" dirty="0">
              <a:ln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Институт лингвистики и мировых языков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0.00368</cdr:x>
      <cdr:y>0.07856</cdr:y>
    </cdr:from>
    <cdr:to>
      <cdr:x>0.1768</cdr:x>
      <cdr:y>0.35408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B6230436-6BB4-4957-8EF3-30500246AFC4}"/>
            </a:ext>
          </a:extLst>
        </cdr:cNvPr>
        <cdr:cNvSpPr txBox="1"/>
      </cdr:nvSpPr>
      <cdr:spPr>
        <a:xfrm xmlns:a="http://schemas.openxmlformats.org/drawingml/2006/main">
          <a:off x="38050" y="533400"/>
          <a:ext cx="1790779" cy="18706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cap="none" spc="0" dirty="0">
              <a:ln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Доля студентов, участвовавших во</a:t>
          </a:r>
          <a:r>
            <a:rPr lang="ru-RU" sz="1400" b="1" cap="none" spc="0" baseline="0" dirty="0">
              <a:ln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входном контроле</a:t>
          </a:r>
        </a:p>
        <a:p xmlns:a="http://schemas.openxmlformats.org/drawingml/2006/main">
          <a:pPr algn="ctr"/>
          <a:r>
            <a:rPr lang="ru-RU" sz="1400" b="1" cap="none" spc="0" baseline="0" dirty="0">
              <a:ln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Средний процент участия - 81%</a:t>
          </a:r>
          <a:endParaRPr lang="ru-RU" sz="1400" b="1" cap="none" spc="0" dirty="0">
            <a:ln/>
            <a:solidFill>
              <a:schemeClr val="accent4">
                <a:lumMod val="60000"/>
                <a:lumOff val="40000"/>
              </a:schemeClr>
            </a:solid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  <a:p xmlns:a="http://schemas.openxmlformats.org/drawingml/2006/main">
          <a:pPr algn="ctr"/>
          <a:r>
            <a:rPr lang="ru-RU" sz="1400" b="1" i="1" cap="none" spc="0" baseline="0" dirty="0">
              <a:ln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Институт искусств и социокультурного проектирования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0.00368</cdr:x>
      <cdr:y>0.07856</cdr:y>
    </cdr:from>
    <cdr:to>
      <cdr:x>0.1768</cdr:x>
      <cdr:y>0.35408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B6230436-6BB4-4957-8EF3-30500246AFC4}"/>
            </a:ext>
          </a:extLst>
        </cdr:cNvPr>
        <cdr:cNvSpPr txBox="1"/>
      </cdr:nvSpPr>
      <cdr:spPr>
        <a:xfrm xmlns:a="http://schemas.openxmlformats.org/drawingml/2006/main">
          <a:off x="38050" y="533400"/>
          <a:ext cx="1790779" cy="18706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cap="none" spc="0" dirty="0">
              <a:ln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Доля студентов, участвовавших во</a:t>
          </a:r>
          <a:r>
            <a:rPr lang="ru-RU" sz="1400" b="1" cap="none" spc="0" baseline="0" dirty="0">
              <a:ln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входном контроле</a:t>
          </a:r>
        </a:p>
        <a:p xmlns:a="http://schemas.openxmlformats.org/drawingml/2006/main">
          <a:pPr algn="ctr"/>
          <a:r>
            <a:rPr lang="ru-RU" sz="1400" b="1" cap="none" spc="0" baseline="0" dirty="0">
              <a:ln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Средний процент участия - 70%</a:t>
          </a:r>
          <a:endParaRPr lang="ru-RU" sz="1400" b="1" cap="none" spc="0" dirty="0">
            <a:ln/>
            <a:solidFill>
              <a:schemeClr val="accent4">
                <a:lumMod val="60000"/>
                <a:lumOff val="40000"/>
              </a:schemeClr>
            </a:solid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  <a:p xmlns:a="http://schemas.openxmlformats.org/drawingml/2006/main">
          <a:pPr algn="ctr"/>
          <a:r>
            <a:rPr lang="ru-RU" sz="1400" b="1" i="1" cap="none" spc="0" baseline="0" dirty="0">
              <a:ln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Инженерно-технологический институт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0.00368</cdr:x>
      <cdr:y>0.07856</cdr:y>
    </cdr:from>
    <cdr:to>
      <cdr:x>0.1768</cdr:x>
      <cdr:y>0.35408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B6230436-6BB4-4957-8EF3-30500246AFC4}"/>
            </a:ext>
          </a:extLst>
        </cdr:cNvPr>
        <cdr:cNvSpPr txBox="1"/>
      </cdr:nvSpPr>
      <cdr:spPr>
        <a:xfrm xmlns:a="http://schemas.openxmlformats.org/drawingml/2006/main">
          <a:off x="38050" y="533400"/>
          <a:ext cx="1790779" cy="18706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cap="none" spc="0" dirty="0">
              <a:ln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Доля студентов, участвовавших во</a:t>
          </a:r>
          <a:r>
            <a:rPr lang="ru-RU" sz="1400" b="1" cap="none" spc="0" baseline="0" dirty="0">
              <a:ln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входном контроле</a:t>
          </a:r>
        </a:p>
        <a:p xmlns:a="http://schemas.openxmlformats.org/drawingml/2006/main">
          <a:pPr algn="ctr"/>
          <a:r>
            <a:rPr lang="ru-RU" sz="1400" b="1" cap="none" spc="0" baseline="0" dirty="0">
              <a:ln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Средний процент участия - 79%</a:t>
          </a:r>
          <a:endParaRPr lang="ru-RU" sz="1400" b="1" cap="none" spc="0" dirty="0">
            <a:ln/>
            <a:solidFill>
              <a:schemeClr val="accent4">
                <a:lumMod val="60000"/>
                <a:lumOff val="40000"/>
              </a:schemeClr>
            </a:solid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  <a:p xmlns:a="http://schemas.openxmlformats.org/drawingml/2006/main">
          <a:pPr algn="ctr"/>
          <a:r>
            <a:rPr lang="ru-RU" sz="1400" b="1" i="1" cap="none" spc="0" baseline="0" dirty="0">
              <a:ln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Институт истории и права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0.06968</cdr:y>
    </cdr:from>
    <cdr:to>
      <cdr:x>0.17312</cdr:x>
      <cdr:y>0.3452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B6230436-6BB4-4957-8EF3-30500246AFC4}"/>
            </a:ext>
          </a:extLst>
        </cdr:cNvPr>
        <cdr:cNvSpPr txBox="1"/>
      </cdr:nvSpPr>
      <cdr:spPr>
        <a:xfrm xmlns:a="http://schemas.openxmlformats.org/drawingml/2006/main">
          <a:off x="0" y="448540"/>
          <a:ext cx="1764631" cy="17735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cap="none" spc="0" dirty="0">
              <a:ln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Доля студентов, участвовавших во</a:t>
          </a:r>
          <a:r>
            <a:rPr lang="ru-RU" sz="1400" b="1" cap="none" spc="0" baseline="0" dirty="0">
              <a:ln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входном контроле</a:t>
          </a:r>
        </a:p>
        <a:p xmlns:a="http://schemas.openxmlformats.org/drawingml/2006/main">
          <a:pPr algn="ctr"/>
          <a:r>
            <a:rPr lang="ru-RU" sz="1400" b="1" cap="none" spc="0" baseline="0" dirty="0">
              <a:ln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Средний процент участия - 80%</a:t>
          </a:r>
          <a:endParaRPr lang="ru-RU" sz="1400" b="1" cap="none" spc="0" dirty="0">
            <a:ln/>
            <a:solidFill>
              <a:schemeClr val="accent4">
                <a:lumMod val="60000"/>
                <a:lumOff val="40000"/>
              </a:schemeClr>
            </a:solid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  <a:p xmlns:a="http://schemas.openxmlformats.org/drawingml/2006/main">
          <a:pPr algn="ctr"/>
          <a:r>
            <a:rPr lang="ru-RU" sz="1400" b="1" i="1" cap="none" spc="0" baseline="0" dirty="0">
              <a:ln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Институт педагогики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0.00368</cdr:x>
      <cdr:y>0.07856</cdr:y>
    </cdr:from>
    <cdr:to>
      <cdr:x>0.1768</cdr:x>
      <cdr:y>0.35408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B6230436-6BB4-4957-8EF3-30500246AFC4}"/>
            </a:ext>
          </a:extLst>
        </cdr:cNvPr>
        <cdr:cNvSpPr txBox="1"/>
      </cdr:nvSpPr>
      <cdr:spPr>
        <a:xfrm xmlns:a="http://schemas.openxmlformats.org/drawingml/2006/main">
          <a:off x="38050" y="533400"/>
          <a:ext cx="1790779" cy="18706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cap="none" spc="0" dirty="0">
              <a:ln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Доля студентов, участвовавших во</a:t>
          </a:r>
          <a:r>
            <a:rPr lang="ru-RU" sz="1400" b="1" cap="none" spc="0" baseline="0" dirty="0">
              <a:ln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входном контроле</a:t>
          </a:r>
        </a:p>
        <a:p xmlns:a="http://schemas.openxmlformats.org/drawingml/2006/main">
          <a:pPr algn="ctr"/>
          <a:r>
            <a:rPr lang="ru-RU" sz="1400" b="1" cap="none" spc="0" baseline="0" dirty="0">
              <a:ln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Средний процент участия - 81%</a:t>
          </a:r>
          <a:endParaRPr lang="ru-RU" sz="1400" b="1" cap="none" spc="0" dirty="0">
            <a:ln/>
            <a:solidFill>
              <a:schemeClr val="accent4">
                <a:lumMod val="60000"/>
                <a:lumOff val="40000"/>
              </a:schemeClr>
            </a:solid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  <a:p xmlns:a="http://schemas.openxmlformats.org/drawingml/2006/main">
          <a:pPr algn="ctr"/>
          <a:r>
            <a:rPr lang="ru-RU" sz="1400" b="1" i="1" cap="none" spc="0" baseline="0" dirty="0">
              <a:ln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Институт филологии и массмедиа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0.15506</cdr:x>
      <cdr:y>0.00522</cdr:y>
    </cdr:from>
    <cdr:to>
      <cdr:x>1</cdr:x>
      <cdr:y>0.09126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87125" y="29888"/>
          <a:ext cx="8103733" cy="4926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Распределение результатов входного</a:t>
          </a:r>
          <a:r>
            <a:rPr lang="ru-RU" sz="1200" b="1" cap="none" spc="0" baseline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контроля </a:t>
          </a:r>
          <a:r>
            <a:rPr lang="ru-RU" sz="12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по уровням обученности</a:t>
          </a:r>
        </a:p>
        <a:p xmlns:a="http://schemas.openxmlformats.org/drawingml/2006/main">
          <a:pPr algn="ctr"/>
          <a:r>
            <a:rPr lang="ru-RU" sz="1200" b="1" i="1" cap="none" spc="0" baseline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Институт естествознания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0.09908</cdr:x>
      <cdr:y>0.00522</cdr:y>
    </cdr:from>
    <cdr:to>
      <cdr:x>1</cdr:x>
      <cdr:y>0.09126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50261" y="29888"/>
          <a:ext cx="8640597" cy="4926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Распределение результатов входного</a:t>
          </a:r>
          <a:r>
            <a:rPr lang="ru-RU" sz="1200" b="1" cap="none" spc="0" baseline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контроля </a:t>
          </a:r>
          <a:r>
            <a:rPr lang="ru-RU" sz="12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по уровням обученности</a:t>
          </a:r>
        </a:p>
        <a:p xmlns:a="http://schemas.openxmlformats.org/drawingml/2006/main">
          <a:pPr algn="ctr"/>
          <a:r>
            <a:rPr lang="ru-RU" sz="1200" b="1" i="1" cap="none" spc="0" baseline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Институт лингвистики  и мировых языков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E8BEDA40-91A9-49DC-B402-0EBE674AAE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8CBB508-5589-42E7-A433-D119AC0FFB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99FCB9F-9216-417F-9BD4-A342FB3AE3FA}" type="datetime1">
              <a:rPr lang="ru-RU" smtClean="0"/>
              <a:t>12.01.2022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9232ABA-B33A-4B3B-8412-C1773FBF3D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BAB1832E-3B48-42CB-80A7-CD8E48D52D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F1072A3-100F-40A9-915F-8D2D9E696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5371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006FF-93FE-4EE6-BEDD-84A3AA0BC492}" type="datetime1">
              <a:rPr lang="ru-RU" smtClean="0"/>
              <a:pPr/>
              <a:t>12.01.2022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9230CFA-805A-4FD3-B3A0-DAAA5993DA17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989277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458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801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394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885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Рисунок 24">
            <a:extLst>
              <a:ext uri="{FF2B5EF4-FFF2-40B4-BE49-F238E27FC236}">
                <a16:creationId xmlns:a16="http://schemas.microsoft.com/office/drawing/2014/main" id="{73B47EE6-EDE6-4881-B456-B37D9C1ADE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3" name="Подзаголовок 2" title="Подзаголовок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ЩЕЛКНИТЕ, ЧТОБЫ ИЗМЕНИТЬ ПОДЗАГОЛОВОК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045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537" userDrawn="1">
          <p15:clr>
            <a:srgbClr val="FBAE40"/>
          </p15:clr>
        </p15:guide>
        <p15:guide id="3" pos="138" userDrawn="1">
          <p15:clr>
            <a:srgbClr val="FBAE40"/>
          </p15:clr>
        </p15:guide>
        <p15:guide id="4" orient="horz" pos="4178" userDrawn="1">
          <p15:clr>
            <a:srgbClr val="FBAE40"/>
          </p15:clr>
        </p15:guide>
        <p15:guide id="5" orient="horz" pos="142" userDrawn="1">
          <p15:clr>
            <a:srgbClr val="FBAE40"/>
          </p15:clr>
        </p15:guide>
        <p15:guide id="6" pos="2457" userDrawn="1">
          <p15:clr>
            <a:srgbClr val="FBAE40"/>
          </p15:clr>
        </p15:guide>
        <p15:guide id="7" pos="43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3" name="Подзаголовок 2" title="Подзаголовок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ЩЕЛКНИТЕ, ЧТОБЫ ИЗМЕНИТЬ СТИЛЬ ОБРАЗЦА ПОДЗАГОЛОВКА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561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ый треугольник 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7" name="Параллелограмм 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Заголовок 1" title="Название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101" name="Текст 2" title="Подзаголовок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ИЗМЕНИТЬ ОБРАЗЕЦ ТЕКСТА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/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араллелограмм 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0786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25" name="Надпись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>
                <a:solidFill>
                  <a:schemeClr val="accent6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id="{1FAE0C34-9220-45F0-9FC2-9FE7C994E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78" y="1671924"/>
            <a:ext cx="10835122" cy="4505039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43430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25" name="Надпись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>
                <a:solidFill>
                  <a:schemeClr val="accent6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217F9213-0142-420B-A84D-C5627A0C8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687" y="1651044"/>
            <a:ext cx="5181600" cy="4525919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5" name="Объект 3">
            <a:extLst>
              <a:ext uri="{FF2B5EF4-FFF2-40B4-BE49-F238E27FC236}">
                <a16:creationId xmlns:a16="http://schemas.microsoft.com/office/drawing/2014/main" id="{8014328B-D576-4B5C-A4AE-CF9831892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51044"/>
            <a:ext cx="5181600" cy="4525919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84813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25" name="Надпись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>
                <a:solidFill>
                  <a:schemeClr val="accent6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id="{82BFF385-445D-4DBB-9773-F99669415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678" y="1681163"/>
            <a:ext cx="5382501" cy="823912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lang="en-US" b="1" dirty="0">
                <a:solidFill>
                  <a:schemeClr val="accent6"/>
                </a:solidFill>
              </a:defRPr>
            </a:lvl1pPr>
          </a:lstStyle>
          <a:p>
            <a:pPr marL="228600" lvl="0" indent="-228600" rtl="0"/>
            <a:r>
              <a:rPr lang="ru-RU" noProof="0"/>
              <a:t>Образец текста</a:t>
            </a:r>
          </a:p>
        </p:txBody>
      </p:sp>
      <p:sp>
        <p:nvSpPr>
          <p:cNvPr id="20" name="Текст 4">
            <a:extLst>
              <a:ext uri="{FF2B5EF4-FFF2-40B4-BE49-F238E27FC236}">
                <a16:creationId xmlns:a16="http://schemas.microsoft.com/office/drawing/2014/main" id="{311B1CFE-1B35-4B5C-B40A-DC5ADF211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1" name="Объект 5">
            <a:extLst>
              <a:ext uri="{FF2B5EF4-FFF2-40B4-BE49-F238E27FC236}">
                <a16:creationId xmlns:a16="http://schemas.microsoft.com/office/drawing/2014/main" id="{1CE840E8-D596-479D-AE97-E88F42DC1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4" name="Объект 3">
            <a:extLst>
              <a:ext uri="{FF2B5EF4-FFF2-40B4-BE49-F238E27FC236}">
                <a16:creationId xmlns:a16="http://schemas.microsoft.com/office/drawing/2014/main" id="{B9A68D25-B19E-4E84-B65D-596EE8382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678" y="2505075"/>
            <a:ext cx="5391749" cy="3684588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52267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C9A1E80C-1A76-4D3E-92A1-84686686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316" y="2290713"/>
            <a:ext cx="5803672" cy="4341862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 sz="2400"/>
            </a:lvl1pPr>
            <a:lvl2pPr>
              <a:buClr>
                <a:schemeClr val="accent2"/>
              </a:buClr>
              <a:defRPr sz="20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2"/>
              </a:buCl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0" name="Прямоугольный треугольник 10">
            <a:extLst>
              <a:ext uri="{FF2B5EF4-FFF2-40B4-BE49-F238E27FC236}">
                <a16:creationId xmlns:a16="http://schemas.microsoft.com/office/drawing/2014/main" id="{ED37F377-8A2B-4717-9BE8-74D809D3C464}"/>
              </a:ext>
            </a:extLst>
          </p:cNvPr>
          <p:cNvSpPr/>
          <p:nvPr userDrawn="1"/>
        </p:nvSpPr>
        <p:spPr>
          <a:xfrm flipV="1">
            <a:off x="0" y="-9531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5265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id="{22728E0A-430E-4C6A-BF56-06FA8510F29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49970" y="2271860"/>
            <a:ext cx="5715017" cy="436071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2614302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адпись 17">
            <a:extLst>
              <a:ext uri="{FF2B5EF4-FFF2-40B4-BE49-F238E27FC236}">
                <a16:creationId xmlns:a16="http://schemas.microsoft.com/office/drawing/2014/main" id="{CC52C5C1-EC33-44C1-9D54-A1058BBF1812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8A0030CD-8C9E-4AA5-8C5D-F9B2EDB7E17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Диагональная полоса 26">
              <a:extLst>
                <a:ext uri="{FF2B5EF4-FFF2-40B4-BE49-F238E27FC236}">
                  <a16:creationId xmlns:a16="http://schemas.microsoft.com/office/drawing/2014/main" id="{872EE65E-EE50-4A3E-861E-1D6C241CB8EA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E76AD1EF-E06C-4D3C-9693-26844D01C83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Параллелограмм 28">
              <a:extLst>
                <a:ext uri="{FF2B5EF4-FFF2-40B4-BE49-F238E27FC236}">
                  <a16:creationId xmlns:a16="http://schemas.microsoft.com/office/drawing/2014/main" id="{57D44C42-44C0-420A-A125-9B1A979D4F56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30" name="Параллелограмм 29">
            <a:extLst>
              <a:ext uri="{FF2B5EF4-FFF2-40B4-BE49-F238E27FC236}">
                <a16:creationId xmlns:a16="http://schemas.microsoft.com/office/drawing/2014/main" id="{406089BB-36DC-4E23-B215-527A8A18FCF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578C43A6-50C6-704E-BADC-6D83BADE73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D91439B-965F-3548-AF77-89501B24F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19906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адпись 20">
            <a:extLst>
              <a:ext uri="{FF2B5EF4-FFF2-40B4-BE49-F238E27FC236}">
                <a16:creationId xmlns:a16="http://schemas.microsoft.com/office/drawing/2014/main" id="{7E8A2C98-F26E-415A-B931-1B89CA46C1CF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1B2FB48C-0C70-4DBE-B904-A134B6644DD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8" name="Диагональная полоса 27">
              <a:extLst>
                <a:ext uri="{FF2B5EF4-FFF2-40B4-BE49-F238E27FC236}">
                  <a16:creationId xmlns:a16="http://schemas.microsoft.com/office/drawing/2014/main" id="{4F2E2158-1E6E-4E0D-BDAB-B20041C7361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solidFill>
                  <a:schemeClr val="tx1"/>
                </a:solidFill>
              </a:endParaRPr>
            </a:p>
          </p:txBody>
        </p: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id="{626D62DB-3A5A-4DA1-BFA4-D9E58676E86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F5A729A7-3A5C-405C-AE06-180E7529E477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31" name="Параллелограмм 30">
            <a:extLst>
              <a:ext uri="{FF2B5EF4-FFF2-40B4-BE49-F238E27FC236}">
                <a16:creationId xmlns:a16="http://schemas.microsoft.com/office/drawing/2014/main" id="{41E23981-B12A-4AC3-A030-337BBBA5E45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/>
          </a:p>
        </p:txBody>
      </p:sp>
      <p:sp>
        <p:nvSpPr>
          <p:cNvPr id="33" name="Заголовок 1" title="Название ">
            <a:extLst>
              <a:ext uri="{FF2B5EF4-FFF2-40B4-BE49-F238E27FC236}">
                <a16:creationId xmlns:a16="http://schemas.microsoft.com/office/drawing/2014/main" id="{59067A2C-FE71-4381-BE51-08DAC5E43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58419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325CE2EB-00DF-4EBA-BF1F-D37805D4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5891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ый треугольник 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7" name="Параллелограмм 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Заголовок 1" title="Название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101" name="Текст 2" title="Подзаголовок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ИЗМЕНИТЬ ОБРАЗЕЦ ТЕКСТА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/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Рисунок 26">
            <a:extLst>
              <a:ext uri="{FF2B5EF4-FFF2-40B4-BE49-F238E27FC236}">
                <a16:creationId xmlns:a16="http://schemas.microsoft.com/office/drawing/2014/main" id="{95572AA9-EFAE-4771-B1EE-47E3611737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араллелограмм 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23998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43" userDrawn="1">
          <p15:clr>
            <a:srgbClr val="FBAE40"/>
          </p15:clr>
        </p15:guide>
        <p15:guide id="4" orient="horz" pos="4170" userDrawn="1">
          <p15:clr>
            <a:srgbClr val="FBAE40"/>
          </p15:clr>
        </p15:guide>
        <p15:guide id="5" pos="7537" userDrawn="1">
          <p15:clr>
            <a:srgbClr val="FBAE40"/>
          </p15:clr>
        </p15:guide>
        <p15:guide id="6" orient="horz" pos="1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 title="Пункты маркированного списка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4" name="Прямоугольный треугольник 23">
            <a:extLst>
              <a:ext uri="{FF2B5EF4-FFF2-40B4-BE49-F238E27FC236}">
                <a16:creationId xmlns:a16="http://schemas.microsoft.com/office/drawing/2014/main" id="{BD6ACE60-499D-41AB-89C4-D537D7C3D22A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6375400" y="5047077"/>
            <a:ext cx="1524574" cy="1803400"/>
          </a:xfrm>
          <a:prstGeom prst="line">
            <a:avLst/>
          </a:prstGeom>
          <a:ln>
            <a:solidFill>
              <a:srgbClr val="EAB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 title="Подзаголовок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31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" name="Заголовок 1" title="Название ">
            <a:extLst>
              <a:ext uri="{FF2B5EF4-FFF2-40B4-BE49-F238E27FC236}">
                <a16:creationId xmlns:a16="http://schemas.microsoft.com/office/drawing/2014/main" id="{20237B57-91C6-4F8B-8AA0-18FA50B0FD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  <a:br>
              <a:rPr lang="ru-RU" noProof="0"/>
            </a:br>
            <a:r>
              <a:rPr lang="ru-RU" noProof="0"/>
              <a:t>Стиль образца заголовка 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FE1FADFB-0A3D-40F7-9B40-368DECD9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4000" y="0"/>
            <a:ext cx="5588000" cy="687224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ADB14A5-A767-774C-85B8-68EF91468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B9B51B-EAA9-4B4D-A4F6-470CD95DAA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42230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ый треугольник 34">
            <a:extLst>
              <a:ext uri="{FF2B5EF4-FFF2-40B4-BE49-F238E27FC236}">
                <a16:creationId xmlns:a16="http://schemas.microsoft.com/office/drawing/2014/main" id="{805F1696-7D6B-4055-94C3-E4C179F63596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8" name="Рисунок 17">
            <a:extLst>
              <a:ext uri="{FF2B5EF4-FFF2-40B4-BE49-F238E27FC236}">
                <a16:creationId xmlns:a16="http://schemas.microsoft.com/office/drawing/2014/main" id="{8B9EC3A9-7039-403A-9414-429521308A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0177" y="1435100"/>
            <a:ext cx="6021821" cy="5422900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365760" rtlCol="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" name="Объект 2" title="Пункты маркированного списка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352314" y="1185452"/>
            <a:ext cx="1839685" cy="163394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 title="Подзаголовок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21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17" name="Надпись 16">
            <a:extLst>
              <a:ext uri="{FF2B5EF4-FFF2-40B4-BE49-F238E27FC236}">
                <a16:creationId xmlns:a16="http://schemas.microsoft.com/office/drawing/2014/main" id="{3EB154C1-CE47-4220-9832-4FD0868A64A8}"/>
              </a:ext>
            </a:extLst>
          </p:cNvPr>
          <p:cNvSpPr txBox="1"/>
          <p:nvPr userDrawn="1"/>
        </p:nvSpPr>
        <p:spPr>
          <a:xfrm>
            <a:off x="11073384" y="237744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19" name="Заголовок 1" title="Название ">
            <a:extLst>
              <a:ext uri="{FF2B5EF4-FFF2-40B4-BE49-F238E27FC236}">
                <a16:creationId xmlns:a16="http://schemas.microsoft.com/office/drawing/2014/main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  <a:br>
              <a:rPr lang="ru-RU" noProof="0"/>
            </a:br>
            <a:r>
              <a:rPr lang="ru-RU" noProof="0"/>
              <a:t>Стиль образца заголовка 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83110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17" name="Текст 2">
            <a:extLst>
              <a:ext uri="{FF2B5EF4-FFF2-40B4-BE49-F238E27FC236}">
                <a16:creationId xmlns:a16="http://schemas.microsoft.com/office/drawing/2014/main" id="{B2E19FBD-2379-4B3B-910D-F51E007CB63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0698" y="2104888"/>
            <a:ext cx="5475290" cy="781188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Объект 3" title="Пункты маркированного списка">
            <a:extLst>
              <a:ext uri="{FF2B5EF4-FFF2-40B4-BE49-F238E27FC236}">
                <a16:creationId xmlns:a16="http://schemas.microsoft.com/office/drawing/2014/main" id="{8715E757-6584-4841-8154-C92E70E0CD6B}"/>
              </a:ext>
            </a:extLst>
          </p:cNvPr>
          <p:cNvSpPr>
            <a:spLocks noGrp="1"/>
          </p:cNvSpPr>
          <p:nvPr userDrawn="1">
            <p:ph sz="half" idx="13"/>
          </p:nvPr>
        </p:nvSpPr>
        <p:spPr>
          <a:xfrm>
            <a:off x="520698" y="2886076"/>
            <a:ext cx="5475290" cy="323214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 rtl="0">
              <a:buClr>
                <a:schemeClr val="accent2"/>
              </a:buClr>
            </a:pPr>
            <a:r>
              <a:rPr lang="ru-RU" noProof="0"/>
              <a:t>Образец текста</a:t>
            </a:r>
          </a:p>
          <a:p>
            <a:pPr lvl="1" rtl="0">
              <a:buClr>
                <a:schemeClr val="accent2"/>
              </a:buClr>
            </a:pPr>
            <a:r>
              <a:rPr lang="ru-RU" noProof="0"/>
              <a:t>Второй уровень</a:t>
            </a:r>
          </a:p>
          <a:p>
            <a:pPr lvl="2" rtl="0">
              <a:buClr>
                <a:schemeClr val="accent2"/>
              </a:buClr>
            </a:pPr>
            <a:r>
              <a:rPr lang="ru-RU" noProof="0"/>
              <a:t>Третий уровень</a:t>
            </a:r>
          </a:p>
          <a:p>
            <a:pPr lvl="3" rtl="0">
              <a:buClr>
                <a:schemeClr val="accent2"/>
              </a:buClr>
            </a:pPr>
            <a:r>
              <a:rPr lang="ru-RU" noProof="0"/>
              <a:t>Четвертый уровень</a:t>
            </a:r>
          </a:p>
          <a:p>
            <a:pPr lvl="4" rtl="0">
              <a:buClr>
                <a:schemeClr val="accent2"/>
              </a:buClr>
            </a:pPr>
            <a:r>
              <a:rPr lang="ru-RU" noProof="0"/>
              <a:t>Пятый уровень</a:t>
            </a:r>
          </a:p>
        </p:txBody>
      </p:sp>
      <p:sp>
        <p:nvSpPr>
          <p:cNvPr id="19" name="Текст 4">
            <a:extLst>
              <a:ext uri="{FF2B5EF4-FFF2-40B4-BE49-F238E27FC236}">
                <a16:creationId xmlns:a16="http://schemas.microsoft.com/office/drawing/2014/main" id="{47CDC5A2-8836-4ED3-8E78-18C24853D88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186713" y="2104888"/>
            <a:ext cx="5475600" cy="781188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Объект 5" title="Пункты маркированного списка">
            <a:extLst>
              <a:ext uri="{FF2B5EF4-FFF2-40B4-BE49-F238E27FC236}">
                <a16:creationId xmlns:a16="http://schemas.microsoft.com/office/drawing/2014/main" id="{D957FBD7-2C3C-4DD1-954F-DF1E007BE590}"/>
              </a:ext>
            </a:extLst>
          </p:cNvPr>
          <p:cNvSpPr>
            <a:spLocks noGrp="1"/>
          </p:cNvSpPr>
          <p:nvPr userDrawn="1">
            <p:ph sz="quarter" idx="15"/>
          </p:nvPr>
        </p:nvSpPr>
        <p:spPr>
          <a:xfrm>
            <a:off x="6186713" y="2886076"/>
            <a:ext cx="5475600" cy="323214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 rtl="0">
              <a:buClr>
                <a:schemeClr val="accent2"/>
              </a:buClr>
            </a:pPr>
            <a:r>
              <a:rPr lang="ru-RU" noProof="0"/>
              <a:t>Образец текста</a:t>
            </a:r>
          </a:p>
          <a:p>
            <a:pPr lvl="1" rtl="0">
              <a:buClr>
                <a:schemeClr val="accent2"/>
              </a:buClr>
            </a:pPr>
            <a:r>
              <a:rPr lang="ru-RU" noProof="0"/>
              <a:t>Второй уровень</a:t>
            </a:r>
          </a:p>
          <a:p>
            <a:pPr lvl="2" rtl="0">
              <a:buClr>
                <a:schemeClr val="accent2"/>
              </a:buClr>
            </a:pPr>
            <a:r>
              <a:rPr lang="ru-RU" noProof="0"/>
              <a:t>Третий уровень</a:t>
            </a:r>
          </a:p>
          <a:p>
            <a:pPr lvl="3" rtl="0">
              <a:buClr>
                <a:schemeClr val="accent2"/>
              </a:buClr>
            </a:pPr>
            <a:r>
              <a:rPr lang="ru-RU" noProof="0"/>
              <a:t>Четвертый уровень</a:t>
            </a:r>
          </a:p>
          <a:p>
            <a:pPr lvl="4" rtl="0">
              <a:buClr>
                <a:schemeClr val="accent2"/>
              </a:buClr>
            </a:pPr>
            <a:r>
              <a:rPr lang="ru-RU" noProof="0"/>
              <a:t>Пятый уровень</a:t>
            </a:r>
          </a:p>
        </p:txBody>
      </p:sp>
      <p:sp>
        <p:nvSpPr>
          <p:cNvPr id="24" name="Текст 4" title="Подзаголовок">
            <a:extLst>
              <a:ext uri="{FF2B5EF4-FFF2-40B4-BE49-F238E27FC236}">
                <a16:creationId xmlns:a16="http://schemas.microsoft.com/office/drawing/2014/main" id="{77DB65FF-A89E-4562-8251-2BB63EFDD28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5" name="Надпись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</p:spTree>
    <p:extLst>
      <p:ext uri="{BB962C8B-B14F-4D97-AF65-F5344CB8AC3E}">
        <p14:creationId xmlns:p14="http://schemas.microsoft.com/office/powerpoint/2010/main" val="3256540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адпись 15">
            <a:extLst>
              <a:ext uri="{FF2B5EF4-FFF2-40B4-BE49-F238E27FC236}">
                <a16:creationId xmlns:a16="http://schemas.microsoft.com/office/drawing/2014/main" id="{A4F49194-9068-41AA-B460-962319BF96A4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5806E656-313A-47B1-B381-D004200F7A01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9" name="Диагональная полоса 28">
              <a:extLst>
                <a:ext uri="{FF2B5EF4-FFF2-40B4-BE49-F238E27FC236}">
                  <a16:creationId xmlns:a16="http://schemas.microsoft.com/office/drawing/2014/main" id="{65F8E2DA-4BB4-4421-9172-A11AF38DFEF4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solidFill>
                  <a:schemeClr val="tx1"/>
                </a:solidFill>
              </a:endParaRPr>
            </a:p>
          </p:txBody>
        </p: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6EDB47F2-B6A7-40B4-8A2C-06719F75C08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Параллелограмм 30">
              <a:extLst>
                <a:ext uri="{FF2B5EF4-FFF2-40B4-BE49-F238E27FC236}">
                  <a16:creationId xmlns:a16="http://schemas.microsoft.com/office/drawing/2014/main" id="{B188E7A9-2351-4B68-98B8-10099CB39CD2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33" name="Параллелограмм 32">
            <a:extLst>
              <a:ext uri="{FF2B5EF4-FFF2-40B4-BE49-F238E27FC236}">
                <a16:creationId xmlns:a16="http://schemas.microsoft.com/office/drawing/2014/main" id="{F088C182-BF10-45B2-B159-7702E00D31D4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/>
          </a:p>
        </p:txBody>
      </p:sp>
      <p:sp>
        <p:nvSpPr>
          <p:cNvPr id="34" name="Текст 4" title="Подзаголовок">
            <a:extLst>
              <a:ext uri="{FF2B5EF4-FFF2-40B4-BE49-F238E27FC236}">
                <a16:creationId xmlns:a16="http://schemas.microsoft.com/office/drawing/2014/main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D6990C03-1647-2044-B335-6F5F19E4E5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F03A7CC-E6DC-1544-BE55-15EC1718B77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7" name="Заголовок 1" title="Название ">
            <a:extLst>
              <a:ext uri="{FF2B5EF4-FFF2-40B4-BE49-F238E27FC236}">
                <a16:creationId xmlns:a16="http://schemas.microsoft.com/office/drawing/2014/main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814" y="2005762"/>
            <a:ext cx="5225764" cy="40838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текст здесь</a:t>
            </a:r>
          </a:p>
        </p:txBody>
      </p:sp>
      <p:sp>
        <p:nvSpPr>
          <p:cNvPr id="20" name="Диаграмма 2" title="Диаграмма">
            <a:extLst>
              <a:ext uri="{FF2B5EF4-FFF2-40B4-BE49-F238E27FC236}">
                <a16:creationId xmlns:a16="http://schemas.microsoft.com/office/drawing/2014/main" id="{0EF0FD2A-B62A-4931-846D-2602DED26606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5796114" y="2005762"/>
            <a:ext cx="5719397" cy="4084470"/>
          </a:xfrm>
          <a:prstGeom prst="rect">
            <a:avLst/>
          </a:prstGeom>
        </p:spPr>
        <p:txBody>
          <a:bodyPr vert="horz" lIns="91420" tIns="45710" rIns="91420" bIns="45710" rtlCol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 rtl="0"/>
            <a:r>
              <a:rPr lang="ru-RU" noProof="0"/>
              <a:t>Щелкните значок, чтобы добавить диаграмму</a:t>
            </a:r>
          </a:p>
        </p:txBody>
      </p:sp>
    </p:spTree>
    <p:extLst>
      <p:ext uri="{BB962C8B-B14F-4D97-AF65-F5344CB8AC3E}">
        <p14:creationId xmlns:p14="http://schemas.microsoft.com/office/powerpoint/2010/main" val="2200477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аблица 11" title="Таблица">
            <a:extLst>
              <a:ext uri="{FF2B5EF4-FFF2-40B4-BE49-F238E27FC236}">
                <a16:creationId xmlns:a16="http://schemas.microsoft.com/office/drawing/2014/main" id="{7CD3E31F-0AF8-4EB8-B6FA-BD95A2EDA63B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531378" y="2664803"/>
            <a:ext cx="10993375" cy="3433180"/>
          </a:xfrm>
          <a:prstGeom prst="rect">
            <a:avLst/>
          </a:prstGeom>
        </p:spPr>
        <p:txBody>
          <a:bodyPr lIns="91420" tIns="45710" rIns="91420" bIns="45710" rtlCol="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Щелкните значок, чтобы добавить таблицу</a:t>
            </a:r>
          </a:p>
        </p:txBody>
      </p:sp>
      <p:sp>
        <p:nvSpPr>
          <p:cNvPr id="16" name="Надпись 15">
            <a:extLst>
              <a:ext uri="{FF2B5EF4-FFF2-40B4-BE49-F238E27FC236}">
                <a16:creationId xmlns:a16="http://schemas.microsoft.com/office/drawing/2014/main" id="{B84020D1-D35E-497E-97F1-84A6EA9D048E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36C8A74F-FDDF-48E8-AC2B-A5BD59D7D6A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Диагональная полоса 26">
              <a:extLst>
                <a:ext uri="{FF2B5EF4-FFF2-40B4-BE49-F238E27FC236}">
                  <a16:creationId xmlns:a16="http://schemas.microsoft.com/office/drawing/2014/main" id="{2D5247F3-E6EB-4003-B1FD-F6200F0738E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E9B7D995-9FB8-4461-8AAA-FA8B9A145B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Параллелограмм 32">
              <a:extLst>
                <a:ext uri="{FF2B5EF4-FFF2-40B4-BE49-F238E27FC236}">
                  <a16:creationId xmlns:a16="http://schemas.microsoft.com/office/drawing/2014/main" id="{849B962F-68BC-4B89-B4D8-D862517534DF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8006416B-866C-47E5-8480-109B40F9EAA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37" name="Текст 4" title="Подзаголовок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5750A33E-CEFE-4D43-9554-513B01B1D3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7" name="Заголовок 1" title="Название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</p:spTree>
    <p:extLst>
      <p:ext uri="{BB962C8B-B14F-4D97-AF65-F5344CB8AC3E}">
        <p14:creationId xmlns:p14="http://schemas.microsoft.com/office/powerpoint/2010/main" val="3415060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ая фотограф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>
            <a:extLst>
              <a:ext uri="{FF2B5EF4-FFF2-40B4-BE49-F238E27FC236}">
                <a16:creationId xmlns:a16="http://schemas.microsoft.com/office/drawing/2014/main" id="{79ED029D-F488-47E5-B064-0E35B31D23A5}"/>
              </a:ext>
            </a:extLst>
          </p:cNvPr>
          <p:cNvSpPr/>
          <p:nvPr userDrawn="1"/>
        </p:nvSpPr>
        <p:spPr>
          <a:xfrm flipV="1">
            <a:off x="0" y="-5"/>
            <a:ext cx="11747500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Рисунок 31" title="Изображение">
            <a:extLst>
              <a:ext uri="{FF2B5EF4-FFF2-40B4-BE49-F238E27FC236}">
                <a16:creationId xmlns:a16="http://schemas.microsoft.com/office/drawing/2014/main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9229" y="326570"/>
            <a:ext cx="11473542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или перетащите изображение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78F4957-6DDE-40CE-9D33-00B1434F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344886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 title="Название ">
            <a:extLst>
              <a:ext uri="{FF2B5EF4-FFF2-40B4-BE49-F238E27FC236}">
                <a16:creationId xmlns:a16="http://schemas.microsoft.com/office/drawing/2014/main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229" y="558802"/>
            <a:ext cx="8333222" cy="9397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rtlCol="0" anchor="ctr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Добавьте подпись</a:t>
            </a:r>
          </a:p>
        </p:txBody>
      </p:sp>
    </p:spTree>
    <p:extLst>
      <p:ext uri="{BB962C8B-B14F-4D97-AF65-F5344CB8AC3E}">
        <p14:creationId xmlns:p14="http://schemas.microsoft.com/office/powerpoint/2010/main" val="4237576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3">
            <a:extLst>
              <a:ext uri="{FF2B5EF4-FFF2-40B4-BE49-F238E27FC236}">
                <a16:creationId xmlns:a16="http://schemas.microsoft.com/office/drawing/2014/main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2929" y="3461163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Название</a:t>
            </a:r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2929" y="3839451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Номер телефона</a:t>
            </a:r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22928" y="4216669"/>
            <a:ext cx="3445783" cy="28907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Электронная почта </a:t>
            </a:r>
          </a:p>
        </p:txBody>
      </p:sp>
      <p:sp>
        <p:nvSpPr>
          <p:cNvPr id="13" name="Текст 21">
            <a:extLst>
              <a:ext uri="{FF2B5EF4-FFF2-40B4-BE49-F238E27FC236}">
                <a16:creationId xmlns:a16="http://schemas.microsoft.com/office/drawing/2014/main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2929" y="4594957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Веб-сайт компании</a:t>
            </a:r>
          </a:p>
        </p:txBody>
      </p:sp>
      <p:sp>
        <p:nvSpPr>
          <p:cNvPr id="14" name="Фигура 4157">
            <a:extLst>
              <a:ext uri="{FF2B5EF4-FFF2-40B4-BE49-F238E27FC236}">
                <a16:creationId xmlns:a16="http://schemas.microsoft.com/office/drawing/2014/main" id="{A30A8F28-98F4-425F-A750-78192A157DF4}"/>
              </a:ext>
            </a:extLst>
          </p:cNvPr>
          <p:cNvSpPr/>
          <p:nvPr userDrawn="1"/>
        </p:nvSpPr>
        <p:spPr>
          <a:xfrm>
            <a:off x="6458938" y="3505247"/>
            <a:ext cx="258875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ru-RU" noProof="0"/>
          </a:p>
        </p:txBody>
      </p:sp>
      <p:sp>
        <p:nvSpPr>
          <p:cNvPr id="15" name="Фигура 4186">
            <a:extLst>
              <a:ext uri="{FF2B5EF4-FFF2-40B4-BE49-F238E27FC236}">
                <a16:creationId xmlns:a16="http://schemas.microsoft.com/office/drawing/2014/main" id="{2F84D399-8148-4E86-A1E4-BE7D1D81383A}"/>
              </a:ext>
            </a:extLst>
          </p:cNvPr>
          <p:cNvSpPr/>
          <p:nvPr userDrawn="1"/>
        </p:nvSpPr>
        <p:spPr>
          <a:xfrm>
            <a:off x="6507622" y="3897986"/>
            <a:ext cx="161507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ru-RU" noProof="0"/>
          </a:p>
        </p:txBody>
      </p:sp>
      <p:sp>
        <p:nvSpPr>
          <p:cNvPr id="19" name="Фигура 4379">
            <a:extLst>
              <a:ext uri="{FF2B5EF4-FFF2-40B4-BE49-F238E27FC236}">
                <a16:creationId xmlns:a16="http://schemas.microsoft.com/office/drawing/2014/main" id="{E4408FF8-E342-42F8-BBE9-1220822B5E99}"/>
              </a:ext>
            </a:extLst>
          </p:cNvPr>
          <p:cNvSpPr/>
          <p:nvPr userDrawn="1"/>
        </p:nvSpPr>
        <p:spPr>
          <a:xfrm>
            <a:off x="6458938" y="4327945"/>
            <a:ext cx="258875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ru-RU" noProof="0"/>
          </a:p>
        </p:txBody>
      </p:sp>
      <p:sp>
        <p:nvSpPr>
          <p:cNvPr id="20" name="Фигура 4487">
            <a:extLst>
              <a:ext uri="{FF2B5EF4-FFF2-40B4-BE49-F238E27FC236}">
                <a16:creationId xmlns:a16="http://schemas.microsoft.com/office/drawing/2014/main" id="{11D27456-C005-4109-9E74-0B692200A0B3}"/>
              </a:ext>
            </a:extLst>
          </p:cNvPr>
          <p:cNvSpPr/>
          <p:nvPr userDrawn="1"/>
        </p:nvSpPr>
        <p:spPr>
          <a:xfrm>
            <a:off x="6471716" y="4650082"/>
            <a:ext cx="233318" cy="233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ru-RU" noProof="0"/>
          </a:p>
        </p:txBody>
      </p:sp>
      <p:sp>
        <p:nvSpPr>
          <p:cNvPr id="21" name="Прямоугольный треугольник 20">
            <a:extLst>
              <a:ext uri="{FF2B5EF4-FFF2-40B4-BE49-F238E27FC236}">
                <a16:creationId xmlns:a16="http://schemas.microsoft.com/office/drawing/2014/main" id="{FDDD2B84-3CB9-4567-8C91-C538E8A1C89F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34EF3020-1476-41B1-9FE7-B476A25C53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B1B64EC3-B232-415D-8E27-EB3E24D13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2261CE2F-F199-4242-AC6C-692676B81FF1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Рисунок 24">
            <a:extLst>
              <a:ext uri="{FF2B5EF4-FFF2-40B4-BE49-F238E27FC236}">
                <a16:creationId xmlns:a16="http://schemas.microsoft.com/office/drawing/2014/main" id="{89C0506D-0CA6-4583-9D04-24E7F4D16A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1821022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839051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B16155-303B-403D-8B49-D4CEE47D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915EF5-4ABE-4759-AC09-679CD6083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rtl="0"/>
            <a:fld id="{8699F50C-BE38-4BD0-BA84-9B090E1F2B9B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10835122" cy="114796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6488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85" r:id="rId3"/>
    <p:sldLayoutId id="2147483706" r:id="rId4"/>
    <p:sldLayoutId id="2147483708" r:id="rId5"/>
    <p:sldLayoutId id="2147483704" r:id="rId6"/>
    <p:sldLayoutId id="2147483689" r:id="rId7"/>
    <p:sldLayoutId id="2147483668" r:id="rId8"/>
    <p:sldLayoutId id="2147483707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692" r:id="rId17"/>
    <p:sldLayoutId id="2147483697" r:id="rId18"/>
    <p:sldLayoutId id="2147483674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IN"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E7A40"/>
        </a:buClr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IN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2000">
              <a:schemeClr val="accent2">
                <a:lumMod val="60000"/>
                <a:lumOff val="40000"/>
              </a:schemeClr>
            </a:gs>
            <a:gs pos="37000">
              <a:srgbClr val="93B6FF"/>
            </a:gs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 descr="Название и логотип компании, группа информации&#10;">
            <a:extLst>
              <a:ext uri="{FF2B5EF4-FFF2-40B4-BE49-F238E27FC236}">
                <a16:creationId xmlns:a16="http://schemas.microsoft.com/office/drawing/2014/main" id="{5B07AEC6-55AE-4E18-BEEA-A226E87C7897}"/>
              </a:ext>
            </a:extLst>
          </p:cNvPr>
          <p:cNvGrpSpPr/>
          <p:nvPr/>
        </p:nvGrpSpPr>
        <p:grpSpPr>
          <a:xfrm>
            <a:off x="2955850" y="2855631"/>
            <a:ext cx="1881541" cy="1118752"/>
            <a:chOff x="2955850" y="2902286"/>
            <a:chExt cx="1881541" cy="1118752"/>
          </a:xfrm>
        </p:grpSpPr>
        <p:sp>
          <p:nvSpPr>
            <p:cNvPr id="20" name="Надпись 19">
              <a:extLst>
                <a:ext uri="{FF2B5EF4-FFF2-40B4-BE49-F238E27FC236}">
                  <a16:creationId xmlns:a16="http://schemas.microsoft.com/office/drawing/2014/main" id="{94DF2E04-7632-4FED-B0BF-8FB243D982A3}"/>
                </a:ext>
              </a:extLst>
            </p:cNvPr>
            <p:cNvSpPr txBox="1"/>
            <p:nvPr/>
          </p:nvSpPr>
          <p:spPr>
            <a:xfrm>
              <a:off x="3238428" y="2902286"/>
              <a:ext cx="129554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/>
              <a:r>
                <a:rPr lang="ru-RU" sz="6000" b="1">
                  <a:solidFill>
                    <a:schemeClr val="bg1"/>
                  </a:solidFill>
                  <a:latin typeface="Arial Black" panose="020B0A04020102020204" pitchFamily="34" charset="0"/>
                </a:rPr>
                <a:t>FR</a:t>
              </a:r>
            </a:p>
          </p:txBody>
        </p:sp>
        <p:sp>
          <p:nvSpPr>
            <p:cNvPr id="21" name="Надпись 20">
              <a:extLst>
                <a:ext uri="{FF2B5EF4-FFF2-40B4-BE49-F238E27FC236}">
                  <a16:creationId xmlns:a16="http://schemas.microsoft.com/office/drawing/2014/main" id="{FC9A1C71-347B-44A9-88B4-692D9731582D}"/>
                </a:ext>
              </a:extLst>
            </p:cNvPr>
            <p:cNvSpPr txBox="1"/>
            <p:nvPr/>
          </p:nvSpPr>
          <p:spPr>
            <a:xfrm>
              <a:off x="2955850" y="3713261"/>
              <a:ext cx="18815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/>
              <a:r>
                <a:rPr lang="ru-RU" sz="1400">
                  <a:solidFill>
                    <a:schemeClr val="bg1"/>
                  </a:solidFill>
                  <a:cs typeface="Calibri Light" panose="020F0302020204030204" pitchFamily="34" charset="0"/>
                </a:rPr>
                <a:t>FABRIKAM RESIDENCES</a:t>
              </a: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38ACE-163E-40EB-A458-E794C67E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5551" y="2377439"/>
            <a:ext cx="5906010" cy="1289167"/>
          </a:xfrm>
        </p:spPr>
        <p:txBody>
          <a:bodyPr rtlCol="0">
            <a:noAutofit/>
          </a:bodyPr>
          <a:lstStyle/>
          <a:p>
            <a:pPr algn="ctr"/>
            <a:r>
              <a:rPr lang="ru-RU" sz="40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РЕЗУЛЬТАТЫ ВХОДНОГО КОНТРОЛЯ ОБУЧАЮЩИХСЯ </a:t>
            </a:r>
            <a:br>
              <a:rPr lang="ru-RU" sz="40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ru-RU" sz="40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КГУ </a:t>
            </a:r>
            <a:br>
              <a:rPr lang="ru-RU" sz="40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ru-RU" sz="40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им. К.Э. Циолковского</a:t>
            </a: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12B75104-F86C-4914-97B6-200DAAD279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3700" y="152644"/>
            <a:ext cx="7516442" cy="464351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2000" b="1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A431" panose="02020B00000000000000" pitchFamily="18" charset="0"/>
              </a:rPr>
              <a:t>Центр лицензирования, аккредитации и качества образования</a:t>
            </a:r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4CB94843-E865-4753-951D-22C7FDCB02CC}"/>
              </a:ext>
            </a:extLst>
          </p:cNvPr>
          <p:cNvSpPr txBox="1">
            <a:spLocks/>
          </p:cNvSpPr>
          <p:nvPr/>
        </p:nvSpPr>
        <p:spPr>
          <a:xfrm>
            <a:off x="1322363" y="5981139"/>
            <a:ext cx="10309198" cy="464351"/>
          </a:xfrm>
          <a:prstGeom prst="rect">
            <a:avLst/>
          </a:prstGeom>
        </p:spPr>
        <p:txBody>
          <a:bodyPr rtlCol="0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400" b="0" i="0" kern="1200" spc="300">
                <a:solidFill>
                  <a:schemeClr val="accent6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IN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</a:pPr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декабрь 2021-2022 уч. года</a:t>
            </a:r>
          </a:p>
        </p:txBody>
      </p:sp>
      <p:pic>
        <p:nvPicPr>
          <p:cNvPr id="8" name="Рисунок 7" descr="Изображение выглядит как текст, здание, внешний, улица&#10;&#10;Автоматически созданное описание">
            <a:extLst>
              <a:ext uri="{FF2B5EF4-FFF2-40B4-BE49-F238E27FC236}">
                <a16:creationId xmlns:a16="http://schemas.microsoft.com/office/drawing/2014/main" id="{B756BF9B-8359-47E1-8A3C-076BFFABB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327" y="994182"/>
            <a:ext cx="5205045" cy="457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699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71651FC0-FE85-42F8-B2E8-B0B5874218D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10</a:t>
            </a:fld>
            <a:endParaRPr lang="ru-RU" noProof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BA614FC-4A2E-4AFE-BDA6-93AE4D2E2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5853" y="-1"/>
            <a:ext cx="1303888" cy="1320932"/>
          </a:xfrm>
          <a:prstGeom prst="rect">
            <a:avLst/>
          </a:prstGeom>
        </p:spPr>
      </p:pic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85A97F51-A17C-483F-A231-A492999304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2654144"/>
              </p:ext>
            </p:extLst>
          </p:nvPr>
        </p:nvGraphicFramePr>
        <p:xfrm>
          <a:off x="999445" y="210502"/>
          <a:ext cx="10193110" cy="6436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71679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333F1FC1-8303-46BE-BA0C-922F0395D88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A89EBF09-A6CC-4555-BA70-C87ACB9DB81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11</a:t>
            </a:fld>
            <a:endParaRPr lang="ru-RU" noProof="0"/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E450CFD1-1CFF-4B19-B102-EA4635F306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5445762"/>
              </p:ext>
            </p:extLst>
          </p:nvPr>
        </p:nvGraphicFramePr>
        <p:xfrm>
          <a:off x="928007" y="181927"/>
          <a:ext cx="10335985" cy="6494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3EB55CF-A9D8-49FF-9DEF-D37F152C2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1934" y="159893"/>
            <a:ext cx="1230300" cy="124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692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71651FC0-FE85-42F8-B2E8-B0B5874218D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12</a:t>
            </a:fld>
            <a:endParaRPr lang="ru-RU" noProof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BA614FC-4A2E-4AFE-BDA6-93AE4D2E2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6971" y="0"/>
            <a:ext cx="932769" cy="944962"/>
          </a:xfrm>
          <a:prstGeom prst="rect">
            <a:avLst/>
          </a:prstGeom>
        </p:spPr>
      </p:pic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00000000-0008-0000-03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79968"/>
              </p:ext>
            </p:extLst>
          </p:nvPr>
        </p:nvGraphicFramePr>
        <p:xfrm>
          <a:off x="304802" y="110836"/>
          <a:ext cx="10525123" cy="6636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54703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ABE11BF-33A5-4653-A144-CCCBACF5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618" y="2265679"/>
            <a:ext cx="5588000" cy="3432441"/>
          </a:xfrm>
          <a:custGeom>
            <a:avLst/>
            <a:gdLst>
              <a:gd name="connsiteX0" fmla="*/ 0 w 5588000"/>
              <a:gd name="connsiteY0" fmla="*/ 0 h 3432441"/>
              <a:gd name="connsiteX1" fmla="*/ 754380 w 5588000"/>
              <a:gd name="connsiteY1" fmla="*/ 0 h 3432441"/>
              <a:gd name="connsiteX2" fmla="*/ 1285240 w 5588000"/>
              <a:gd name="connsiteY2" fmla="*/ 0 h 3432441"/>
              <a:gd name="connsiteX3" fmla="*/ 1927860 w 5588000"/>
              <a:gd name="connsiteY3" fmla="*/ 0 h 3432441"/>
              <a:gd name="connsiteX4" fmla="*/ 2738120 w 5588000"/>
              <a:gd name="connsiteY4" fmla="*/ 0 h 3432441"/>
              <a:gd name="connsiteX5" fmla="*/ 3436620 w 5588000"/>
              <a:gd name="connsiteY5" fmla="*/ 0 h 3432441"/>
              <a:gd name="connsiteX6" fmla="*/ 4191000 w 5588000"/>
              <a:gd name="connsiteY6" fmla="*/ 0 h 3432441"/>
              <a:gd name="connsiteX7" fmla="*/ 4833620 w 5588000"/>
              <a:gd name="connsiteY7" fmla="*/ 0 h 3432441"/>
              <a:gd name="connsiteX8" fmla="*/ 5588000 w 5588000"/>
              <a:gd name="connsiteY8" fmla="*/ 0 h 3432441"/>
              <a:gd name="connsiteX9" fmla="*/ 5588000 w 5588000"/>
              <a:gd name="connsiteY9" fmla="*/ 755137 h 3432441"/>
              <a:gd name="connsiteX10" fmla="*/ 5588000 w 5588000"/>
              <a:gd name="connsiteY10" fmla="*/ 1372976 h 3432441"/>
              <a:gd name="connsiteX11" fmla="*/ 5588000 w 5588000"/>
              <a:gd name="connsiteY11" fmla="*/ 1956491 h 3432441"/>
              <a:gd name="connsiteX12" fmla="*/ 5588000 w 5588000"/>
              <a:gd name="connsiteY12" fmla="*/ 2574331 h 3432441"/>
              <a:gd name="connsiteX13" fmla="*/ 5588000 w 5588000"/>
              <a:gd name="connsiteY13" fmla="*/ 3432441 h 3432441"/>
              <a:gd name="connsiteX14" fmla="*/ 4889500 w 5588000"/>
              <a:gd name="connsiteY14" fmla="*/ 3432441 h 3432441"/>
              <a:gd name="connsiteX15" fmla="*/ 4191000 w 5588000"/>
              <a:gd name="connsiteY15" fmla="*/ 3432441 h 3432441"/>
              <a:gd name="connsiteX16" fmla="*/ 3604260 w 5588000"/>
              <a:gd name="connsiteY16" fmla="*/ 3432441 h 3432441"/>
              <a:gd name="connsiteX17" fmla="*/ 2905760 w 5588000"/>
              <a:gd name="connsiteY17" fmla="*/ 3432441 h 3432441"/>
              <a:gd name="connsiteX18" fmla="*/ 2207260 w 5588000"/>
              <a:gd name="connsiteY18" fmla="*/ 3432441 h 3432441"/>
              <a:gd name="connsiteX19" fmla="*/ 1508760 w 5588000"/>
              <a:gd name="connsiteY19" fmla="*/ 3432441 h 3432441"/>
              <a:gd name="connsiteX20" fmla="*/ 810260 w 5588000"/>
              <a:gd name="connsiteY20" fmla="*/ 3432441 h 3432441"/>
              <a:gd name="connsiteX21" fmla="*/ 0 w 5588000"/>
              <a:gd name="connsiteY21" fmla="*/ 3432441 h 3432441"/>
              <a:gd name="connsiteX22" fmla="*/ 0 w 5588000"/>
              <a:gd name="connsiteY22" fmla="*/ 2711628 h 3432441"/>
              <a:gd name="connsiteX23" fmla="*/ 0 w 5588000"/>
              <a:gd name="connsiteY23" fmla="*/ 1990816 h 3432441"/>
              <a:gd name="connsiteX24" fmla="*/ 0 w 5588000"/>
              <a:gd name="connsiteY24" fmla="*/ 1270003 h 3432441"/>
              <a:gd name="connsiteX25" fmla="*/ 0 w 5588000"/>
              <a:gd name="connsiteY25" fmla="*/ 0 h 3432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588000" h="3432441" fill="none" extrusionOk="0">
                <a:moveTo>
                  <a:pt x="0" y="0"/>
                </a:moveTo>
                <a:cubicBezTo>
                  <a:pt x="340293" y="-12629"/>
                  <a:pt x="436139" y="14329"/>
                  <a:pt x="754380" y="0"/>
                </a:cubicBezTo>
                <a:cubicBezTo>
                  <a:pt x="1072621" y="-14329"/>
                  <a:pt x="1067897" y="10572"/>
                  <a:pt x="1285240" y="0"/>
                </a:cubicBezTo>
                <a:cubicBezTo>
                  <a:pt x="1502583" y="-10572"/>
                  <a:pt x="1707913" y="-15949"/>
                  <a:pt x="1927860" y="0"/>
                </a:cubicBezTo>
                <a:cubicBezTo>
                  <a:pt x="2147807" y="15949"/>
                  <a:pt x="2539211" y="30213"/>
                  <a:pt x="2738120" y="0"/>
                </a:cubicBezTo>
                <a:cubicBezTo>
                  <a:pt x="2937029" y="-30213"/>
                  <a:pt x="3187954" y="31873"/>
                  <a:pt x="3436620" y="0"/>
                </a:cubicBezTo>
                <a:cubicBezTo>
                  <a:pt x="3685286" y="-31873"/>
                  <a:pt x="3917369" y="-4640"/>
                  <a:pt x="4191000" y="0"/>
                </a:cubicBezTo>
                <a:cubicBezTo>
                  <a:pt x="4464631" y="4640"/>
                  <a:pt x="4524911" y="28833"/>
                  <a:pt x="4833620" y="0"/>
                </a:cubicBezTo>
                <a:cubicBezTo>
                  <a:pt x="5142329" y="-28833"/>
                  <a:pt x="5419260" y="20140"/>
                  <a:pt x="5588000" y="0"/>
                </a:cubicBezTo>
                <a:cubicBezTo>
                  <a:pt x="5578747" y="183029"/>
                  <a:pt x="5562121" y="590099"/>
                  <a:pt x="5588000" y="755137"/>
                </a:cubicBezTo>
                <a:cubicBezTo>
                  <a:pt x="5613879" y="920175"/>
                  <a:pt x="5587164" y="1157446"/>
                  <a:pt x="5588000" y="1372976"/>
                </a:cubicBezTo>
                <a:cubicBezTo>
                  <a:pt x="5588836" y="1588506"/>
                  <a:pt x="5560842" y="1737568"/>
                  <a:pt x="5588000" y="1956491"/>
                </a:cubicBezTo>
                <a:cubicBezTo>
                  <a:pt x="5615158" y="2175415"/>
                  <a:pt x="5571010" y="2356376"/>
                  <a:pt x="5588000" y="2574331"/>
                </a:cubicBezTo>
                <a:cubicBezTo>
                  <a:pt x="5604990" y="2792286"/>
                  <a:pt x="5557081" y="3243494"/>
                  <a:pt x="5588000" y="3432441"/>
                </a:cubicBezTo>
                <a:cubicBezTo>
                  <a:pt x="5287886" y="3434180"/>
                  <a:pt x="5054028" y="3410498"/>
                  <a:pt x="4889500" y="3432441"/>
                </a:cubicBezTo>
                <a:cubicBezTo>
                  <a:pt x="4724972" y="3454384"/>
                  <a:pt x="4515932" y="3417377"/>
                  <a:pt x="4191000" y="3432441"/>
                </a:cubicBezTo>
                <a:cubicBezTo>
                  <a:pt x="3866068" y="3447505"/>
                  <a:pt x="3837351" y="3412989"/>
                  <a:pt x="3604260" y="3432441"/>
                </a:cubicBezTo>
                <a:cubicBezTo>
                  <a:pt x="3371169" y="3451893"/>
                  <a:pt x="3202217" y="3441178"/>
                  <a:pt x="2905760" y="3432441"/>
                </a:cubicBezTo>
                <a:cubicBezTo>
                  <a:pt x="2609303" y="3423704"/>
                  <a:pt x="2504952" y="3427811"/>
                  <a:pt x="2207260" y="3432441"/>
                </a:cubicBezTo>
                <a:cubicBezTo>
                  <a:pt x="1909568" y="3437071"/>
                  <a:pt x="1775769" y="3412313"/>
                  <a:pt x="1508760" y="3432441"/>
                </a:cubicBezTo>
                <a:cubicBezTo>
                  <a:pt x="1241751" y="3452569"/>
                  <a:pt x="1082054" y="3428608"/>
                  <a:pt x="810260" y="3432441"/>
                </a:cubicBezTo>
                <a:cubicBezTo>
                  <a:pt x="538466" y="3436274"/>
                  <a:pt x="300286" y="3419580"/>
                  <a:pt x="0" y="3432441"/>
                </a:cubicBezTo>
                <a:cubicBezTo>
                  <a:pt x="33492" y="3155235"/>
                  <a:pt x="10920" y="3066766"/>
                  <a:pt x="0" y="2711628"/>
                </a:cubicBezTo>
                <a:cubicBezTo>
                  <a:pt x="-10920" y="2356490"/>
                  <a:pt x="-16812" y="2173482"/>
                  <a:pt x="0" y="1990816"/>
                </a:cubicBezTo>
                <a:cubicBezTo>
                  <a:pt x="16812" y="1808150"/>
                  <a:pt x="24108" y="1565933"/>
                  <a:pt x="0" y="1270003"/>
                </a:cubicBezTo>
                <a:cubicBezTo>
                  <a:pt x="-24108" y="974073"/>
                  <a:pt x="-50565" y="350706"/>
                  <a:pt x="0" y="0"/>
                </a:cubicBezTo>
                <a:close/>
              </a:path>
              <a:path w="5588000" h="3432441" stroke="0" extrusionOk="0">
                <a:moveTo>
                  <a:pt x="0" y="0"/>
                </a:moveTo>
                <a:cubicBezTo>
                  <a:pt x="159705" y="-24350"/>
                  <a:pt x="413244" y="-31624"/>
                  <a:pt x="642620" y="0"/>
                </a:cubicBezTo>
                <a:cubicBezTo>
                  <a:pt x="871996" y="31624"/>
                  <a:pt x="984211" y="4694"/>
                  <a:pt x="1173480" y="0"/>
                </a:cubicBezTo>
                <a:cubicBezTo>
                  <a:pt x="1362749" y="-4694"/>
                  <a:pt x="1625547" y="11534"/>
                  <a:pt x="1983740" y="0"/>
                </a:cubicBezTo>
                <a:cubicBezTo>
                  <a:pt x="2341933" y="-11534"/>
                  <a:pt x="2496049" y="-9810"/>
                  <a:pt x="2626360" y="0"/>
                </a:cubicBezTo>
                <a:cubicBezTo>
                  <a:pt x="2756671" y="9810"/>
                  <a:pt x="3132451" y="19982"/>
                  <a:pt x="3268980" y="0"/>
                </a:cubicBezTo>
                <a:cubicBezTo>
                  <a:pt x="3405509" y="-19982"/>
                  <a:pt x="3778218" y="-35728"/>
                  <a:pt x="4079240" y="0"/>
                </a:cubicBezTo>
                <a:cubicBezTo>
                  <a:pt x="4380262" y="35728"/>
                  <a:pt x="4479327" y="-4512"/>
                  <a:pt x="4665980" y="0"/>
                </a:cubicBezTo>
                <a:cubicBezTo>
                  <a:pt x="4852633" y="4512"/>
                  <a:pt x="5387237" y="-17478"/>
                  <a:pt x="5588000" y="0"/>
                </a:cubicBezTo>
                <a:cubicBezTo>
                  <a:pt x="5557901" y="166598"/>
                  <a:pt x="5559215" y="454188"/>
                  <a:pt x="5588000" y="755137"/>
                </a:cubicBezTo>
                <a:cubicBezTo>
                  <a:pt x="5616785" y="1056086"/>
                  <a:pt x="5607812" y="1201864"/>
                  <a:pt x="5588000" y="1372976"/>
                </a:cubicBezTo>
                <a:cubicBezTo>
                  <a:pt x="5568188" y="1544088"/>
                  <a:pt x="5621937" y="1777505"/>
                  <a:pt x="5588000" y="2059465"/>
                </a:cubicBezTo>
                <a:cubicBezTo>
                  <a:pt x="5554063" y="2341425"/>
                  <a:pt x="5583662" y="2626142"/>
                  <a:pt x="5588000" y="2780277"/>
                </a:cubicBezTo>
                <a:cubicBezTo>
                  <a:pt x="5592338" y="2934412"/>
                  <a:pt x="5583527" y="3167239"/>
                  <a:pt x="5588000" y="3432441"/>
                </a:cubicBezTo>
                <a:cubicBezTo>
                  <a:pt x="5330050" y="3415627"/>
                  <a:pt x="5220748" y="3438245"/>
                  <a:pt x="4889500" y="3432441"/>
                </a:cubicBezTo>
                <a:cubicBezTo>
                  <a:pt x="4558252" y="3426637"/>
                  <a:pt x="4541837" y="3442843"/>
                  <a:pt x="4302760" y="3432441"/>
                </a:cubicBezTo>
                <a:cubicBezTo>
                  <a:pt x="4063683" y="3422039"/>
                  <a:pt x="3815030" y="3458113"/>
                  <a:pt x="3604260" y="3432441"/>
                </a:cubicBezTo>
                <a:cubicBezTo>
                  <a:pt x="3393490" y="3406769"/>
                  <a:pt x="3149905" y="3414666"/>
                  <a:pt x="2794000" y="3432441"/>
                </a:cubicBezTo>
                <a:cubicBezTo>
                  <a:pt x="2438095" y="3450216"/>
                  <a:pt x="2246180" y="3437446"/>
                  <a:pt x="2095500" y="3432441"/>
                </a:cubicBezTo>
                <a:cubicBezTo>
                  <a:pt x="1944820" y="3427436"/>
                  <a:pt x="1697998" y="3406071"/>
                  <a:pt x="1564640" y="3432441"/>
                </a:cubicBezTo>
                <a:cubicBezTo>
                  <a:pt x="1431282" y="3458811"/>
                  <a:pt x="1248016" y="3433019"/>
                  <a:pt x="977900" y="3432441"/>
                </a:cubicBezTo>
                <a:cubicBezTo>
                  <a:pt x="707784" y="3431863"/>
                  <a:pt x="252802" y="3394268"/>
                  <a:pt x="0" y="3432441"/>
                </a:cubicBezTo>
                <a:cubicBezTo>
                  <a:pt x="-26161" y="3114150"/>
                  <a:pt x="-27466" y="2888512"/>
                  <a:pt x="0" y="2745953"/>
                </a:cubicBezTo>
                <a:cubicBezTo>
                  <a:pt x="27466" y="2603394"/>
                  <a:pt x="7484" y="2346735"/>
                  <a:pt x="0" y="2059465"/>
                </a:cubicBezTo>
                <a:cubicBezTo>
                  <a:pt x="-7484" y="1772195"/>
                  <a:pt x="-19843" y="1603415"/>
                  <a:pt x="0" y="1407301"/>
                </a:cubicBezTo>
                <a:cubicBezTo>
                  <a:pt x="19843" y="1211187"/>
                  <a:pt x="3167" y="981860"/>
                  <a:pt x="0" y="823786"/>
                </a:cubicBezTo>
                <a:cubicBezTo>
                  <a:pt x="-3167" y="665713"/>
                  <a:pt x="-5987" y="288096"/>
                  <a:pt x="0" y="0"/>
                </a:cubicBezTo>
                <a:close/>
              </a:path>
            </a:pathLst>
          </a:custGeom>
          <a:solidFill>
            <a:schemeClr val="accent3"/>
          </a:solidFill>
          <a:ln w="25400"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>
            <a:normAutofit/>
          </a:bodyPr>
          <a:lstStyle/>
          <a:p>
            <a:pPr algn="ctr" rtl="0">
              <a:lnSpc>
                <a:spcPct val="100000"/>
              </a:lnSpc>
            </a:pPr>
            <a:r>
              <a:rPr lang="ru-RU" dirty="0"/>
              <a:t>РЕЗУЛЬТАТЫ ВХОДНОГО КОНТРОЛЯ</a:t>
            </a:r>
            <a:endParaRPr lang="ru-RU" b="0" dirty="0"/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FBA1BB58-7555-4382-B178-7ED04E137E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smtClean="0"/>
              <a:pPr rtl="0"/>
              <a:t>13</a:t>
            </a:fld>
            <a:endParaRPr lang="ru-RU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3" r="225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9608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85E720D8-7ABB-42BC-BB30-FD1623485C6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B565A9CF-380B-4D72-A6A0-B9125168240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14</a:t>
            </a:fld>
            <a:endParaRPr lang="ru-RU" noProof="0"/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E4D1C386-75C0-4B9E-A488-4B8430765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9463" y="2500312"/>
            <a:ext cx="3800476" cy="2157413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dirty="0"/>
              <a:t>Распределение результатов входного контроля по уровням обученности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5F229EB-40E2-491E-868A-C2CA8BBF6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4561" y="0"/>
            <a:ext cx="1255180" cy="127158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6D30241-96B3-4F45-9839-994013D0E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2" y="688657"/>
            <a:ext cx="5774064" cy="587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72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71651FC0-FE85-42F8-B2E8-B0B5874218D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15</a:t>
            </a:fld>
            <a:endParaRPr lang="ru-RU" noProof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BA614FC-4A2E-4AFE-BDA6-93AE4D2E2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6971" y="0"/>
            <a:ext cx="932769" cy="944962"/>
          </a:xfrm>
          <a:prstGeom prst="rect">
            <a:avLst/>
          </a:prstGeom>
        </p:spPr>
      </p:pic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ADC4FB01-3347-430B-8158-204DA76228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497220"/>
              </p:ext>
            </p:extLst>
          </p:nvPr>
        </p:nvGraphicFramePr>
        <p:xfrm>
          <a:off x="457200" y="472480"/>
          <a:ext cx="10689771" cy="5999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0845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71651FC0-FE85-42F8-B2E8-B0B5874218D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16</a:t>
            </a:fld>
            <a:endParaRPr lang="ru-RU" noProof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BA614FC-4A2E-4AFE-BDA6-93AE4D2E2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6971" y="0"/>
            <a:ext cx="932769" cy="944962"/>
          </a:xfrm>
          <a:prstGeom prst="rect">
            <a:avLst/>
          </a:prstGeom>
        </p:spPr>
      </p:pic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93485C31-5130-4ECA-951F-6689F68D9A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043043"/>
              </p:ext>
            </p:extLst>
          </p:nvPr>
        </p:nvGraphicFramePr>
        <p:xfrm>
          <a:off x="604911" y="450166"/>
          <a:ext cx="10286518" cy="5841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86133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71651FC0-FE85-42F8-B2E8-B0B5874218D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17</a:t>
            </a:fld>
            <a:endParaRPr lang="ru-RU" noProof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BA614FC-4A2E-4AFE-BDA6-93AE4D2E2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3871" y="-1"/>
            <a:ext cx="1235870" cy="1252025"/>
          </a:xfrm>
          <a:prstGeom prst="rect">
            <a:avLst/>
          </a:prstGeom>
        </p:spPr>
      </p:pic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DF454ED7-71F7-4ABB-A2B2-4577F24235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098982"/>
              </p:ext>
            </p:extLst>
          </p:nvPr>
        </p:nvGraphicFramePr>
        <p:xfrm>
          <a:off x="393895" y="309489"/>
          <a:ext cx="10497534" cy="5982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87453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71651FC0-FE85-42F8-B2E8-B0B5874218D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18</a:t>
            </a:fld>
            <a:endParaRPr lang="ru-RU" noProof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BA614FC-4A2E-4AFE-BDA6-93AE4D2E2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6971" y="0"/>
            <a:ext cx="932769" cy="944962"/>
          </a:xfrm>
          <a:prstGeom prst="rect">
            <a:avLst/>
          </a:prstGeom>
        </p:spPr>
      </p:pic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30AC1041-E7DD-4B72-A121-77AD236E05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921481"/>
              </p:ext>
            </p:extLst>
          </p:nvPr>
        </p:nvGraphicFramePr>
        <p:xfrm>
          <a:off x="1299210" y="494982"/>
          <a:ext cx="9593580" cy="5868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78956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71651FC0-FE85-42F8-B2E8-B0B5874218D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19</a:t>
            </a:fld>
            <a:endParaRPr lang="ru-RU" noProof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BA614FC-4A2E-4AFE-BDA6-93AE4D2E2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6971" y="0"/>
            <a:ext cx="932769" cy="944962"/>
          </a:xfrm>
          <a:prstGeom prst="rect">
            <a:avLst/>
          </a:prstGeom>
        </p:spPr>
      </p:pic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DD4ECB44-BD19-4102-B9C4-647BDA3730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342850"/>
              </p:ext>
            </p:extLst>
          </p:nvPr>
        </p:nvGraphicFramePr>
        <p:xfrm>
          <a:off x="340178" y="278296"/>
          <a:ext cx="10806793" cy="5923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04563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FB6695A-FE27-41F6-95FC-7E5405FBE94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4145" r="4147" b="2"/>
          <a:stretch/>
        </p:blipFill>
        <p:spPr>
          <a:xfrm>
            <a:off x="2599771" y="2091113"/>
            <a:ext cx="6715679" cy="4387058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Номер слайда 11" hidden="1">
            <a:extLst>
              <a:ext uri="{FF2B5EF4-FFF2-40B4-BE49-F238E27FC236}">
                <a16:creationId xmlns:a16="http://schemas.microsoft.com/office/drawing/2014/main" id="{FBA1BB58-7555-4382-B178-7ED04E137E7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46971" y="6356350"/>
            <a:ext cx="740227" cy="365125"/>
          </a:xfrm>
        </p:spPr>
        <p:txBody>
          <a:bodyPr rtlCol="0"/>
          <a:lstStyle/>
          <a:p>
            <a:pPr rtl="0">
              <a:spcAft>
                <a:spcPts val="600"/>
              </a:spcAft>
            </a:pPr>
            <a:fld id="{8699F50C-BE38-4BD0-BA84-9B090E1F2B9B}" type="slidenum">
              <a:rPr lang="ru-RU" smtClean="0"/>
              <a:pPr rtl="0">
                <a:spcAft>
                  <a:spcPts val="600"/>
                </a:spcAft>
              </a:pPr>
              <a:t>2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ABE11BF-33A5-4653-A144-CCCBACF58C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1525" y="379829"/>
            <a:ext cx="10457769" cy="152040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b" anchorCtr="0">
            <a:normAutofit fontScale="90000"/>
          </a:bodyPr>
          <a:lstStyle/>
          <a:p>
            <a:pPr algn="ctr" rtl="0"/>
            <a:r>
              <a:rPr lang="ru-RU" sz="3700" dirty="0"/>
              <a:t>УЧАСТНИКИ </a:t>
            </a:r>
            <a:br>
              <a:rPr lang="ru-RU" sz="3700" dirty="0"/>
            </a:br>
            <a:r>
              <a:rPr lang="ru-RU" sz="3700" dirty="0"/>
              <a:t>ВХОДНОГО КОНТРОЛЯ</a:t>
            </a:r>
            <a:br>
              <a:rPr lang="ru-RU" sz="3700" dirty="0"/>
            </a:br>
            <a:endParaRPr lang="ru-RU" sz="3700" b="0" dirty="0"/>
          </a:p>
        </p:txBody>
      </p:sp>
    </p:spTree>
    <p:extLst>
      <p:ext uri="{BB962C8B-B14F-4D97-AF65-F5344CB8AC3E}">
        <p14:creationId xmlns:p14="http://schemas.microsoft.com/office/powerpoint/2010/main" val="972005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71651FC0-FE85-42F8-B2E8-B0B5874218D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20</a:t>
            </a:fld>
            <a:endParaRPr lang="ru-RU" noProof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BA614FC-4A2E-4AFE-BDA6-93AE4D2E2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7189" y="0"/>
            <a:ext cx="1152552" cy="1167618"/>
          </a:xfrm>
          <a:prstGeom prst="rect">
            <a:avLst/>
          </a:prstGeom>
        </p:spPr>
      </p:pic>
      <p:sp>
        <p:nvSpPr>
          <p:cNvPr id="12" name="TextBox 1">
            <a:extLst>
              <a:ext uri="{FF2B5EF4-FFF2-40B4-BE49-F238E27FC236}">
                <a16:creationId xmlns:a16="http://schemas.microsoft.com/office/drawing/2014/main" id="{592CA7A6-AAAE-4C6C-B9DE-DE68D860A8C9}"/>
              </a:ext>
            </a:extLst>
          </p:cNvPr>
          <p:cNvSpPr txBox="1"/>
          <p:nvPr/>
        </p:nvSpPr>
        <p:spPr>
          <a:xfrm>
            <a:off x="2465040" y="472481"/>
            <a:ext cx="4135262" cy="508983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cap="none" spc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Распределение результатов входного</a:t>
            </a:r>
            <a:r>
              <a:rPr lang="ru-RU" sz="1200" b="1" cap="none" spc="0" baseline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контроля </a:t>
            </a:r>
            <a:r>
              <a:rPr lang="ru-RU" sz="1200" b="1" cap="none" spc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по уровням обученности</a:t>
            </a:r>
          </a:p>
          <a:p>
            <a:pPr algn="ctr"/>
            <a:r>
              <a:rPr lang="ru-RU" sz="1200" b="1" i="1" cap="none" spc="0" baseline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Филологический факультет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AD9FFBED-F09F-4352-92EF-178A2E03BB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821816"/>
              </p:ext>
            </p:extLst>
          </p:nvPr>
        </p:nvGraphicFramePr>
        <p:xfrm>
          <a:off x="562709" y="309489"/>
          <a:ext cx="10350492" cy="6246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699361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F6DB4792-5751-4E27-BDC6-C91387B4AFA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1815565-4DB2-43DE-97D9-D615533E12C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21</a:t>
            </a:fld>
            <a:endParaRPr lang="ru-RU" noProof="0"/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1145A684-F935-4A2C-806C-982C06D7EF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374110"/>
              </p:ext>
            </p:extLst>
          </p:nvPr>
        </p:nvGraphicFramePr>
        <p:xfrm>
          <a:off x="548640" y="281354"/>
          <a:ext cx="10364560" cy="6260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F55D00C-8B33-4AAC-AF90-641B29337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1643" y="-1"/>
            <a:ext cx="1208097" cy="122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938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oter Placeholder 1">
            <a:extLst>
              <a:ext uri="{FF2B5EF4-FFF2-40B4-BE49-F238E27FC236}">
                <a16:creationId xmlns:a16="http://schemas.microsoft.com/office/drawing/2014/main" id="{1E5CE393-BEA4-4102-B8EB-B86B53B8DB2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38530" y="6356350"/>
            <a:ext cx="41148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ru-RU" noProof="0"/>
              <a:t>Добавить нижний колонтитул</a:t>
            </a:r>
          </a:p>
        </p:txBody>
      </p:sp>
      <p:sp>
        <p:nvSpPr>
          <p:cNvPr id="33" name="Footer Placeholder 2">
            <a:extLst>
              <a:ext uri="{FF2B5EF4-FFF2-40B4-BE49-F238E27FC236}">
                <a16:creationId xmlns:a16="http://schemas.microsoft.com/office/drawing/2014/main" id="{3E9B5CEF-78E3-485C-9A79-F22815640B3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38530" y="6356350"/>
            <a:ext cx="41148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ru-RU" noProof="0"/>
              <a:t>Добавить нижний колонтитул</a:t>
            </a:r>
          </a:p>
        </p:txBody>
      </p:sp>
      <p:sp>
        <p:nvSpPr>
          <p:cNvPr id="21" name="Номер слайда 5" hidden="1">
            <a:extLst>
              <a:ext uri="{FF2B5EF4-FFF2-40B4-BE49-F238E27FC236}">
                <a16:creationId xmlns:a16="http://schemas.microsoft.com/office/drawing/2014/main" id="{C7C65DDB-24F2-44CF-AE02-F3A6C8B1858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46971" y="6356350"/>
            <a:ext cx="740227" cy="365125"/>
          </a:xfrm>
        </p:spPr>
        <p:txBody>
          <a:bodyPr rtlCol="0" anchor="ctr">
            <a:normAutofit/>
          </a:bodyPr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>
              <a:spcAft>
                <a:spcPts val="600"/>
              </a:spcAft>
            </a:pPr>
            <a:fld id="{8699F50C-BE38-4BD0-BA84-9B090E1F2B9B}" type="slidenum">
              <a:rPr lang="ru-RU" smtClean="0">
                <a:solidFill>
                  <a:schemeClr val="bg2"/>
                </a:solidFill>
              </a:rPr>
              <a:pPr rtl="0">
                <a:spcAft>
                  <a:spcPts val="600"/>
                </a:spcAft>
              </a:pPr>
              <a:t>3</a:t>
            </a:fld>
            <a:endParaRPr lang="ru-RU">
              <a:solidFill>
                <a:schemeClr val="bg2"/>
              </a:solidFill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EC367FEE-5B39-4F45-829D-DBC8A80A7D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641880"/>
              </p:ext>
            </p:extLst>
          </p:nvPr>
        </p:nvGraphicFramePr>
        <p:xfrm>
          <a:off x="338530" y="369275"/>
          <a:ext cx="11464264" cy="62255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65759">
                  <a:extLst>
                    <a:ext uri="{9D8B030D-6E8A-4147-A177-3AD203B41FA5}">
                      <a16:colId xmlns:a16="http://schemas.microsoft.com/office/drawing/2014/main" val="529710448"/>
                    </a:ext>
                  </a:extLst>
                </a:gridCol>
                <a:gridCol w="2865759">
                  <a:extLst>
                    <a:ext uri="{9D8B030D-6E8A-4147-A177-3AD203B41FA5}">
                      <a16:colId xmlns:a16="http://schemas.microsoft.com/office/drawing/2014/main" val="3499500847"/>
                    </a:ext>
                  </a:extLst>
                </a:gridCol>
                <a:gridCol w="2865759">
                  <a:extLst>
                    <a:ext uri="{9D8B030D-6E8A-4147-A177-3AD203B41FA5}">
                      <a16:colId xmlns:a16="http://schemas.microsoft.com/office/drawing/2014/main" val="2236906969"/>
                    </a:ext>
                  </a:extLst>
                </a:gridCol>
                <a:gridCol w="2866987">
                  <a:extLst>
                    <a:ext uri="{9D8B030D-6E8A-4147-A177-3AD203B41FA5}">
                      <a16:colId xmlns:a16="http://schemas.microsoft.com/office/drawing/2014/main" val="1707538516"/>
                    </a:ext>
                  </a:extLst>
                </a:gridCol>
              </a:tblGrid>
              <a:tr h="7405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Институт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Выпускающие кафедры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Количество образовательных программ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Количество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 студентов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/>
                </a:tc>
                <a:extLst>
                  <a:ext uri="{0D108BD9-81ED-4DB2-BD59-A6C34878D82A}">
                    <a16:rowId xmlns:a16="http://schemas.microsoft.com/office/drawing/2014/main" val="2128040926"/>
                  </a:ext>
                </a:extLst>
              </a:tr>
              <a:tr h="5057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И</a:t>
                      </a:r>
                      <a:r>
                        <a:rPr lang="ru-RU" sz="1600" i="1" dirty="0">
                          <a:effectLst/>
                        </a:rPr>
                        <a:t>нст</a:t>
                      </a:r>
                      <a:r>
                        <a:rPr lang="ru-RU" sz="1600" dirty="0">
                          <a:effectLst/>
                        </a:rPr>
                        <a:t>итут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естествознания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6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/>
                </a:tc>
                <a:extLst>
                  <a:ext uri="{0D108BD9-81ED-4DB2-BD59-A6C34878D82A}">
                    <a16:rowId xmlns:a16="http://schemas.microsoft.com/office/drawing/2014/main" val="1054775128"/>
                  </a:ext>
                </a:extLst>
              </a:tr>
              <a:tr h="87350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Институт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лингвистики и мировых языков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3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117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/>
                </a:tc>
                <a:extLst>
                  <a:ext uri="{0D108BD9-81ED-4DB2-BD59-A6C34878D82A}">
                    <a16:rowId xmlns:a16="http://schemas.microsoft.com/office/drawing/2014/main" val="3292396009"/>
                  </a:ext>
                </a:extLst>
              </a:tr>
              <a:tr h="11083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Институт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искусств и социокультурного проектирования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6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108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/>
                </a:tc>
                <a:extLst>
                  <a:ext uri="{0D108BD9-81ED-4DB2-BD59-A6C34878D82A}">
                    <a16:rowId xmlns:a16="http://schemas.microsoft.com/office/drawing/2014/main" val="3900101111"/>
                  </a:ext>
                </a:extLst>
              </a:tr>
              <a:tr h="87350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Институт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филологии и массмедиа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25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/>
                </a:tc>
                <a:extLst>
                  <a:ext uri="{0D108BD9-81ED-4DB2-BD59-A6C34878D82A}">
                    <a16:rowId xmlns:a16="http://schemas.microsoft.com/office/drawing/2014/main" val="1383465297"/>
                  </a:ext>
                </a:extLst>
              </a:tr>
              <a:tr h="7405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Инженерно-технологический институт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37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/>
                </a:tc>
                <a:extLst>
                  <a:ext uri="{0D108BD9-81ED-4DB2-BD59-A6C34878D82A}">
                    <a16:rowId xmlns:a16="http://schemas.microsoft.com/office/drawing/2014/main" val="2532264516"/>
                  </a:ext>
                </a:extLst>
              </a:tr>
              <a:tr h="63869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Институт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 педагогики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102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/>
                </a:tc>
                <a:extLst>
                  <a:ext uri="{0D108BD9-81ED-4DB2-BD59-A6C34878D82A}">
                    <a16:rowId xmlns:a16="http://schemas.microsoft.com/office/drawing/2014/main" val="1919142602"/>
                  </a:ext>
                </a:extLst>
              </a:tr>
              <a:tr h="63869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Институт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истории и права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35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/>
                </a:tc>
                <a:extLst>
                  <a:ext uri="{0D108BD9-81ED-4DB2-BD59-A6C34878D82A}">
                    <a16:rowId xmlns:a16="http://schemas.microsoft.com/office/drawing/2014/main" val="5548211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516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DCD5AB77-4D70-48EC-9F8B-0A77FDD2D8A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38530" y="6356350"/>
            <a:ext cx="41148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ru-RU" noProof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A59FF26-513C-4C19-B9D2-E86B774B075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146971" y="6356350"/>
            <a:ext cx="740227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8699F50C-BE38-4BD0-BA84-9B090E1F2B9B}" type="slidenum">
              <a:rPr lang="ru-RU" noProof="0" smtClean="0"/>
              <a:pPr rtl="0">
                <a:spcAft>
                  <a:spcPts val="600"/>
                </a:spcAft>
              </a:pPr>
              <a:t>4</a:t>
            </a:fld>
            <a:endParaRPr lang="ru-RU" noProof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3815109-2072-4128-B197-9F2706912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8"/>
            <a:ext cx="11368520" cy="1147969"/>
          </a:xfrm>
        </p:spPr>
        <p:txBody>
          <a:bodyPr anchor="b">
            <a:normAutofit/>
          </a:bodyPr>
          <a:lstStyle/>
          <a:p>
            <a:pPr algn="ctr"/>
            <a:r>
              <a:rPr lang="ru-RU" sz="3400" dirty="0"/>
              <a:t>Доля студентов, принявших участие в тестировании входного контроля  ( по институтам)</a:t>
            </a:r>
          </a:p>
        </p:txBody>
      </p:sp>
      <p:pic>
        <p:nvPicPr>
          <p:cNvPr id="10" name="Рисунок 9" descr="Изображение выглядит как текст,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F864AD4E-6E37-4E20-9A6F-9FEE015BB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962" y="1671924"/>
            <a:ext cx="4620553" cy="4505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5B98680-4ED4-4730-B067-6D11171BF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8944" y="159894"/>
            <a:ext cx="1133290" cy="114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66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29AF9356-A899-4E31-97AE-07CCFE82331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5</a:t>
            </a:fld>
            <a:endParaRPr lang="ru-RU" noProof="0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76E6AE27-EB2E-4933-AB51-3D2A1FA7A3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0646380"/>
              </p:ext>
            </p:extLst>
          </p:nvPr>
        </p:nvGraphicFramePr>
        <p:xfrm>
          <a:off x="520505" y="181927"/>
          <a:ext cx="10626466" cy="6494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ACE9ED6-B152-40F5-B4C0-C3C2AF539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1934" y="159893"/>
            <a:ext cx="1230300" cy="124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477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71651FC0-FE85-42F8-B2E8-B0B5874218D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6</a:t>
            </a:fld>
            <a:endParaRPr lang="ru-RU" noProof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BA614FC-4A2E-4AFE-BDA6-93AE4D2E2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4806" y="0"/>
            <a:ext cx="1494935" cy="1514476"/>
          </a:xfrm>
          <a:prstGeom prst="rect">
            <a:avLst/>
          </a:prstGeom>
        </p:spPr>
      </p:pic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1A6E4F99-01BB-41E9-AA9D-8209B23D1B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8441329"/>
              </p:ext>
            </p:extLst>
          </p:nvPr>
        </p:nvGraphicFramePr>
        <p:xfrm>
          <a:off x="928007" y="181927"/>
          <a:ext cx="10335985" cy="6494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05414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71651FC0-FE85-42F8-B2E8-B0B5874218D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7</a:t>
            </a:fld>
            <a:endParaRPr lang="ru-RU" noProof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BA614FC-4A2E-4AFE-BDA6-93AE4D2E2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529" y="0"/>
            <a:ext cx="1194211" cy="1209822"/>
          </a:xfrm>
          <a:prstGeom prst="rect">
            <a:avLst/>
          </a:prstGeom>
        </p:spPr>
      </p:pic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B6071159-7EAA-46E9-84D8-E425883896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320952"/>
              </p:ext>
            </p:extLst>
          </p:nvPr>
        </p:nvGraphicFramePr>
        <p:xfrm>
          <a:off x="928007" y="181927"/>
          <a:ext cx="10335985" cy="6494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87170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71651FC0-FE85-42F8-B2E8-B0B5874218D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8</a:t>
            </a:fld>
            <a:endParaRPr lang="ru-RU" noProof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BA614FC-4A2E-4AFE-BDA6-93AE4D2E2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9415" y="0"/>
            <a:ext cx="1180325" cy="1195754"/>
          </a:xfrm>
          <a:prstGeom prst="rect">
            <a:avLst/>
          </a:prstGeom>
        </p:spPr>
      </p:pic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86994F3E-DF40-4449-A62D-3F75B47316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5174940"/>
              </p:ext>
            </p:extLst>
          </p:nvPr>
        </p:nvGraphicFramePr>
        <p:xfrm>
          <a:off x="928007" y="181927"/>
          <a:ext cx="10335985" cy="6494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4008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71651FC0-FE85-42F8-B2E8-B0B5874218D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9</a:t>
            </a:fld>
            <a:endParaRPr lang="ru-RU" noProof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BA614FC-4A2E-4AFE-BDA6-93AE4D2E2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3871" y="-1"/>
            <a:ext cx="1235870" cy="1252025"/>
          </a:xfrm>
          <a:prstGeom prst="rect">
            <a:avLst/>
          </a:prstGeom>
        </p:spPr>
      </p:pic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FF7D2A4D-51EE-4477-B13C-0F95F8A043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2274157"/>
              </p:ext>
            </p:extLst>
          </p:nvPr>
        </p:nvGraphicFramePr>
        <p:xfrm>
          <a:off x="928007" y="181927"/>
          <a:ext cx="10335985" cy="6494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071359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4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00194C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740506_TF00951641.potx" id="{D61D9B98-77EB-4AFD-A5C1-4C81238E65A1}" vid="{ED9A72C6-E22F-4D0A-8A23-0B9FD3BEF397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9A80A7-0DD1-4CF4-ABD5-362A6549C5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74D15D6-87BC-477C-8E91-9F90829C2FC8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F79AA90D-A39D-4F83-B1BD-92099B1CAD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Вариант 2</Template>
  <TotalTime>0</TotalTime>
  <Words>365</Words>
  <Application>Microsoft Office PowerPoint</Application>
  <PresentationFormat>Широкоэкранный</PresentationFormat>
  <Paragraphs>116</Paragraphs>
  <Slides>21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A431</vt:lpstr>
      <vt:lpstr>Arial</vt:lpstr>
      <vt:lpstr>Arial Black</vt:lpstr>
      <vt:lpstr>Calibri</vt:lpstr>
      <vt:lpstr>Gill Sans SemiBold</vt:lpstr>
      <vt:lpstr>Times New Roman</vt:lpstr>
      <vt:lpstr>Тема Office</vt:lpstr>
      <vt:lpstr>РЕЗУЛЬТАТЫ ВХОДНОГО КОНТРОЛЯ ОБУЧАЮЩИХСЯ  КГУ  им. К.Э. Циолковского</vt:lpstr>
      <vt:lpstr>УЧАСТНИКИ  ВХОДНОГО КОНТРОЛЯ </vt:lpstr>
      <vt:lpstr>Презентация PowerPoint</vt:lpstr>
      <vt:lpstr>Доля студентов, принявших участие в тестировании входного контроля  ( по институтам)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ВХОДНОГО КОНТРОЛЯ</vt:lpstr>
      <vt:lpstr>    Распределение результатов входного контроля по уровням обученности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2020-03-14T09:33:49Z</dcterms:created>
  <dcterms:modified xsi:type="dcterms:W3CDTF">2022-01-12T08:39:18Z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