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15" r:id="rId4"/>
  </p:sldMasterIdLst>
  <p:notesMasterIdLst>
    <p:notesMasterId r:id="rId18"/>
  </p:notesMasterIdLst>
  <p:handoutMasterIdLst>
    <p:handoutMasterId r:id="rId19"/>
  </p:handoutMasterIdLst>
  <p:sldIdLst>
    <p:sldId id="349" r:id="rId5"/>
    <p:sldId id="266" r:id="rId6"/>
    <p:sldId id="359" r:id="rId7"/>
    <p:sldId id="376" r:id="rId8"/>
    <p:sldId id="377" r:id="rId9"/>
    <p:sldId id="378" r:id="rId10"/>
    <p:sldId id="379" r:id="rId11"/>
    <p:sldId id="380" r:id="rId12"/>
    <p:sldId id="342" r:id="rId13"/>
    <p:sldId id="381" r:id="rId14"/>
    <p:sldId id="382" r:id="rId15"/>
    <p:sldId id="383" r:id="rId16"/>
    <p:sldId id="3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02996128008299"/>
          <c:y val="0.16933494112881803"/>
          <c:w val="0.77251058258979377"/>
          <c:h val="0.59491423823190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'Сфор-ть компет-по ОПОП'!$E$3</c:f>
              <c:strCache>
                <c:ptCount val="1"/>
                <c:pt idx="0">
                  <c:v>Доля студентов участников</c:v>
                </c:pt>
              </c:strCache>
            </c:strRef>
          </c:tx>
          <c:invertIfNegative val="0"/>
          <c:val>
            <c:numRef>
              <c:f>'Сфор-ть компет-по ОПОП'!$E$4:$E$9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#REF!$C$4:$D$9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EA3A-48A2-9938-55FDFC322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8057344"/>
        <c:axId val="127993536"/>
      </c:barChart>
      <c:catAx>
        <c:axId val="1280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93536"/>
        <c:crosses val="autoZero"/>
        <c:auto val="1"/>
        <c:lblAlgn val="ctr"/>
        <c:lblOffset val="100"/>
        <c:noMultiLvlLbl val="0"/>
      </c:catAx>
      <c:valAx>
        <c:axId val="127993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57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67700043590992"/>
          <c:y val="0.15975467289719625"/>
          <c:w val="0.76686358915081609"/>
          <c:h val="0.700328083989501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'Сфор-ть компет-по ОПОП'!$C$10:$D$10</c:f>
              <c:strCache>
                <c:ptCount val="2"/>
                <c:pt idx="0">
                  <c:v>54.03.01 Дизайн, профиль "Графический дизайн" , Бв-Диз-51</c:v>
                </c:pt>
                <c:pt idx="1">
                  <c:v>ОПК-1             ПК-1</c:v>
                </c:pt>
              </c:strCache>
            </c:strRef>
          </c:cat>
          <c:val>
            <c:numRef>
              <c:f>'Сфор-ть компет-по ОПОП'!$E$10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#REF!$H$3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6B58-433E-B1A9-DEB7B43A9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9323008"/>
        <c:axId val="127995264"/>
      </c:barChart>
      <c:catAx>
        <c:axId val="1293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95264"/>
        <c:crosses val="autoZero"/>
        <c:auto val="1"/>
        <c:lblAlgn val="ctr"/>
        <c:lblOffset val="100"/>
        <c:noMultiLvlLbl val="0"/>
      </c:catAx>
      <c:valAx>
        <c:axId val="1279952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323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00551999014054"/>
          <c:y val="0.14487299776780238"/>
          <c:w val="0.77148224130081455"/>
          <c:h val="0.54361707999116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'Сфор-ть компет-по ОПОП'!$H$3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'Сфор-ть компет-по ОПОП'!$C$11:$D$13</c:f>
              <c:multiLvlStrCache>
                <c:ptCount val="3"/>
                <c:lvl>
                  <c:pt idx="0">
                    <c:v>ПК-3</c:v>
                  </c:pt>
                  <c:pt idx="1">
                    <c:v>УК-1</c:v>
                  </c:pt>
                  <c:pt idx="2">
                    <c:v>ОПК-2</c:v>
                  </c:pt>
                </c:lvl>
                <c:lvl>
                  <c:pt idx="0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  <c:pt idx="1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  <c:pt idx="2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</c:lvl>
              </c:multiLvlStrCache>
            </c:multiLvlStrRef>
          </c:cat>
          <c:val>
            <c:numRef>
              <c:f>'Сфор-ть компет-по ОПОП'!$E$11:$E$13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E-4D84-AD55-140CE828F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9326592"/>
        <c:axId val="127996992"/>
      </c:barChart>
      <c:catAx>
        <c:axId val="12932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96992"/>
        <c:crosses val="autoZero"/>
        <c:auto val="1"/>
        <c:lblAlgn val="ctr"/>
        <c:lblOffset val="100"/>
        <c:noMultiLvlLbl val="0"/>
      </c:catAx>
      <c:valAx>
        <c:axId val="1279969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326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58531157500161"/>
          <c:y val="0.14635903426791277"/>
          <c:w val="0.75014916542099708"/>
          <c:h val="0.62030456619324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'Сфор-ть компет-по ОПОП'!$H$3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'Сфор-ть компет-по ОПОП'!$C$14:$D$16</c:f>
              <c:multiLvlStrCache>
                <c:ptCount val="3"/>
                <c:lvl>
                  <c:pt idx="0">
                    <c:v>ПК-1</c:v>
                  </c:pt>
                  <c:pt idx="1">
                    <c:v>ПК-1</c:v>
                  </c:pt>
                  <c:pt idx="2">
                    <c:v>ОПК-1</c:v>
                  </c:pt>
                </c:lvl>
                <c:lvl>
                  <c:pt idx="0">
                    <c:v>44.04.01 Педагогическое образование, магистерская программа  "Инновации в начальном образвании"                 Мз-ПИНО-31</c:v>
                  </c:pt>
                  <c:pt idx="1">
                    <c:v>44.04.03 Специальное (дефектологическое) образование, магистерская программа "Современные технологии в логопедии", Мз-СДО-31</c:v>
                  </c:pt>
                  <c:pt idx="2">
                    <c:v>44.04. 01 Педагогическое образование,   Мз-ПИНО-21</c:v>
                  </c:pt>
                </c:lvl>
              </c:multiLvlStrCache>
            </c:multiLvlStrRef>
          </c:cat>
          <c:val>
            <c:numRef>
              <c:f>'Сфор-ть компет-по ОПОП'!$E$14:$E$16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0-476B-9388-371440E59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9979904"/>
        <c:axId val="82330176"/>
      </c:barChart>
      <c:catAx>
        <c:axId val="12997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330176"/>
        <c:crosses val="autoZero"/>
        <c:auto val="1"/>
        <c:lblAlgn val="ctr"/>
        <c:lblOffset val="100"/>
        <c:noMultiLvlLbl val="0"/>
      </c:catAx>
      <c:valAx>
        <c:axId val="82330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979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chemeClr val="accent6">
                    <a:lumMod val="50000"/>
                  </a:schemeClr>
                </a:solidFill>
              </a:rPr>
              <a:t>Доля студентов, участвовавших</a:t>
            </a:r>
            <a:r>
              <a:rPr lang="ru-RU" sz="1600" baseline="0">
                <a:solidFill>
                  <a:schemeClr val="accent6">
                    <a:lumMod val="50000"/>
                  </a:schemeClr>
                </a:solidFill>
              </a:rPr>
              <a:t> в процедуре оценки сформированности компетенций по образовательным программам</a:t>
            </a:r>
            <a:endParaRPr lang="ru-RU" sz="1600">
              <a:solidFill>
                <a:schemeClr val="accent6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4733677258642594"/>
          <c:y val="6.181423314089800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5267531897345331"/>
          <c:y val="7.9867071817593172E-2"/>
          <c:w val="0.50772434675745148"/>
          <c:h val="0.87848172665359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'Сфор-ть компет-по ОПОП'!$E$3</c:f>
              <c:strCache>
                <c:ptCount val="1"/>
                <c:pt idx="0">
                  <c:v>Доля студентов участников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cat>
            <c:strRef>
              <c:f>'Сфор-ть компет-по ОПОП'!$C$4:$C$16</c:f>
              <c:strCache>
                <c:ptCount val="13"/>
                <c:pt idx="0">
                  <c:v>31.08.49 Терапия, О-Терапия-2</c:v>
                </c:pt>
                <c:pt idx="1">
                  <c:v>31.08.49 Терапия, О-Терапия-2</c:v>
                </c:pt>
                <c:pt idx="2">
                  <c:v>31.08.67 Хирургия, О-Хирургия-2</c:v>
                </c:pt>
                <c:pt idx="3">
                  <c:v>31.08.67 Хирургия, О-Хирургия-2</c:v>
                </c:pt>
                <c:pt idx="4">
                  <c:v>31.08.57 Онкология, О-Онкология-2</c:v>
                </c:pt>
                <c:pt idx="5">
                  <c:v>31.08.57 Онкология, О-Онкология-2</c:v>
                </c:pt>
                <c:pt idx="6">
                  <c:v>54.03.01 Дизайн, профиль "Графический дизайн" , Бв-Диз-51</c:v>
                </c:pt>
                <c:pt idx="7">
                  <c:v>39.04.03 Организация работы с молодежью  магистерская программа "Управление в сфере моодежной политики",    МЗ-ОРМ-21</c:v>
                </c:pt>
                <c:pt idx="8">
                  <c:v>39.04.03 Организация работы с молодежью  магистерская программа "Управление в сфере моодежной политики",    МЗ-ОРМ-21</c:v>
                </c:pt>
                <c:pt idx="9">
                  <c:v>39.04.03 Организация работы с молодежью  магистерская программа "Управление в сфере моодежной политики",    МЗ-ОРМ-21</c:v>
                </c:pt>
                <c:pt idx="10">
                  <c:v>44.04.01 Педагогическое образование, магистерская программа  "Инновации в начальном образвании"                 Мз-ПИНО-31</c:v>
                </c:pt>
                <c:pt idx="11">
                  <c:v>44.04.03 Специальное (дефектологическое) образование, магистерская программа "Современные технологии в логопедии", Мз-СДО-31</c:v>
                </c:pt>
                <c:pt idx="12">
                  <c:v>44.04. 01 Педагогическое образование,   Мз-ПИНО-21</c:v>
                </c:pt>
              </c:strCache>
            </c:strRef>
          </c:cat>
          <c:val>
            <c:numRef>
              <c:f>'Сфор-ть компет-по ОПОП'!$E$4:$E$16</c:f>
              <c:numCache>
                <c:formatCode>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5F-4ED0-9BB6-D1434AB2F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454656"/>
        <c:axId val="82337088"/>
      </c:barChart>
      <c:catAx>
        <c:axId val="12845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337088"/>
        <c:crosses val="autoZero"/>
        <c:auto val="1"/>
        <c:lblAlgn val="ctr"/>
        <c:lblOffset val="100"/>
        <c:tickLblSkip val="1"/>
        <c:noMultiLvlLbl val="0"/>
      </c:catAx>
      <c:valAx>
        <c:axId val="8233708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45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565524442045003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'Сфор-ть компет-по ОПОП'!$G$3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'Сфор-ть компет-по ОПОП'!$C$4:$D$9</c:f>
              <c:multiLvlStrCache>
                <c:ptCount val="6"/>
                <c:lvl>
                  <c:pt idx="0">
                    <c:v>УК-1</c:v>
                  </c:pt>
                  <c:pt idx="1">
                    <c:v>ПК-2</c:v>
                  </c:pt>
                  <c:pt idx="2">
                    <c:v>УК-1</c:v>
                  </c:pt>
                  <c:pt idx="3">
                    <c:v>ПК-2</c:v>
                  </c:pt>
                  <c:pt idx="4">
                    <c:v>УК-1</c:v>
                  </c:pt>
                  <c:pt idx="5">
                    <c:v>ПК-2</c:v>
                  </c:pt>
                </c:lvl>
                <c:lvl>
                  <c:pt idx="0">
                    <c:v>31.08.49 Терапия, О-Терапия-2</c:v>
                  </c:pt>
                  <c:pt idx="1">
                    <c:v>31.08.49 Терапия, О-Терапия-2</c:v>
                  </c:pt>
                  <c:pt idx="2">
                    <c:v>31.08.67 Хирургия, О-Хирургия-2</c:v>
                  </c:pt>
                  <c:pt idx="3">
                    <c:v>31.08.67 Хирургия, О-Хирургия-2</c:v>
                  </c:pt>
                  <c:pt idx="4">
                    <c:v>31.08.57 Онкология, О-Онкология-2</c:v>
                  </c:pt>
                  <c:pt idx="5">
                    <c:v>31.08.57 Онкология, О-Онкология-2</c:v>
                  </c:pt>
                </c:lvl>
              </c:multiLvlStrCache>
            </c:multiLvlStrRef>
          </c:cat>
          <c:val>
            <c:numRef>
              <c:f>'Сфор-ть компет-по ОПОП'!$G$4:$G$9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F-4DE9-90F9-4835CDED7198}"/>
            </c:ext>
          </c:extLst>
        </c:ser>
        <c:ser>
          <c:idx val="1"/>
          <c:order val="1"/>
          <c:tx>
            <c:strRef>
              <c:f>'Сфор-ть компет-по ОПОП'!$H$3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'Сфор-ть компет-по ОПОП'!$C$4:$D$9</c:f>
              <c:multiLvlStrCache>
                <c:ptCount val="6"/>
                <c:lvl>
                  <c:pt idx="0">
                    <c:v>УК-1</c:v>
                  </c:pt>
                  <c:pt idx="1">
                    <c:v>ПК-2</c:v>
                  </c:pt>
                  <c:pt idx="2">
                    <c:v>УК-1</c:v>
                  </c:pt>
                  <c:pt idx="3">
                    <c:v>ПК-2</c:v>
                  </c:pt>
                  <c:pt idx="4">
                    <c:v>УК-1</c:v>
                  </c:pt>
                  <c:pt idx="5">
                    <c:v>ПК-2</c:v>
                  </c:pt>
                </c:lvl>
                <c:lvl>
                  <c:pt idx="0">
                    <c:v>31.08.49 Терапия, О-Терапия-2</c:v>
                  </c:pt>
                  <c:pt idx="1">
                    <c:v>31.08.49 Терапия, О-Терапия-2</c:v>
                  </c:pt>
                  <c:pt idx="2">
                    <c:v>31.08.67 Хирургия, О-Хирургия-2</c:v>
                  </c:pt>
                  <c:pt idx="3">
                    <c:v>31.08.67 Хирургия, О-Хирургия-2</c:v>
                  </c:pt>
                  <c:pt idx="4">
                    <c:v>31.08.57 Онкология, О-Онкология-2</c:v>
                  </c:pt>
                  <c:pt idx="5">
                    <c:v>31.08.57 Онкология, О-Онкология-2</c:v>
                  </c:pt>
                </c:lvl>
              </c:multiLvlStrCache>
            </c:multiLvlStrRef>
          </c:cat>
          <c:val>
            <c:numRef>
              <c:f>'Сфор-ть компет-по ОПОП'!$H$4:$H$9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BF-4DE9-90F9-4835CDED7198}"/>
            </c:ext>
          </c:extLst>
        </c:ser>
        <c:ser>
          <c:idx val="2"/>
          <c:order val="2"/>
          <c:tx>
            <c:strRef>
              <c:f>'Сфор-ть компет-по ОПОП'!$I$3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'Сфор-ть компет-по ОПОП'!$C$4:$D$9</c:f>
              <c:multiLvlStrCache>
                <c:ptCount val="6"/>
                <c:lvl>
                  <c:pt idx="0">
                    <c:v>УК-1</c:v>
                  </c:pt>
                  <c:pt idx="1">
                    <c:v>ПК-2</c:v>
                  </c:pt>
                  <c:pt idx="2">
                    <c:v>УК-1</c:v>
                  </c:pt>
                  <c:pt idx="3">
                    <c:v>ПК-2</c:v>
                  </c:pt>
                  <c:pt idx="4">
                    <c:v>УК-1</c:v>
                  </c:pt>
                  <c:pt idx="5">
                    <c:v>ПК-2</c:v>
                  </c:pt>
                </c:lvl>
                <c:lvl>
                  <c:pt idx="0">
                    <c:v>31.08.49 Терапия, О-Терапия-2</c:v>
                  </c:pt>
                  <c:pt idx="1">
                    <c:v>31.08.49 Терапия, О-Терапия-2</c:v>
                  </c:pt>
                  <c:pt idx="2">
                    <c:v>31.08.67 Хирургия, О-Хирургия-2</c:v>
                  </c:pt>
                  <c:pt idx="3">
                    <c:v>31.08.67 Хирургия, О-Хирургия-2</c:v>
                  </c:pt>
                  <c:pt idx="4">
                    <c:v>31.08.57 Онкология, О-Онкология-2</c:v>
                  </c:pt>
                  <c:pt idx="5">
                    <c:v>31.08.57 Онкология, О-Онкология-2</c:v>
                  </c:pt>
                </c:lvl>
              </c:multiLvlStrCache>
            </c:multiLvlStrRef>
          </c:cat>
          <c:val>
            <c:numRef>
              <c:f>'Сфор-ть компет-по ОПОП'!$I$4:$I$9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0.33300000000000002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BF-4DE9-90F9-4835CDED7198}"/>
            </c:ext>
          </c:extLst>
        </c:ser>
        <c:ser>
          <c:idx val="3"/>
          <c:order val="3"/>
          <c:tx>
            <c:strRef>
              <c:f>'Сфор-ть компет-по ОПОП'!$J$3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'Сфор-ть компет-по ОПОП'!$C$4:$D$9</c:f>
              <c:multiLvlStrCache>
                <c:ptCount val="6"/>
                <c:lvl>
                  <c:pt idx="0">
                    <c:v>УК-1</c:v>
                  </c:pt>
                  <c:pt idx="1">
                    <c:v>ПК-2</c:v>
                  </c:pt>
                  <c:pt idx="2">
                    <c:v>УК-1</c:v>
                  </c:pt>
                  <c:pt idx="3">
                    <c:v>ПК-2</c:v>
                  </c:pt>
                  <c:pt idx="4">
                    <c:v>УК-1</c:v>
                  </c:pt>
                  <c:pt idx="5">
                    <c:v>ПК-2</c:v>
                  </c:pt>
                </c:lvl>
                <c:lvl>
                  <c:pt idx="0">
                    <c:v>31.08.49 Терапия, О-Терапия-2</c:v>
                  </c:pt>
                  <c:pt idx="1">
                    <c:v>31.08.49 Терапия, О-Терапия-2</c:v>
                  </c:pt>
                  <c:pt idx="2">
                    <c:v>31.08.67 Хирургия, О-Хирургия-2</c:v>
                  </c:pt>
                  <c:pt idx="3">
                    <c:v>31.08.67 Хирургия, О-Хирургия-2</c:v>
                  </c:pt>
                  <c:pt idx="4">
                    <c:v>31.08.57 Онкология, О-Онкология-2</c:v>
                  </c:pt>
                  <c:pt idx="5">
                    <c:v>31.08.57 Онкология, О-Онкология-2</c:v>
                  </c:pt>
                </c:lvl>
              </c:multiLvlStrCache>
            </c:multiLvlStrRef>
          </c:cat>
          <c:val>
            <c:numRef>
              <c:f>'Сфор-ть компет-по ОПОП'!$J$4:$J$9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0.66700000000000004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BF-4DE9-90F9-4835CDED7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58813440"/>
        <c:axId val="458812320"/>
      </c:barChart>
      <c:catAx>
        <c:axId val="4588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8812320"/>
        <c:crosses val="autoZero"/>
        <c:auto val="1"/>
        <c:lblAlgn val="ctr"/>
        <c:lblOffset val="100"/>
        <c:noMultiLvlLbl val="0"/>
      </c:catAx>
      <c:valAx>
        <c:axId val="458812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813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565524442045003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'Сфор-ть компет-по ОПОП'!$G$3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'Сфор-ть компет-по ОПОП'!$C$10:$D$10</c:f>
              <c:strCache>
                <c:ptCount val="2"/>
                <c:pt idx="0">
                  <c:v>54.03.01 Дизайн, профиль "Графический дизайн" , Бв-Диз-51</c:v>
                </c:pt>
                <c:pt idx="1">
                  <c:v>ОПК-1             ПК-1</c:v>
                </c:pt>
              </c:strCache>
            </c:strRef>
          </c:cat>
          <c:val>
            <c:numRef>
              <c:f>'Сфор-ть компет-по ОПОП'!$G$10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7-41B6-B64C-D0B3715B4841}"/>
            </c:ext>
          </c:extLst>
        </c:ser>
        <c:ser>
          <c:idx val="1"/>
          <c:order val="1"/>
          <c:tx>
            <c:strRef>
              <c:f>'Сфор-ть компет-по ОПОП'!$H$3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'Сфор-ть компет-по ОПОП'!$C$10:$D$10</c:f>
              <c:strCache>
                <c:ptCount val="2"/>
                <c:pt idx="0">
                  <c:v>54.03.01 Дизайн, профиль "Графический дизайн" , Бв-Диз-51</c:v>
                </c:pt>
                <c:pt idx="1">
                  <c:v>ОПК-1             ПК-1</c:v>
                </c:pt>
              </c:strCache>
            </c:strRef>
          </c:cat>
          <c:val>
            <c:numRef>
              <c:f>'Сфор-ть компет-по ОПОП'!$H$10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27-41B6-B64C-D0B3715B4841}"/>
            </c:ext>
          </c:extLst>
        </c:ser>
        <c:ser>
          <c:idx val="2"/>
          <c:order val="2"/>
          <c:tx>
            <c:strRef>
              <c:f>'Сфор-ть компет-по ОПОП'!$I$3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'Сфор-ть компет-по ОПОП'!$C$10:$D$10</c:f>
              <c:strCache>
                <c:ptCount val="2"/>
                <c:pt idx="0">
                  <c:v>54.03.01 Дизайн, профиль "Графический дизайн" , Бв-Диз-51</c:v>
                </c:pt>
                <c:pt idx="1">
                  <c:v>ОПК-1             ПК-1</c:v>
                </c:pt>
              </c:strCache>
            </c:strRef>
          </c:cat>
          <c:val>
            <c:numRef>
              <c:f>'Сфор-ть компет-по ОПОП'!$I$10</c:f>
              <c:numCache>
                <c:formatCode>0%</c:formatCode>
                <c:ptCount val="1"/>
                <c:pt idx="0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27-41B6-B64C-D0B3715B4841}"/>
            </c:ext>
          </c:extLst>
        </c:ser>
        <c:ser>
          <c:idx val="3"/>
          <c:order val="3"/>
          <c:tx>
            <c:strRef>
              <c:f>'Сфор-ть компет-по ОПОП'!$J$3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'Сфор-ть компет-по ОПОП'!$C$10:$D$10</c:f>
              <c:strCache>
                <c:ptCount val="2"/>
                <c:pt idx="0">
                  <c:v>54.03.01 Дизайн, профиль "Графический дизайн" , Бв-Диз-51</c:v>
                </c:pt>
                <c:pt idx="1">
                  <c:v>ОПК-1             ПК-1</c:v>
                </c:pt>
              </c:strCache>
            </c:strRef>
          </c:cat>
          <c:val>
            <c:numRef>
              <c:f>'Сфор-ть компет-по ОПОП'!$J$10</c:f>
              <c:numCache>
                <c:formatCode>0%</c:formatCode>
                <c:ptCount val="1"/>
                <c:pt idx="0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27-41B6-B64C-D0B3715B4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58813440"/>
        <c:axId val="458812320"/>
      </c:barChart>
      <c:catAx>
        <c:axId val="4588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8812320"/>
        <c:crosses val="autoZero"/>
        <c:auto val="1"/>
        <c:lblAlgn val="ctr"/>
        <c:lblOffset val="100"/>
        <c:noMultiLvlLbl val="0"/>
      </c:catAx>
      <c:valAx>
        <c:axId val="458812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813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565524442045003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'Сфор-ть компет-по ОПОП'!$G$3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'Сфор-ть компет-по ОПОП'!$C$11:$D$13</c:f>
              <c:multiLvlStrCache>
                <c:ptCount val="3"/>
                <c:lvl>
                  <c:pt idx="0">
                    <c:v>ПК-3</c:v>
                  </c:pt>
                  <c:pt idx="1">
                    <c:v>УК-1</c:v>
                  </c:pt>
                  <c:pt idx="2">
                    <c:v>ОПК-2</c:v>
                  </c:pt>
                </c:lvl>
                <c:lvl>
                  <c:pt idx="0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  <c:pt idx="1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  <c:pt idx="2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</c:lvl>
              </c:multiLvlStrCache>
            </c:multiLvlStrRef>
          </c:cat>
          <c:val>
            <c:numRef>
              <c:f>'Сфор-ть компет-по ОПОП'!$G$11:$G$13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F-4828-A2A7-C2A02527D3E3}"/>
            </c:ext>
          </c:extLst>
        </c:ser>
        <c:ser>
          <c:idx val="1"/>
          <c:order val="1"/>
          <c:tx>
            <c:strRef>
              <c:f>'Сфор-ть компет-по ОПОП'!$H$3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'Сфор-ть компет-по ОПОП'!$C$11:$D$13</c:f>
              <c:multiLvlStrCache>
                <c:ptCount val="3"/>
                <c:lvl>
                  <c:pt idx="0">
                    <c:v>ПК-3</c:v>
                  </c:pt>
                  <c:pt idx="1">
                    <c:v>УК-1</c:v>
                  </c:pt>
                  <c:pt idx="2">
                    <c:v>ОПК-2</c:v>
                  </c:pt>
                </c:lvl>
                <c:lvl>
                  <c:pt idx="0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  <c:pt idx="1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  <c:pt idx="2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</c:lvl>
              </c:multiLvlStrCache>
            </c:multiLvlStrRef>
          </c:cat>
          <c:val>
            <c:numRef>
              <c:f>'Сфор-ть компет-по ОПОП'!$H$11:$H$13</c:f>
              <c:numCache>
                <c:formatCode>0%</c:formatCode>
                <c:ptCount val="3"/>
                <c:pt idx="0">
                  <c:v>0.44400000000000001</c:v>
                </c:pt>
                <c:pt idx="1">
                  <c:v>0.222</c:v>
                </c:pt>
                <c:pt idx="2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F-4828-A2A7-C2A02527D3E3}"/>
            </c:ext>
          </c:extLst>
        </c:ser>
        <c:ser>
          <c:idx val="2"/>
          <c:order val="2"/>
          <c:tx>
            <c:strRef>
              <c:f>'Сфор-ть компет-по ОПОП'!$I$3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'Сфор-ть компет-по ОПОП'!$C$11:$D$13</c:f>
              <c:multiLvlStrCache>
                <c:ptCount val="3"/>
                <c:lvl>
                  <c:pt idx="0">
                    <c:v>ПК-3</c:v>
                  </c:pt>
                  <c:pt idx="1">
                    <c:v>УК-1</c:v>
                  </c:pt>
                  <c:pt idx="2">
                    <c:v>ОПК-2</c:v>
                  </c:pt>
                </c:lvl>
                <c:lvl>
                  <c:pt idx="0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  <c:pt idx="1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  <c:pt idx="2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</c:lvl>
              </c:multiLvlStrCache>
            </c:multiLvlStrRef>
          </c:cat>
          <c:val>
            <c:numRef>
              <c:f>'Сфор-ть компет-по ОПОП'!$I$11:$I$13</c:f>
              <c:numCache>
                <c:formatCode>0%</c:formatCode>
                <c:ptCount val="3"/>
                <c:pt idx="0">
                  <c:v>0.44400000000000001</c:v>
                </c:pt>
                <c:pt idx="1">
                  <c:v>0.111</c:v>
                </c:pt>
                <c:pt idx="2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6F-4828-A2A7-C2A02527D3E3}"/>
            </c:ext>
          </c:extLst>
        </c:ser>
        <c:ser>
          <c:idx val="3"/>
          <c:order val="3"/>
          <c:tx>
            <c:strRef>
              <c:f>'Сфор-ть компет-по ОПОП'!$J$3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'Сфор-ть компет-по ОПОП'!$C$11:$D$13</c:f>
              <c:multiLvlStrCache>
                <c:ptCount val="3"/>
                <c:lvl>
                  <c:pt idx="0">
                    <c:v>ПК-3</c:v>
                  </c:pt>
                  <c:pt idx="1">
                    <c:v>УК-1</c:v>
                  </c:pt>
                  <c:pt idx="2">
                    <c:v>ОПК-2</c:v>
                  </c:pt>
                </c:lvl>
                <c:lvl>
                  <c:pt idx="0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  <c:pt idx="1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  <c:pt idx="2">
                    <c:v>39.04.03 Организация работы с молодежью  магистерская программа "Управление в сфере моодежной политики",    МЗ-ОРМ-21</c:v>
                  </c:pt>
                </c:lvl>
              </c:multiLvlStrCache>
            </c:multiLvlStrRef>
          </c:cat>
          <c:val>
            <c:numRef>
              <c:f>'Сфор-ть компет-по ОПОП'!$J$11:$J$13</c:f>
              <c:numCache>
                <c:formatCode>0%</c:formatCode>
                <c:ptCount val="3"/>
                <c:pt idx="0">
                  <c:v>0.12</c:v>
                </c:pt>
                <c:pt idx="1">
                  <c:v>0.66700000000000004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6F-4828-A2A7-C2A02527D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58813440"/>
        <c:axId val="458812320"/>
      </c:barChart>
      <c:catAx>
        <c:axId val="4588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8812320"/>
        <c:crosses val="autoZero"/>
        <c:auto val="1"/>
        <c:lblAlgn val="ctr"/>
        <c:lblOffset val="100"/>
        <c:noMultiLvlLbl val="0"/>
      </c:catAx>
      <c:valAx>
        <c:axId val="458812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813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565524442045003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'Сфор-ть компет-по ОПОП'!$G$3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'Сфор-ть компет-по ОПОП'!$C$14:$D$16</c:f>
              <c:multiLvlStrCache>
                <c:ptCount val="3"/>
                <c:lvl>
                  <c:pt idx="0">
                    <c:v>ПК-1</c:v>
                  </c:pt>
                  <c:pt idx="1">
                    <c:v>ПК-1</c:v>
                  </c:pt>
                  <c:pt idx="2">
                    <c:v>ОПК-1</c:v>
                  </c:pt>
                </c:lvl>
                <c:lvl>
                  <c:pt idx="0">
                    <c:v>44.04.01 Педагогическое образование, магистерская программа  "Инновации в начальном образвании"                 Мз-ПИНО-31</c:v>
                  </c:pt>
                  <c:pt idx="1">
                    <c:v>44.04.03 Специальное (дефектологическое) образование, магистерская программа "Современные технологии в логопедии", Мз-СДО-31</c:v>
                  </c:pt>
                  <c:pt idx="2">
                    <c:v>44.04. 01 Педагогическое образование,   Мз-ПИНО-21</c:v>
                  </c:pt>
                </c:lvl>
              </c:multiLvlStrCache>
            </c:multiLvlStrRef>
          </c:cat>
          <c:val>
            <c:numRef>
              <c:f>'Сфор-ть компет-по ОПОП'!$G$14:$G$16</c:f>
              <c:numCache>
                <c:formatCode>0%</c:formatCode>
                <c:ptCount val="3"/>
                <c:pt idx="0">
                  <c:v>0</c:v>
                </c:pt>
                <c:pt idx="1">
                  <c:v>0.06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6-43B1-9FFD-EF3EBA729BD0}"/>
            </c:ext>
          </c:extLst>
        </c:ser>
        <c:ser>
          <c:idx val="1"/>
          <c:order val="1"/>
          <c:tx>
            <c:strRef>
              <c:f>'Сфор-ть компет-по ОПОП'!$H$3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'Сфор-ть компет-по ОПОП'!$C$14:$D$16</c:f>
              <c:multiLvlStrCache>
                <c:ptCount val="3"/>
                <c:lvl>
                  <c:pt idx="0">
                    <c:v>ПК-1</c:v>
                  </c:pt>
                  <c:pt idx="1">
                    <c:v>ПК-1</c:v>
                  </c:pt>
                  <c:pt idx="2">
                    <c:v>ОПК-1</c:v>
                  </c:pt>
                </c:lvl>
                <c:lvl>
                  <c:pt idx="0">
                    <c:v>44.04.01 Педагогическое образование, магистерская программа  "Инновации в начальном образвании"                 Мз-ПИНО-31</c:v>
                  </c:pt>
                  <c:pt idx="1">
                    <c:v>44.04.03 Специальное (дефектологическое) образование, магистерская программа "Современные технологии в логопедии", Мз-СДО-31</c:v>
                  </c:pt>
                  <c:pt idx="2">
                    <c:v>44.04. 01 Педагогическое образование,   Мз-ПИНО-21</c:v>
                  </c:pt>
                </c:lvl>
              </c:multiLvlStrCache>
            </c:multiLvlStrRef>
          </c:cat>
          <c:val>
            <c:numRef>
              <c:f>'Сфор-ть компет-по ОПОП'!$H$14:$H$16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6-43B1-9FFD-EF3EBA729BD0}"/>
            </c:ext>
          </c:extLst>
        </c:ser>
        <c:ser>
          <c:idx val="2"/>
          <c:order val="2"/>
          <c:tx>
            <c:strRef>
              <c:f>'Сфор-ть компет-по ОПОП'!$I$3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'Сфор-ть компет-по ОПОП'!$C$14:$D$16</c:f>
              <c:multiLvlStrCache>
                <c:ptCount val="3"/>
                <c:lvl>
                  <c:pt idx="0">
                    <c:v>ПК-1</c:v>
                  </c:pt>
                  <c:pt idx="1">
                    <c:v>ПК-1</c:v>
                  </c:pt>
                  <c:pt idx="2">
                    <c:v>ОПК-1</c:v>
                  </c:pt>
                </c:lvl>
                <c:lvl>
                  <c:pt idx="0">
                    <c:v>44.04.01 Педагогическое образование, магистерская программа  "Инновации в начальном образвании"                 Мз-ПИНО-31</c:v>
                  </c:pt>
                  <c:pt idx="1">
                    <c:v>44.04.03 Специальное (дефектологическое) образование, магистерская программа "Современные технологии в логопедии", Мз-СДО-31</c:v>
                  </c:pt>
                  <c:pt idx="2">
                    <c:v>44.04. 01 Педагогическое образование,   Мз-ПИНО-21</c:v>
                  </c:pt>
                </c:lvl>
              </c:multiLvlStrCache>
            </c:multiLvlStrRef>
          </c:cat>
          <c:val>
            <c:numRef>
              <c:f>'Сфор-ть компет-по ОПОП'!$I$14:$I$16</c:f>
              <c:numCache>
                <c:formatCode>0%</c:formatCode>
                <c:ptCount val="3"/>
                <c:pt idx="0">
                  <c:v>0.25</c:v>
                </c:pt>
                <c:pt idx="1">
                  <c:v>0.26700000000000002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6-43B1-9FFD-EF3EBA729BD0}"/>
            </c:ext>
          </c:extLst>
        </c:ser>
        <c:ser>
          <c:idx val="3"/>
          <c:order val="3"/>
          <c:tx>
            <c:strRef>
              <c:f>'Сфор-ть компет-по ОПОП'!$J$3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'Сфор-ть компет-по ОПОП'!$C$14:$D$16</c:f>
              <c:multiLvlStrCache>
                <c:ptCount val="3"/>
                <c:lvl>
                  <c:pt idx="0">
                    <c:v>ПК-1</c:v>
                  </c:pt>
                  <c:pt idx="1">
                    <c:v>ПК-1</c:v>
                  </c:pt>
                  <c:pt idx="2">
                    <c:v>ОПК-1</c:v>
                  </c:pt>
                </c:lvl>
                <c:lvl>
                  <c:pt idx="0">
                    <c:v>44.04.01 Педагогическое образование, магистерская программа  "Инновации в начальном образвании"                 Мз-ПИНО-31</c:v>
                  </c:pt>
                  <c:pt idx="1">
                    <c:v>44.04.03 Специальное (дефектологическое) образование, магистерская программа "Современные технологии в логопедии", Мз-СДО-31</c:v>
                  </c:pt>
                  <c:pt idx="2">
                    <c:v>44.04. 01 Педагогическое образование,   Мз-ПИНО-21</c:v>
                  </c:pt>
                </c:lvl>
              </c:multiLvlStrCache>
            </c:multiLvlStrRef>
          </c:cat>
          <c:val>
            <c:numRef>
              <c:f>'Сфор-ть компет-по ОПОП'!$J$14:$J$16</c:f>
              <c:numCache>
                <c:formatCode>0%</c:formatCode>
                <c:ptCount val="3"/>
                <c:pt idx="0">
                  <c:v>0.75</c:v>
                </c:pt>
                <c:pt idx="1">
                  <c:v>0.66700000000000004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06-43B1-9FFD-EF3EBA729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58813440"/>
        <c:axId val="458812320"/>
      </c:barChart>
      <c:catAx>
        <c:axId val="4588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8812320"/>
        <c:crosses val="autoZero"/>
        <c:auto val="1"/>
        <c:lblAlgn val="ctr"/>
        <c:lblOffset val="100"/>
        <c:noMultiLvlLbl val="0"/>
      </c:catAx>
      <c:valAx>
        <c:axId val="458812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813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0.25688</cdr:x>
      <cdr:y>0.01246</cdr:y>
    </cdr:from>
    <cdr:to>
      <cdr:x>1</cdr:x>
      <cdr:y>0.15196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2666999" y="84596"/>
          <a:ext cx="7715250" cy="947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-100%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Медицинский институт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0.18899</cdr:x>
      <cdr:y>0.00779</cdr:y>
    </cdr:from>
    <cdr:to>
      <cdr:x>0.99331</cdr:x>
      <cdr:y>0.14729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6FDE5A-6B81-4A99-8A82-E3760542DB5F}"/>
            </a:ext>
          </a:extLst>
        </cdr:cNvPr>
        <cdr:cNvSpPr txBox="1"/>
      </cdr:nvSpPr>
      <cdr:spPr>
        <a:xfrm xmlns:a="http://schemas.openxmlformats.org/drawingml/2006/main">
          <a:off x="1962150" y="52890"/>
          <a:ext cx="8350642" cy="947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- 100%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Инжененрно-технологический институт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0.20367</cdr:x>
      <cdr:y>0</cdr:y>
    </cdr:from>
    <cdr:to>
      <cdr:x>0.99045</cdr:x>
      <cdr:y>0.10662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8911735-0BD0-40EC-AF59-C8161D7FF90D}"/>
            </a:ext>
          </a:extLst>
        </cdr:cNvPr>
        <cdr:cNvSpPr txBox="1"/>
      </cdr:nvSpPr>
      <cdr:spPr>
        <a:xfrm xmlns:a="http://schemas.openxmlformats.org/drawingml/2006/main">
          <a:off x="2114550" y="0"/>
          <a:ext cx="8168549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- 100 %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искусств и социокультурного проектирования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0.1071</cdr:x>
      <cdr:y>0.01246</cdr:y>
    </cdr:from>
    <cdr:to>
      <cdr:x>0.99904</cdr:x>
      <cdr:y>0.15196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D6BBC0-755E-4D92-8A20-528AF2D34AFF}"/>
            </a:ext>
          </a:extLst>
        </cdr:cNvPr>
        <cdr:cNvSpPr txBox="1"/>
      </cdr:nvSpPr>
      <cdr:spPr>
        <a:xfrm xmlns:a="http://schemas.openxmlformats.org/drawingml/2006/main">
          <a:off x="1075766" y="72884"/>
          <a:ext cx="8958984" cy="816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- 100%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0.24598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2324100" y="0"/>
          <a:ext cx="6988941" cy="622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Медицинский институт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0.24598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2324100" y="0"/>
          <a:ext cx="6988941" cy="622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Инжененерно-технологический институт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0.24598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2324100" y="0"/>
          <a:ext cx="6988941" cy="622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искусств и социокультурного проектирования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0.24598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2324100" y="0"/>
          <a:ext cx="6988941" cy="622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B596BA-F330-4785-8461-F74708FFCA50}" type="datetime1">
              <a:rPr lang="ru-RU" smtClean="0"/>
              <a:t>13.01.2022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A83F606-8A8B-426E-A649-E6072AD6EE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7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7E9F4-7ED8-495D-B52D-5485A5BC0ACA}" type="datetime1">
              <a:rPr lang="ru-RU" noProof="0" smtClean="0"/>
              <a:pPr/>
              <a:t>13.01.2022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4DD8812-632B-44E3-B183-D20ADC793C3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063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4DD8812-632B-44E3-B183-D20ADC793C3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3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4DD8812-632B-44E3-B183-D20ADC793C3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37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4DD8812-632B-44E3-B183-D20ADC793C3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09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fld id="{42F2DED7-F6AC-4866-8138-11B328ED7527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7DAAEFD7-FDB5-4EE4-BB78-EE58921D8C77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03D6A92-E0C7-40B2-A7E4-8E4D33868980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C85A3CE-06EB-46B3-B1AA-48EC18A6F1A5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036F0CB-B010-49D5-A92C-BB17FA73413E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EEF8F38-52BE-4E5B-BB7E-D34550239267}"/>
              </a:ext>
            </a:extLst>
          </p:cNvPr>
          <p:cNvSpPr/>
          <p:nvPr userDrawn="1"/>
        </p:nvSpPr>
        <p:spPr>
          <a:xfrm>
            <a:off x="0" y="-1994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886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14CD44-37FB-48CC-A24D-89C3A643DD86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22492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14CD44-37FB-48CC-A24D-89C3A643DD86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801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5337F-F302-414C-9999-654EC56929E7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B23D2B0-E152-D14D-8154-8DD47BD10DF3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A3BEDF6-5ABA-3B42-99BB-4438813B1A4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9CF8BE7-F2AC-AB4C-900F-F64D55111EFC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EF4254B-D281-684E-BD0B-63AEC0AC197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697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 объек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id="{71DAD948-6707-714E-9E8F-26A36F4AE20E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5F81511-AC79-6748-869A-9982CD568B16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A6F72D4E-9F4D-6341-9F9E-63E01AF59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4414" y="265113"/>
            <a:ext cx="6089650" cy="60896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0B3D8-67BB-423B-A8FF-203C9ED948C7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2F758DC-4792-1D42-83A8-ED4E6CD5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322728"/>
            <a:ext cx="4144096" cy="4032225"/>
          </a:xfrm>
        </p:spPr>
        <p:txBody>
          <a:bodyPr rtlCol="0"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CB8633A-7C70-3C48-8FEE-69941AF2B466}"/>
              </a:ext>
            </a:extLst>
          </p:cNvPr>
          <p:cNvSpPr/>
          <p:nvPr userDrawn="1"/>
        </p:nvSpPr>
        <p:spPr>
          <a:xfrm>
            <a:off x="5535466" y="5600935"/>
            <a:ext cx="643415" cy="643415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3B967D9-597D-E14A-AE80-4C3877655FB2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7114435-8CC0-E744-B541-8EF28B774ECF}"/>
              </a:ext>
            </a:extLst>
          </p:cNvPr>
          <p:cNvSpPr/>
          <p:nvPr userDrawn="1"/>
        </p:nvSpPr>
        <p:spPr>
          <a:xfrm flipV="1">
            <a:off x="11885583" y="3453319"/>
            <a:ext cx="167338" cy="16733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B844B6D-9772-1D4A-A22A-19F6A1250CD6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834FA13-7139-8546-99A9-CF39B5EDFDF5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9746C656-7A16-8445-80B5-88C23703E694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1E0A223A-22AD-6D40-9B6F-62F488036D58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1DB8FD84-D022-E842-9B56-88F0574EBD30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2F4DC0E-4CC4-374D-BE14-132577B95A70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A4E00522-1D16-F244-89FE-668EEBD08F2B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C4C5AC59-B537-D54C-9B5C-55B75E911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4144095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49536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63DE5C-7286-415E-BD66-0312B5E1AB50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rtlCol="0"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0253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D0CC0D-F4E8-4EB2-A425-24C0A08BF2ED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A2141DD-8D8D-FA43-BD4F-2CFC93C87782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71A62821-5E0F-DE41-B5C2-17A3A7277F4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311AE14-D8F0-1D4C-9D8D-60383658279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1F2BE645-D4F2-304C-9AFA-473D8F888A8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93640330-30A6-6948-87A7-9DE6D41794F5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ADFB6548-D83C-1D4E-AE87-2E8F1D3D0FA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D97C7400-7EDC-8845-AB5A-80FB8175C1E2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BC941C44-9B96-0040-8C71-D8364EB57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014993B-5057-2A4C-9CA0-383DC550402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3B110E8-1FE2-BC47-A5AE-4C698B688B6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7DACF2F-5D4D-434D-8786-E4DF0385E6F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FE816CC-CBCA-7946-B9E5-E9649EF369BE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D365CB-744A-4AFA-AFC9-892345BE9421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5868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873" y="758952"/>
            <a:ext cx="7356255" cy="3566160"/>
          </a:xfrm>
          <a:prstGeom prst="rect">
            <a:avLst/>
          </a:prstGeom>
        </p:spPr>
        <p:txBody>
          <a:bodyPr rtlCol="0" anchor="b" anchorCtr="0">
            <a:normAutofit/>
          </a:bodyPr>
          <a:lstStyle>
            <a:lvl1pPr algn="ctr"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7873" y="4663440"/>
            <a:ext cx="7356255" cy="114300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158240" y="4485132"/>
            <a:ext cx="9875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B89D9-0013-4DF9-B570-27DC755C2F3F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675A452-E352-BE40-9E44-7C0E90F4DBC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2E00246-7C7C-8E48-B95E-02BE89F197F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BF1652A-A323-BC48-9A00-7ECF1C4E1DA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733BC29-8FD1-CB45-8FF6-0C7CC3CB423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C67EB1F-C984-B840-BD1F-FD174D01A3AF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D75F8B1-A294-E349-BD08-B06B2954212A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5942EFAD-842E-9C46-9853-C0F135D24007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BE0B7AF7-52C0-EB45-93DE-79DFF44F5AAE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A79461-147E-4321-BCEB-239C620C895A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06E6D77-4CA3-764C-99E1-7D2CFE6B929E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1D155117-8A2A-414B-9598-C2919DF747DC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53838F88-99DE-9246-A83B-9C7DB6AE99E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031FBA2-FD0D-7346-8941-4861923E15CF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022D5D5E-3339-5D47-9E1C-8897082672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13BE7267-458F-A141-8480-10E9FB55367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A71A438B-57BE-F445-AFBB-BBB2270E9BB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40C74AA-3663-2A49-AA62-C9207F22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E70AAE0-F405-8C4D-B2F2-BC73ABD2560F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C72AC8A-19AA-5641-88DA-414732A1A64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0FF4153-FE4A-204C-B4B4-F331F8058F73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0910027-B57E-5C4C-B196-C2CF16EB6B83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74DA27-089F-41DB-9018-6804069C0386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896C11-7092-DD43-9676-23A81081B75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39FB8D4-533A-0C44-89B5-487470B0B82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642B0AB-C322-C14B-B2A1-E9F14447321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47ABE4C7-7926-3949-9205-07E33FB2D2CE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E1B43F26-6C7C-4D43-9D1C-A0F792F54874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53D175F-F9D4-DD4E-81B9-495A2E86724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52D03A0-BBCF-2042-832A-8082F1377835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2831508-70C2-2F43-998D-55CE4837B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232ACE3-4E65-6243-9416-19BFA39FD92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A372105-F1CB-9149-A4B9-C151B3CCB9B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AE2DDF3-5C18-5644-8994-8CD902656DE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383F4E3-E6C1-BB40-90E6-290C140F9A0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D0CC0D-F4E8-4EB2-A425-24C0A08BF2ED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D3315D3-240C-4B73-A64F-D6C3720AE600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84BD8F07-FA95-46A8-BAED-66D72B071E58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45E4FCB2-52CA-4DE4-882F-A2314B46D98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13385E38-32E4-4D6B-B278-A3A348C701D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5FE5CFB-B83F-4E13-A65E-EDC281D96CD7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2BA493F-9246-4741-9CED-7338AF3BDF56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16C1B540-0FAD-4525-B4EC-7A20B68A1F5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7CFB298B-19B0-4191-9C6A-093AE42F61AE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4C9E832-5781-43BE-A8C6-A71B9BA63207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ED94D6E-00E1-4724-A9C4-28BCF9A406D7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E9F0A40-1085-49E9-89E4-2769F2D55CAF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290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5B89D9-0013-4DF9-B570-27DC755C2F3F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CEDE13A0-5CA9-4A64-8C5B-B0A2AA64589B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FF5F269-6D14-447D-9859-2A0B6E1B30EB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8F5E1AE-93A9-435B-B846-CAD48BFCBC2F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58E9A4E-4597-4617-9F3A-40D5D6A39B1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A7A6800-59A5-4DBA-9E01-98F2C4E6A1AC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547DA89-3CFE-4152-B368-8D894D201601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17" name="Полилиния 32">
              <a:extLst>
                <a:ext uri="{FF2B5EF4-FFF2-40B4-BE49-F238E27FC236}">
                  <a16:creationId xmlns:a16="http://schemas.microsoft.com/office/drawing/2014/main" id="{2525205F-B4B1-46FD-80E5-F99CD12DB09D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8" name="Полилиния 31">
              <a:extLst>
                <a:ext uri="{FF2B5EF4-FFF2-40B4-BE49-F238E27FC236}">
                  <a16:creationId xmlns:a16="http://schemas.microsoft.com/office/drawing/2014/main" id="{8C27A247-F27D-4A75-9467-2A47F82873BB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579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A79461-147E-4321-BCEB-239C620C895A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5D865F-E3B6-468D-ADCA-C097776371B6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E29C06E-3EC7-4B38-845E-2953149F9E8F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25C6A9C-9667-4C3C-90BE-0D1E69DB5F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A5A122A-02C5-4F36-8419-966FEE3DF14A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EFE0C03-8AA5-4B3B-A5C4-245ACE2BF9E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2D33F3-062D-4194-842E-D91726377ECB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6592873-9C62-43D0-9AE0-2F7D84AA6D9D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3CB2EC52-12A9-46CD-A508-CF1058345101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203BFF2-0898-45FD-AC44-B1EC483D40FE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AB25D1B-CE30-42E9-9B92-939B341DDA2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C470C1F-65A6-4E58-8D4E-7B3CAB0F035B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535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74DA27-089F-41DB-9018-6804069C0386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020DAC9-F0AB-4995-90D4-AA40806D96F3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9406885-9757-4E5B-AB18-F75F24380496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4B36BBB-D289-4DC1-A65A-307559C94C3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362E38F-350D-4AE4-953D-79CA644F5AF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F75DF4C0-3815-4117-893F-7B3F2F314A9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F4C9450-587F-4B1D-A1CB-796CAA190468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9BBF3A4-1410-4D12-AB9D-A60AB6A98DA6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A5091D83-D3CE-42BA-AF18-35576B34FCB9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D9A1F8D-F8C6-4B95-A6C6-8E4F5A28CD17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76596A0-387A-49DD-8F78-000E6E987716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2BD190B-7424-4441-A419-2A835648ACF9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808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F5337F-F302-414C-9999-654EC56929E7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A001C14-075E-410F-8152-0A30F188AEBD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0526670-B495-4525-A54F-E4A5C54AE6F4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F1135BC-8895-41DC-B1ED-7C0885590E20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3A307010-F0B9-469F-A84F-2C125F17BE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F0C7B1B5-0628-4460-8BBA-AB7EA6A4F92C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EDC0E54-22DF-4884-882F-E112FF700AD8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1BB375C7-A0AB-4B77-AB74-758F8FFEAF4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56EA372F-84D0-4303-BFB2-DE3875C6C2F8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6A1E53F-4534-49C3-8853-B15D31322F52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720B062-0BEA-4825-A7DC-EF10FB475E34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B59140C-6784-4E96-A019-0CC24D1B151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8322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F888F6-BA81-4650-96F1-E4BE1E5DDAE1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533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14CD44-37FB-48CC-A24D-89C3A643DD86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392519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14CD44-37FB-48CC-A24D-89C3A643DD86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6421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AB14CD44-37FB-48CC-A24D-89C3A643DD86}" type="datetime1">
              <a:rPr lang="ru-RU" noProof="0" smtClean="0"/>
              <a:t>13.01.2022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7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3707" r:id="rId15"/>
    <p:sldLayoutId id="2147483722" r:id="rId16"/>
    <p:sldLayoutId id="2147483708" r:id="rId17"/>
    <p:sldLayoutId id="2147483709" r:id="rId18"/>
    <p:sldLayoutId id="2147483716" r:id="rId19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00C7-0803-8A43-A9F3-6FF24BDC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0" y="300251"/>
            <a:ext cx="8194196" cy="3928505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rtlCol="0">
            <a:noAutofit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Результаты оценки сформированности компетенций обучающихся</a:t>
            </a:r>
            <a:b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Калужского государственного университета </a:t>
            </a:r>
            <a:b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им. К.Э. Циолковского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FCA704-4032-7441-8B97-38C90F96D7F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52800" y="5465763"/>
            <a:ext cx="6321287" cy="458787"/>
          </a:xfrm>
        </p:spPr>
        <p:txBody>
          <a:bodyPr rtlCol="0">
            <a:noAutofit/>
          </a:bodyPr>
          <a:lstStyle/>
          <a:p>
            <a:pPr marL="1225296" lvl="8" indent="0">
              <a:buNone/>
            </a:pPr>
            <a:r>
              <a:rPr lang="ru-RU" sz="2000" dirty="0"/>
              <a:t>октябрь 2021-2022 </a:t>
            </a:r>
            <a:r>
              <a:rPr lang="ru-RU" sz="2000" dirty="0" err="1"/>
              <a:t>уч.года</a:t>
            </a:r>
            <a:endParaRPr lang="ru-RU" sz="2000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B138C317-B097-4BB3-A3D4-8B0DE2C367CE}"/>
              </a:ext>
            </a:extLst>
          </p:cNvPr>
          <p:cNvSpPr txBox="1">
            <a:spLocks/>
          </p:cNvSpPr>
          <p:nvPr/>
        </p:nvSpPr>
        <p:spPr>
          <a:xfrm>
            <a:off x="2588000" y="4642910"/>
            <a:ext cx="7356255" cy="684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cap="none" spc="0" dirty="0">
                <a:latin typeface="A431" panose="02020B00000000000000" pitchFamily="18" charset="0"/>
              </a:rPr>
              <a:t>Центр лицензирования, аккредитации и качества образования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A0C8E5-846A-4162-8487-C79FCADCF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74" y="300251"/>
            <a:ext cx="3429000" cy="39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8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73EF1-DF63-4C39-9DAD-C9B3207C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0447ED-6FF6-4F50-9770-9CEB7B2215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7B80396-4F15-4D73-B718-C98A4E481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14294"/>
              </p:ext>
            </p:extLst>
          </p:nvPr>
        </p:nvGraphicFramePr>
        <p:xfrm>
          <a:off x="309282" y="302895"/>
          <a:ext cx="11255189" cy="605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026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422E55D-22C1-4EFB-B092-0A0CCB23F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12695"/>
              </p:ext>
            </p:extLst>
          </p:nvPr>
        </p:nvGraphicFramePr>
        <p:xfrm>
          <a:off x="424071" y="302895"/>
          <a:ext cx="11264346" cy="587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60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1EB1A40-1E06-4935-B12C-8960F292F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80133"/>
              </p:ext>
            </p:extLst>
          </p:nvPr>
        </p:nvGraphicFramePr>
        <p:xfrm>
          <a:off x="357809" y="302895"/>
          <a:ext cx="11251095" cy="588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460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1A5FDB3-FCB4-4D50-BAF3-37C94B709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24753"/>
              </p:ext>
            </p:extLst>
          </p:nvPr>
        </p:nvGraphicFramePr>
        <p:xfrm>
          <a:off x="357809" y="302895"/>
          <a:ext cx="11317356" cy="572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140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кукла, игрушка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3012027-1030-4287-BFFF-4B9A6B3215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2361" r="32361"/>
          <a:stretch>
            <a:fillRect/>
          </a:stretch>
        </p:blipFill>
        <p:spPr>
          <a:xfrm>
            <a:off x="6805164" y="265113"/>
            <a:ext cx="4938899" cy="493889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7C633-6FA1-4FBC-8E61-54FEB458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40" y="2130344"/>
            <a:ext cx="4383736" cy="235918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solidFill>
                  <a:srgbClr val="00B0F0"/>
                </a:solidFill>
              </a:rPr>
              <a:t>Участники процедуры оценки сформированности компетенций</a:t>
            </a: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61766B-EBF8-4947-A8EC-D7A64F8ED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212" y="265113"/>
            <a:ext cx="6347012" cy="592053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в позе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FB2BD535-D8CF-460C-8002-6C6AAF3F2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887" y="265113"/>
            <a:ext cx="6785113" cy="60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0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id="{04FA89DD-17C4-4D19-A764-3E8832E0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229853"/>
              </p:ext>
            </p:extLst>
          </p:nvPr>
        </p:nvGraphicFramePr>
        <p:xfrm>
          <a:off x="675861" y="1172390"/>
          <a:ext cx="10827229" cy="41682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5030">
                  <a:extLst>
                    <a:ext uri="{9D8B030D-6E8A-4147-A177-3AD203B41FA5}">
                      <a16:colId xmlns:a16="http://schemas.microsoft.com/office/drawing/2014/main" val="1317177886"/>
                    </a:ext>
                  </a:extLst>
                </a:gridCol>
                <a:gridCol w="2230733">
                  <a:extLst>
                    <a:ext uri="{9D8B030D-6E8A-4147-A177-3AD203B41FA5}">
                      <a16:colId xmlns:a16="http://schemas.microsoft.com/office/drawing/2014/main" val="3373139360"/>
                    </a:ext>
                  </a:extLst>
                </a:gridCol>
                <a:gridCol w="2230733">
                  <a:extLst>
                    <a:ext uri="{9D8B030D-6E8A-4147-A177-3AD203B41FA5}">
                      <a16:colId xmlns:a16="http://schemas.microsoft.com/office/drawing/2014/main" val="3393924987"/>
                    </a:ext>
                  </a:extLst>
                </a:gridCol>
                <a:gridCol w="2230733">
                  <a:extLst>
                    <a:ext uri="{9D8B030D-6E8A-4147-A177-3AD203B41FA5}">
                      <a16:colId xmlns:a16="http://schemas.microsoft.com/office/drawing/2014/main" val="1948091160"/>
                    </a:ext>
                  </a:extLst>
                </a:gridCol>
              </a:tblGrid>
              <a:tr h="1254653"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Институт</a:t>
                      </a:r>
                      <a:r>
                        <a:rPr lang="ru-RU" baseline="0" noProof="0" dirty="0"/>
                        <a:t> \ Факультет</a:t>
                      </a:r>
                      <a:endParaRPr lang="ru-RU" noProof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Кафедры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Количество образовательных программ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Количество студентов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82770"/>
                  </a:ext>
                </a:extLst>
              </a:tr>
              <a:tr h="508831">
                <a:tc>
                  <a:txBody>
                    <a:bodyPr/>
                    <a:lstStyle/>
                    <a:p>
                      <a:r>
                        <a:rPr lang="ru-RU" dirty="0"/>
                        <a:t>Медицинский институт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8142584"/>
                  </a:ext>
                </a:extLst>
              </a:tr>
              <a:tr h="508831">
                <a:tc>
                  <a:txBody>
                    <a:bodyPr/>
                    <a:lstStyle/>
                    <a:p>
                      <a:r>
                        <a:rPr lang="ru-RU" dirty="0"/>
                        <a:t>Инженерно-технологический институт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864913"/>
                  </a:ext>
                </a:extLst>
              </a:tr>
              <a:tr h="878257">
                <a:tc>
                  <a:txBody>
                    <a:bodyPr/>
                    <a:lstStyle/>
                    <a:p>
                      <a:r>
                        <a:rPr lang="ru-RU" dirty="0"/>
                        <a:t>Институт искусств и социокультурного проектирования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326229"/>
                  </a:ext>
                </a:extLst>
              </a:tr>
              <a:tr h="508831">
                <a:tc>
                  <a:txBody>
                    <a:bodyPr/>
                    <a:lstStyle/>
                    <a:p>
                      <a:r>
                        <a:rPr lang="ru-RU" dirty="0"/>
                        <a:t>Институт педагогики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352914"/>
                  </a:ext>
                </a:extLst>
              </a:tr>
              <a:tr h="50883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 института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 кафедры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 программ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53 студента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154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76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43593"/>
              </p:ext>
            </p:extLst>
          </p:nvPr>
        </p:nvGraphicFramePr>
        <p:xfrm>
          <a:off x="497541" y="470647"/>
          <a:ext cx="11295530" cy="580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26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823249"/>
              </p:ext>
            </p:extLst>
          </p:nvPr>
        </p:nvGraphicFramePr>
        <p:xfrm>
          <a:off x="389965" y="242047"/>
          <a:ext cx="11295529" cy="613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976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755250"/>
              </p:ext>
            </p:extLst>
          </p:nvPr>
        </p:nvGraphicFramePr>
        <p:xfrm>
          <a:off x="484095" y="282388"/>
          <a:ext cx="11214846" cy="602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05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967853"/>
              </p:ext>
            </p:extLst>
          </p:nvPr>
        </p:nvGraphicFramePr>
        <p:xfrm>
          <a:off x="1223682" y="295836"/>
          <a:ext cx="10044392" cy="584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725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560175"/>
              </p:ext>
            </p:extLst>
          </p:nvPr>
        </p:nvGraphicFramePr>
        <p:xfrm>
          <a:off x="497541" y="221456"/>
          <a:ext cx="11241741" cy="588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364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55" y="1046922"/>
            <a:ext cx="4855845" cy="481684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00B0F0"/>
                </a:solidFill>
              </a:rPr>
              <a:t>Результаты оценки сформированности компетенций</a:t>
            </a:r>
          </a:p>
        </p:txBody>
      </p:sp>
      <p:pic>
        <p:nvPicPr>
          <p:cNvPr id="11" name="Рисунок 10" descr="Изображение выглядит как текст, ручная тележка&#10;&#10;Автоматически созданное описание">
            <a:extLst>
              <a:ext uri="{FF2B5EF4-FFF2-40B4-BE49-F238E27FC236}">
                <a16:creationId xmlns:a16="http://schemas.microsoft.com/office/drawing/2014/main" id="{364187B6-202F-4361-A342-8BB0EB19D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71" y="1166191"/>
            <a:ext cx="5459505" cy="49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70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2FE978-FCBC-4C90-A410-B547AA706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F4328E-77DF-41E8-952F-124AE19F1F7C}">
  <ds:schemaRefs>
    <ds:schemaRef ds:uri="http://www.w3.org/XML/1998/namespace"/>
    <ds:schemaRef ds:uri="16c05727-aa75-4e4a-9b5f-8a80a1165891"/>
    <ds:schemaRef ds:uri="http://schemas.microsoft.com/office/2006/documentManagement/types"/>
    <ds:schemaRef ds:uri="71af3243-3dd4-4a8d-8c0d-dd76da1f02a5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A7FA506-1E93-4CA4-B270-1F08FD18C3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207</Words>
  <Application>Microsoft Office PowerPoint</Application>
  <PresentationFormat>Широкоэкранный</PresentationFormat>
  <Paragraphs>53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A431</vt:lpstr>
      <vt:lpstr>Calibri</vt:lpstr>
      <vt:lpstr>Tw Cen MT</vt:lpstr>
      <vt:lpstr>Tw Cen MT Condensed</vt:lpstr>
      <vt:lpstr>Wingdings 3</vt:lpstr>
      <vt:lpstr>Интеграл</vt:lpstr>
      <vt:lpstr>Результаты оценки сформированности компетенций обучающихся Калужского государственного университета  им. К.Э. Циолковского</vt:lpstr>
      <vt:lpstr>Участники процедуры оценки сформированности компетенций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оценки сформированности компетенций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2020-05-14T14:05:57Z</dcterms:created>
  <dcterms:modified xsi:type="dcterms:W3CDTF">2022-01-13T13:47:25Z</dcterms:modified>
</cp:coreProperties>
</file>