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5" r:id="rId2"/>
    <p:sldId id="287" r:id="rId3"/>
    <p:sldId id="305" r:id="rId4"/>
    <p:sldId id="307" r:id="rId5"/>
    <p:sldId id="310" r:id="rId6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3300"/>
    <a:srgbClr val="66FF66"/>
    <a:srgbClr val="00CC00"/>
    <a:srgbClr val="FF0000"/>
    <a:srgbClr val="FF3300"/>
    <a:srgbClr val="00FF00"/>
    <a:srgbClr val="E9E9EA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0AF3-DC04-4DD4-B8AA-1DD41B22337F}" v="1" dt="2020-06-04T17:18:03.55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7" autoAdjust="0"/>
    <p:restoredTop sz="94660"/>
  </p:normalViewPr>
  <p:slideViewPr>
    <p:cSldViewPr showGuides="1">
      <p:cViewPr varScale="1">
        <p:scale>
          <a:sx n="86" d="100"/>
          <a:sy n="86" d="100"/>
        </p:scale>
        <p:origin x="389" y="5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Захарова Марина Владимировна" userId="404c00d3-f621-46be-a6c5-8adac1492552" providerId="ADAL" clId="{F1EE0AF3-DC04-4DD4-B8AA-1DD41B22337F}"/>
    <pc:docChg chg="custSel modSld">
      <pc:chgData name="Захарова Марина Владимировна" userId="404c00d3-f621-46be-a6c5-8adac1492552" providerId="ADAL" clId="{F1EE0AF3-DC04-4DD4-B8AA-1DD41B22337F}" dt="2020-06-04T17:18:26.372" v="2" actId="1076"/>
      <pc:docMkLst>
        <pc:docMk/>
      </pc:docMkLst>
      <pc:sldChg chg="addSp delSp modSp mod">
        <pc:chgData name="Захарова Марина Владимировна" userId="404c00d3-f621-46be-a6c5-8adac1492552" providerId="ADAL" clId="{F1EE0AF3-DC04-4DD4-B8AA-1DD41B22337F}" dt="2020-06-04T17:18:26.372" v="2" actId="1076"/>
        <pc:sldMkLst>
          <pc:docMk/>
          <pc:sldMk cId="3060492166" sldId="288"/>
        </pc:sldMkLst>
        <pc:picChg chg="del">
          <ac:chgData name="Захарова Марина Владимировна" userId="404c00d3-f621-46be-a6c5-8adac1492552" providerId="ADAL" clId="{F1EE0AF3-DC04-4DD4-B8AA-1DD41B22337F}" dt="2020-06-04T17:17:57.128" v="0" actId="478"/>
          <ac:picMkLst>
            <pc:docMk/>
            <pc:sldMk cId="3060492166" sldId="288"/>
            <ac:picMk id="2" creationId="{0C1ABF22-4AF2-4EDE-86E7-AB05AC5D7513}"/>
          </ac:picMkLst>
        </pc:picChg>
        <pc:picChg chg="add mod">
          <ac:chgData name="Захарова Марина Владимировна" userId="404c00d3-f621-46be-a6c5-8adac1492552" providerId="ADAL" clId="{F1EE0AF3-DC04-4DD4-B8AA-1DD41B22337F}" dt="2020-06-04T17:18:26.372" v="2" actId="1076"/>
          <ac:picMkLst>
            <pc:docMk/>
            <pc:sldMk cId="3060492166" sldId="288"/>
            <ac:picMk id="3" creationId="{508D44F2-332A-4274-AB09-25B81BABCF4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54;&#1057;&#1050;%202022-2023\&#1054;&#1057;&#1050;%20&#1076;&#1077;&#1082;&#1072;&#1073;&#1088;&#1100;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54;&#1057;&#1050;%202022-2023\&#1054;&#1057;&#1050;%20&#1076;&#1077;&#1082;&#1072;&#1073;&#1088;&#1100;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54;&#1057;&#1050;%202022-2023\&#1054;&#1057;&#1050;%20&#1076;&#1077;&#1082;&#1072;&#1073;&#1088;&#1100;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ИТИ!$E$3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ИТИ!$D$4:$D$6</c:f>
              <c:strCache>
                <c:ptCount val="3"/>
                <c:pt idx="0">
                  <c:v>27.03.02 Управление качеством, профиль "Управление качеством",                    
Бз-УК-51, ПК-9, ПК-10</c:v>
                </c:pt>
                <c:pt idx="1">
                  <c:v>23.03.01 Технология транспортных процессов, профиль "Организация безопасности дорожного движения", Бз-ТТП-51, ПК-1</c:v>
                </c:pt>
                <c:pt idx="2">
                  <c:v>44.04.01 Педагогическое образование, магистерская программа "Физико-математическое образование", Мз-ПФМ-31, ПК-1, ПК-2</c:v>
                </c:pt>
              </c:strCache>
            </c:strRef>
          </c:cat>
          <c:val>
            <c:numRef>
              <c:f>ИТИ!$E$4:$E$6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A9-4415-86C5-350164C039AD}"/>
            </c:ext>
          </c:extLst>
        </c:ser>
        <c:ser>
          <c:idx val="1"/>
          <c:order val="1"/>
          <c:tx>
            <c:strRef>
              <c:f>ИТИ!$F$3</c:f>
              <c:strCache>
                <c:ptCount val="1"/>
                <c:pt idx="0">
                  <c:v>Второй уровень
(61%;75% 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ИТИ!$D$4:$D$6</c:f>
              <c:strCache>
                <c:ptCount val="3"/>
                <c:pt idx="0">
                  <c:v>27.03.02 Управление качеством, профиль "Управление качеством",                    
Бз-УК-51, ПК-9, ПК-10</c:v>
                </c:pt>
                <c:pt idx="1">
                  <c:v>23.03.01 Технология транспортных процессов, профиль "Организация безопасности дорожного движения", Бз-ТТП-51, ПК-1</c:v>
                </c:pt>
                <c:pt idx="2">
                  <c:v>44.04.01 Педагогическое образование, магистерская программа "Физико-математическое образование", Мз-ПФМ-31, ПК-1, ПК-2</c:v>
                </c:pt>
              </c:strCache>
            </c:strRef>
          </c:cat>
          <c:val>
            <c:numRef>
              <c:f>ИТИ!$F$4:$F$6</c:f>
              <c:numCache>
                <c:formatCode>0%</c:formatCode>
                <c:ptCount val="3"/>
                <c:pt idx="0">
                  <c:v>0.26700000000000002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A9-4415-86C5-350164C039AD}"/>
            </c:ext>
          </c:extLst>
        </c:ser>
        <c:ser>
          <c:idx val="2"/>
          <c:order val="2"/>
          <c:tx>
            <c:strRef>
              <c:f>ИТИ!$G$3</c:f>
              <c:strCache>
                <c:ptCount val="1"/>
                <c:pt idx="0">
                  <c:v>Третий уровень
(76%; 85%)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ИТИ!$D$4:$D$6</c:f>
              <c:strCache>
                <c:ptCount val="3"/>
                <c:pt idx="0">
                  <c:v>27.03.02 Управление качеством, профиль "Управление качеством",                    
Бз-УК-51, ПК-9, ПК-10</c:v>
                </c:pt>
                <c:pt idx="1">
                  <c:v>23.03.01 Технология транспортных процессов, профиль "Организация безопасности дорожного движения", Бз-ТТП-51, ПК-1</c:v>
                </c:pt>
                <c:pt idx="2">
                  <c:v>44.04.01 Педагогическое образование, магистерская программа "Физико-математическое образование", Мз-ПФМ-31, ПК-1, ПК-2</c:v>
                </c:pt>
              </c:strCache>
            </c:strRef>
          </c:cat>
          <c:val>
            <c:numRef>
              <c:f>ИТИ!$G$4:$G$6</c:f>
              <c:numCache>
                <c:formatCode>0%</c:formatCode>
                <c:ptCount val="3"/>
                <c:pt idx="0">
                  <c:v>0.33300000000000002</c:v>
                </c:pt>
                <c:pt idx="1">
                  <c:v>0.37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A9-4415-86C5-350164C039AD}"/>
            </c:ext>
          </c:extLst>
        </c:ser>
        <c:ser>
          <c:idx val="3"/>
          <c:order val="3"/>
          <c:tx>
            <c:strRef>
              <c:f>ИТИ!$H$3</c:f>
              <c:strCache>
                <c:ptCount val="1"/>
                <c:pt idx="0">
                  <c:v>Четвертый уровень
(86%; 100%)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ИТИ!$D$4:$D$6</c:f>
              <c:strCache>
                <c:ptCount val="3"/>
                <c:pt idx="0">
                  <c:v>27.03.02 Управление качеством, профиль "Управление качеством",                    
Бз-УК-51, ПК-9, ПК-10</c:v>
                </c:pt>
                <c:pt idx="1">
                  <c:v>23.03.01 Технология транспортных процессов, профиль "Организация безопасности дорожного движения", Бз-ТТП-51, ПК-1</c:v>
                </c:pt>
                <c:pt idx="2">
                  <c:v>44.04.01 Педагогическое образование, магистерская программа "Физико-математическое образование", Мз-ПФМ-31, ПК-1, ПК-2</c:v>
                </c:pt>
              </c:strCache>
            </c:strRef>
          </c:cat>
          <c:val>
            <c:numRef>
              <c:f>ИТИ!$H$4:$H$6</c:f>
              <c:numCache>
                <c:formatCode>0%</c:formatCode>
                <c:ptCount val="3"/>
                <c:pt idx="0">
                  <c:v>0.4</c:v>
                </c:pt>
                <c:pt idx="1">
                  <c:v>0.625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A9-4415-86C5-350164C03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660720"/>
        <c:axId val="389189664"/>
      </c:barChart>
      <c:catAx>
        <c:axId val="22766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9189664"/>
        <c:crosses val="autoZero"/>
        <c:auto val="1"/>
        <c:lblAlgn val="ctr"/>
        <c:lblOffset val="100"/>
        <c:noMultiLvlLbl val="0"/>
      </c:catAx>
      <c:valAx>
        <c:axId val="3891896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7660720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ИИиСКП!$E$3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ИИиСКП!$D$4:$D$5</c:f>
              <c:strCache>
                <c:ptCount val="2"/>
                <c:pt idx="0">
                  <c:v>44.03.01 Педагогическое образование, профиль "Педагогика режиссуры и сценического искусства",                     
Бз-ПРиСИ-51, ПК-10</c:v>
                </c:pt>
                <c:pt idx="1">
                  <c:v>44.03.02  Психолого-педагогическое образование, профиль "Педагог-психолог (психолог в образовании)",                                              
Бз-ППО-51, ПК-35</c:v>
                </c:pt>
              </c:strCache>
            </c:strRef>
          </c:cat>
          <c:val>
            <c:numRef>
              <c:f>ИИиСКП!$E$4:$E$5</c:f>
              <c:numCache>
                <c:formatCode>0%</c:formatCode>
                <c:ptCount val="2"/>
                <c:pt idx="0">
                  <c:v>0.375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7B-422A-99BA-F67974E34D7D}"/>
            </c:ext>
          </c:extLst>
        </c:ser>
        <c:ser>
          <c:idx val="1"/>
          <c:order val="1"/>
          <c:tx>
            <c:strRef>
              <c:f>ИИиСКП!$F$3</c:f>
              <c:strCache>
                <c:ptCount val="1"/>
                <c:pt idx="0">
                  <c:v>Второй уровень
(61%;75% 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ИИиСКП!$D$4:$D$5</c:f>
              <c:strCache>
                <c:ptCount val="2"/>
                <c:pt idx="0">
                  <c:v>44.03.01 Педагогическое образование, профиль "Педагогика режиссуры и сценического искусства",                     
Бз-ПРиСИ-51, ПК-10</c:v>
                </c:pt>
                <c:pt idx="1">
                  <c:v>44.03.02  Психолого-педагогическое образование, профиль "Педагог-психолог (психолог в образовании)",                                              
Бз-ППО-51, ПК-35</c:v>
                </c:pt>
              </c:strCache>
            </c:strRef>
          </c:cat>
          <c:val>
            <c:numRef>
              <c:f>ИИиСКП!$F$4:$F$5</c:f>
              <c:numCache>
                <c:formatCode>0%</c:formatCode>
                <c:ptCount val="2"/>
                <c:pt idx="0">
                  <c:v>0.12</c:v>
                </c:pt>
                <c:pt idx="1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7B-422A-99BA-F67974E34D7D}"/>
            </c:ext>
          </c:extLst>
        </c:ser>
        <c:ser>
          <c:idx val="2"/>
          <c:order val="2"/>
          <c:tx>
            <c:strRef>
              <c:f>ИИиСКП!$G$3</c:f>
              <c:strCache>
                <c:ptCount val="1"/>
                <c:pt idx="0">
                  <c:v>Третий уровень
(76%; 85%)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ИИиСКП!$D$4:$D$5</c:f>
              <c:strCache>
                <c:ptCount val="2"/>
                <c:pt idx="0">
                  <c:v>44.03.01 Педагогическое образование, профиль "Педагогика режиссуры и сценического искусства",                     
Бз-ПРиСИ-51, ПК-10</c:v>
                </c:pt>
                <c:pt idx="1">
                  <c:v>44.03.02  Психолого-педагогическое образование, профиль "Педагог-психолог (психолог в образовании)",                                              
Бз-ППО-51, ПК-35</c:v>
                </c:pt>
              </c:strCache>
            </c:strRef>
          </c:cat>
          <c:val>
            <c:numRef>
              <c:f>ИИиСКП!$G$4:$G$5</c:f>
              <c:numCache>
                <c:formatCode>0%</c:formatCode>
                <c:ptCount val="2"/>
                <c:pt idx="0">
                  <c:v>0.375</c:v>
                </c:pt>
                <c:pt idx="1">
                  <c:v>0.38100000000000001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7B-422A-99BA-F67974E34D7D}"/>
            </c:ext>
          </c:extLst>
        </c:ser>
        <c:ser>
          <c:idx val="3"/>
          <c:order val="3"/>
          <c:tx>
            <c:strRef>
              <c:f>ИИиСКП!$H$3</c:f>
              <c:strCache>
                <c:ptCount val="1"/>
                <c:pt idx="0">
                  <c:v>Четвертый уровень
(86%; 100%)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ИИиСКП!$D$4:$D$5</c:f>
              <c:strCache>
                <c:ptCount val="2"/>
                <c:pt idx="0">
                  <c:v>44.03.01 Педагогическое образование, профиль "Педагогика режиссуры и сценического искусства",                     
Бз-ПРиСИ-51, ПК-10</c:v>
                </c:pt>
                <c:pt idx="1">
                  <c:v>44.03.02  Психолого-педагогическое образование, профиль "Педагог-психолог (психолог в образовании)",                                              
Бз-ППО-51, ПК-35</c:v>
                </c:pt>
              </c:strCache>
            </c:strRef>
          </c:cat>
          <c:val>
            <c:numRef>
              <c:f>ИИиСКП!$H$4:$H$5</c:f>
              <c:numCache>
                <c:formatCode>0%</c:formatCode>
                <c:ptCount val="2"/>
                <c:pt idx="0">
                  <c:v>0.12</c:v>
                </c:pt>
                <c:pt idx="1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7B-422A-99BA-F67974E34D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36948760"/>
        <c:axId val="336949088"/>
      </c:barChart>
      <c:catAx>
        <c:axId val="33694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6949088"/>
        <c:crosses val="autoZero"/>
        <c:auto val="1"/>
        <c:lblAlgn val="ctr"/>
        <c:lblOffset val="100"/>
        <c:noMultiLvlLbl val="0"/>
      </c:catAx>
      <c:valAx>
        <c:axId val="3369490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6948760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ИП!$E$3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ИП!$D$4:$D$6</c:f>
              <c:strCache>
                <c:ptCount val="3"/>
                <c:pt idx="0">
                  <c:v>44.03.03 Специальное (дефектологическое) образование, профиль "Логопедия", 
Бз-СДО-51, ПК-1
</c:v>
                </c:pt>
                <c:pt idx="1">
                  <c:v>44.03.03 Специальное (дефектологическое) образование, профиль "Логопедия", 
Бз-СДО-51, ОПК-3
</c:v>
                </c:pt>
                <c:pt idx="2">
                  <c:v>44.04.03 Специальное (дефектологическое) образование, магистерская программа "Современные технологии в логопедии", 
Мз-СДО-31, ПК-3
</c:v>
                </c:pt>
              </c:strCache>
            </c:strRef>
          </c:cat>
          <c:val>
            <c:numRef>
              <c:f>ИП!$E$4:$E$6</c:f>
              <c:numCache>
                <c:formatCode>0%</c:formatCode>
                <c:ptCount val="3"/>
                <c:pt idx="0">
                  <c:v>9.7000000000000003E-2</c:v>
                </c:pt>
                <c:pt idx="1">
                  <c:v>0.10299999999999999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3C-4E45-B47B-50E4C9632169}"/>
            </c:ext>
          </c:extLst>
        </c:ser>
        <c:ser>
          <c:idx val="1"/>
          <c:order val="1"/>
          <c:tx>
            <c:strRef>
              <c:f>ИП!$F$3</c:f>
              <c:strCache>
                <c:ptCount val="1"/>
                <c:pt idx="0">
                  <c:v>Второй уровень
(61%;75% 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ИП!$D$4:$D$6</c:f>
              <c:strCache>
                <c:ptCount val="3"/>
                <c:pt idx="0">
                  <c:v>44.03.03 Специальное (дефектологическое) образование, профиль "Логопедия", 
Бз-СДО-51, ПК-1
</c:v>
                </c:pt>
                <c:pt idx="1">
                  <c:v>44.03.03 Специальное (дефектологическое) образование, профиль "Логопедия", 
Бз-СДО-51, ОПК-3
</c:v>
                </c:pt>
                <c:pt idx="2">
                  <c:v>44.04.03 Специальное (дефектологическое) образование, магистерская программа "Современные технологии в логопедии", 
Мз-СДО-31, ПК-3
</c:v>
                </c:pt>
              </c:strCache>
            </c:strRef>
          </c:cat>
          <c:val>
            <c:numRef>
              <c:f>ИП!$F$4:$F$6</c:f>
              <c:numCache>
                <c:formatCode>0%</c:formatCode>
                <c:ptCount val="3"/>
                <c:pt idx="0">
                  <c:v>0.38</c:v>
                </c:pt>
                <c:pt idx="1">
                  <c:v>0.44800000000000001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3C-4E45-B47B-50E4C9632169}"/>
            </c:ext>
          </c:extLst>
        </c:ser>
        <c:ser>
          <c:idx val="2"/>
          <c:order val="2"/>
          <c:tx>
            <c:strRef>
              <c:f>ИП!$G$3</c:f>
              <c:strCache>
                <c:ptCount val="1"/>
                <c:pt idx="0">
                  <c:v>Третий уровень
(76%; 85%)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ИП!$D$4:$D$6</c:f>
              <c:strCache>
                <c:ptCount val="3"/>
                <c:pt idx="0">
                  <c:v>44.03.03 Специальное (дефектологическое) образование, профиль "Логопедия", 
Бз-СДО-51, ПК-1
</c:v>
                </c:pt>
                <c:pt idx="1">
                  <c:v>44.03.03 Специальное (дефектологическое) образование, профиль "Логопедия", 
Бз-СДО-51, ОПК-3
</c:v>
                </c:pt>
                <c:pt idx="2">
                  <c:v>44.04.03 Специальное (дефектологическое) образование, магистерская программа "Современные технологии в логопедии", 
Мз-СДО-31, ПК-3
</c:v>
                </c:pt>
              </c:strCache>
            </c:strRef>
          </c:cat>
          <c:val>
            <c:numRef>
              <c:f>ИП!$G$4:$G$6</c:f>
              <c:numCache>
                <c:formatCode>0%</c:formatCode>
                <c:ptCount val="3"/>
                <c:pt idx="0">
                  <c:v>0.41899999999999998</c:v>
                </c:pt>
                <c:pt idx="1">
                  <c:v>0.41399999999999998</c:v>
                </c:pt>
                <c:pt idx="2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3C-4E45-B47B-50E4C9632169}"/>
            </c:ext>
          </c:extLst>
        </c:ser>
        <c:ser>
          <c:idx val="3"/>
          <c:order val="3"/>
          <c:tx>
            <c:strRef>
              <c:f>ИП!$H$3</c:f>
              <c:strCache>
                <c:ptCount val="1"/>
                <c:pt idx="0">
                  <c:v>Четвертый уровень
(86%; 100%)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ИП!$D$4:$D$6</c:f>
              <c:strCache>
                <c:ptCount val="3"/>
                <c:pt idx="0">
                  <c:v>44.03.03 Специальное (дефектологическое) образование, профиль "Логопедия", 
Бз-СДО-51, ПК-1
</c:v>
                </c:pt>
                <c:pt idx="1">
                  <c:v>44.03.03 Специальное (дефектологическое) образование, профиль "Логопедия", 
Бз-СДО-51, ОПК-3
</c:v>
                </c:pt>
                <c:pt idx="2">
                  <c:v>44.04.03 Специальное (дефектологическое) образование, магистерская программа "Современные технологии в логопедии", 
Мз-СДО-31, ПК-3
</c:v>
                </c:pt>
              </c:strCache>
            </c:strRef>
          </c:cat>
          <c:val>
            <c:numRef>
              <c:f>ИП!$H$4:$H$6</c:f>
              <c:numCache>
                <c:formatCode>0%</c:formatCode>
                <c:ptCount val="3"/>
                <c:pt idx="0">
                  <c:v>9.7000000000000003E-2</c:v>
                </c:pt>
                <c:pt idx="1">
                  <c:v>3.5000000000000003E-2</c:v>
                </c:pt>
                <c:pt idx="2">
                  <c:v>0.95199999999999996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3C-4E45-B47B-50E4C96321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23377008"/>
        <c:axId val="223377336"/>
      </c:barChart>
      <c:catAx>
        <c:axId val="22337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377336"/>
        <c:crosses val="autoZero"/>
        <c:auto val="1"/>
        <c:lblAlgn val="ctr"/>
        <c:lblOffset val="100"/>
        <c:noMultiLvlLbl val="0"/>
      </c:catAx>
      <c:valAx>
        <c:axId val="2233773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37700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E6A044-4A9D-4F73-B830-D29800BA60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390834-F3E8-4576-909E-9950BFDF160F}" type="pres">
      <dgm:prSet presAssocID="{C2E6A044-4A9D-4F73-B830-D29800BA60FF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E991624-DC0B-4C71-9855-BA19DFB72C6D}" type="presOf" srcId="{C2E6A044-4A9D-4F73-B830-D29800BA60FF}" destId="{7B390834-F3E8-4576-909E-9950BFDF160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pPr rtl="0"/>
              <a:t>18.07.2023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pPr rtl="0"/>
              <a:t>18.07.2023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E670F48-01AC-406E-9682-F73BA4FB75ED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552FDE-A92C-447C-93E6-5232D8364335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497630-C383-4792-A88C-E94F30714E87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5FC6FD-0A6A-4401-8C52-2FC93D494FE0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DC8526D-CDF1-4CF2-A0D9-951544690E5D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E95167-5AC6-480D-B057-AB1AECEA737F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A65CE7-2518-45C6-959A-C7D0BBB3E18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AE09EC-0DCD-4DB7-99E2-60EF8CAAACB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1CB191-677B-4FCF-B508-B6B224DDFD7F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578DD4-5E68-4754-A670-5FF554F6C38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497B8FD-9570-459E-B70B-7200D320C793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B7D3E721-004D-4A9D-B163-D3C7995AC644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76A115C-998F-E01D-55DE-2053BCB4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8308" y="260649"/>
            <a:ext cx="6696744" cy="59046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Результаты </a:t>
            </a:r>
            <a:br>
              <a:rPr lang="ru-RU" sz="3600" b="1" dirty="0"/>
            </a:br>
            <a:r>
              <a:rPr lang="ru-RU" sz="3600" b="1" dirty="0"/>
              <a:t>ОЦЕНКИ СФОРМИРОВАННОСТИ КОМПЕТЕНЦИЙ, ПРОВЕДЕННОЙ В ДЕКАБРЕ 2022 </a:t>
            </a:r>
            <a:r>
              <a:rPr lang="ru-RU" sz="3600" b="1" dirty="0" err="1"/>
              <a:t>годА</a:t>
            </a: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endParaRPr lang="en-US" sz="29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ECF854-EE73-4F4A-827B-484FB88DC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56" y="764704"/>
            <a:ext cx="4968552" cy="473536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3B564C0-5D9A-4A2D-8DCB-56F5E3B427F6}"/>
              </a:ext>
            </a:extLst>
          </p:cNvPr>
          <p:cNvSpPr txBox="1">
            <a:spLocks/>
          </p:cNvSpPr>
          <p:nvPr/>
        </p:nvSpPr>
        <p:spPr>
          <a:xfrm>
            <a:off x="5540324" y="3429000"/>
            <a:ext cx="6696744" cy="30243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 cap="all" baseline="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380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FA2374-1467-4110-99B9-942AE3492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" y="204533"/>
            <a:ext cx="1197868" cy="1214920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56F2848A-FB28-4B9A-9E99-78D91758D38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8363077"/>
              </p:ext>
            </p:extLst>
          </p:nvPr>
        </p:nvGraphicFramePr>
        <p:xfrm>
          <a:off x="1361993" y="1844824"/>
          <a:ext cx="1034904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4D7B78B-FA9A-41A4-A02E-F0C154281B22}"/>
              </a:ext>
            </a:extLst>
          </p:cNvPr>
          <p:cNvSpPr/>
          <p:nvPr/>
        </p:nvSpPr>
        <p:spPr>
          <a:xfrm>
            <a:off x="1879024" y="811993"/>
            <a:ext cx="93149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ea typeface="Times New Roman" panose="02020603050405020304" pitchFamily="18" charset="0"/>
              </a:rPr>
              <a:t>В соответствии с приказом ректора от 29.11.2022 г. №294-од «О проведении оценки сформированности компетенций» была </a:t>
            </a:r>
            <a:r>
              <a:rPr lang="ru-RU" sz="2400" dirty="0"/>
              <a:t>оценена сформированность 10 компетенций, среди которых:    1 общепрофессиональная и 9 профессиональных.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 процедуре приняли участие 184 студента заочной формы обучения, обучающиеся по 7 основным образовательным программам высшего образования, из них: 5 программ бакалавриата и 2 программы магистратуры.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Доля студентов, принявших участие в тестировании от заявленного числа участников, составила 92%.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Средний результат, полученный в ходе процедуры оценки - </a:t>
            </a:r>
            <a:r>
              <a:rPr lang="ru-RU" sz="2400"/>
              <a:t>83%.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217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006180" y="342473"/>
            <a:ext cx="57090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ИНЖЕНЕРНО-ТЕХНОЛОГИЧЕСКИЙ ИНСТИТУТ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42BAFB15-EEBB-4309-84D5-E5E93BD73C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579764"/>
              </p:ext>
            </p:extLst>
          </p:nvPr>
        </p:nvGraphicFramePr>
        <p:xfrm>
          <a:off x="1485900" y="1153347"/>
          <a:ext cx="10297144" cy="536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398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2494012" y="340580"/>
            <a:ext cx="83979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ИСКУССТВ И СОЦИОКУЛЬТУРНОГО ПРОЕКТИРОВАНИЯ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11154AA-EC20-4180-AF61-76AC3E2776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626199"/>
              </p:ext>
            </p:extLst>
          </p:nvPr>
        </p:nvGraphicFramePr>
        <p:xfrm>
          <a:off x="1398586" y="1000124"/>
          <a:ext cx="10168433" cy="5453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84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870276" y="340580"/>
            <a:ext cx="32272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ПЕДАГОГИКИ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240F550-CBA1-474D-A51E-8C624497C6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622711"/>
              </p:ext>
            </p:extLst>
          </p:nvPr>
        </p:nvGraphicFramePr>
        <p:xfrm>
          <a:off x="1557908" y="980727"/>
          <a:ext cx="9793088" cy="54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327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113</Words>
  <Application>Microsoft Office PowerPoint</Application>
  <PresentationFormat>Произвольный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Euphemia</vt:lpstr>
      <vt:lpstr>Математика 16 х 9</vt:lpstr>
      <vt:lpstr>Результаты  ОЦЕНКИ СФОРМИРОВАННОСТИ КОМПЕТЕНЦИЙ, ПРОВЕДЕННОЙ В ДЕКАБРЕ 2022 годА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 федерального Интернет-экзамена  для выпускников бакалавриата  в 2022 году</dc:title>
  <dc:creator>Молчанова Екатерина Валерьевна</dc:creator>
  <cp:lastModifiedBy>Молчанова Екатерина Валерьевна</cp:lastModifiedBy>
  <cp:revision>119</cp:revision>
  <cp:lastPrinted>2023-07-05T08:10:44Z</cp:lastPrinted>
  <dcterms:created xsi:type="dcterms:W3CDTF">2022-04-26T13:10:06Z</dcterms:created>
  <dcterms:modified xsi:type="dcterms:W3CDTF">2023-07-18T05:45:32Z</dcterms:modified>
</cp:coreProperties>
</file>