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69" r:id="rId7"/>
    <p:sldId id="270" r:id="rId8"/>
    <p:sldId id="271" r:id="rId9"/>
    <p:sldId id="272" r:id="rId10"/>
    <p:sldId id="275" r:id="rId11"/>
    <p:sldId id="274" r:id="rId12"/>
    <p:sldId id="273" r:id="rId13"/>
    <p:sldId id="276" r:id="rId14"/>
    <p:sldId id="288" r:id="rId15"/>
    <p:sldId id="289" r:id="rId16"/>
    <p:sldId id="279" r:id="rId17"/>
    <p:sldId id="281" r:id="rId18"/>
    <p:sldId id="278" r:id="rId19"/>
    <p:sldId id="283" r:id="rId20"/>
    <p:sldId id="287" r:id="rId21"/>
    <p:sldId id="286" r:id="rId22"/>
    <p:sldId id="285" r:id="rId23"/>
    <p:sldId id="284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C85CC-CB14-4E0D-98C4-505E8F504BBE}" v="63" dt="2020-06-04T17:09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74" autoAdjust="0"/>
  </p:normalViewPr>
  <p:slideViewPr>
    <p:cSldViewPr snapToGrid="0" showGuides="1">
      <p:cViewPr varScale="1">
        <p:scale>
          <a:sx n="68" d="100"/>
          <a:sy n="68" d="100"/>
        </p:scale>
        <p:origin x="978" y="6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D-4A0B-ADF5-93888826EAA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D-4A0B-ADF5-93888826EAA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D-4A0B-ADF5-93888826EAA4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4D-4A0B-ADF5-93888826EAA4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4D-4A0B-ADF5-93888826EAA4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4D-4A0B-ADF5-93888826EAA4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4D-4A0B-ADF5-93888826EAA4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4D-4A0B-ADF5-93888826EAA4}"/>
              </c:ext>
            </c:extLst>
          </c:dPt>
          <c:cat>
            <c:multiLvlStrRef>
              <c:f>'ВК-кафедры'!$C$4:$D$11</c:f>
              <c:multiLvlStrCache>
                <c:ptCount val="8"/>
                <c:lvl>
                  <c:pt idx="0">
                    <c:v>Иностранный язык</c:v>
                  </c:pt>
                  <c:pt idx="1">
                    <c:v>Безопасность жизнедеятельности</c:v>
                  </c:pt>
                  <c:pt idx="2">
                    <c:v>Основы теоретической физики</c:v>
                  </c:pt>
                  <c:pt idx="3">
                    <c:v>Иностранный язык</c:v>
                  </c:pt>
                  <c:pt idx="4">
                    <c:v>Иностранный язык</c:v>
                  </c:pt>
                  <c:pt idx="5">
                    <c:v>Бизнес-планирование</c:v>
                  </c:pt>
                  <c:pt idx="6">
                    <c:v>Бизнес-планирование</c:v>
                  </c:pt>
                  <c:pt idx="7">
                    <c:v>Иностранный язык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«Физика и математика», Б-ПФМ-11</c:v>
                  </c:pt>
                  <c:pt idx="1">
                    <c:v>44.03.05 Педагогическое образование (с двумя профилями подготовки), профиль «Физика и математика», Б-ПФМ-21</c:v>
                  </c:pt>
                  <c:pt idx="2">
                    <c:v>44.03.05 Педагогическое образование (с двумя профилями подготовки), профиль «Физика и математика», Б-ПФМ-31 </c:v>
                  </c:pt>
                  <c:pt idx="3">
                    <c:v>09.03.02 Информационные системы и технологии, профиль «Безопасность информационных систем», Б-ИСиТ-11</c:v>
                  </c:pt>
                  <c:pt idx="4">
                    <c:v>38.03.01 Экономика, профиль «Цифровая экономика», Б-Эк-11</c:v>
                  </c:pt>
                  <c:pt idx="5">
                    <c:v>38.03.02 Менеджмент, профиль «Управление экономическим развитием», Б-Мен-41</c:v>
                  </c:pt>
                  <c:pt idx="6">
                    <c:v>38.03.04 Государственное и муниципальное управление, профиль «Управление экономическим развитием»,Б-ГиМУ-41</c:v>
                  </c:pt>
                  <c:pt idx="7">
                    <c:v>38.03.02 Менеджмент, профиль «Бизнес-аналитика»,Б-Мен-11</c:v>
                  </c:pt>
                </c:lvl>
              </c:multiLvlStrCache>
            </c:multiLvlStrRef>
          </c:cat>
          <c:val>
            <c:numRef>
              <c:f>'ВК-кафедры'!$H$4:$H$11</c:f>
              <c:numCache>
                <c:formatCode>0.0%</c:formatCode>
                <c:ptCount val="8"/>
                <c:pt idx="0">
                  <c:v>0.96</c:v>
                </c:pt>
                <c:pt idx="1">
                  <c:v>0.9</c:v>
                </c:pt>
                <c:pt idx="2">
                  <c:v>0.84199999999999997</c:v>
                </c:pt>
                <c:pt idx="3">
                  <c:v>0.94299999999999995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B4D-4A0B-ADF5-93888826E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Доля студентов, участвовавших во входном контроле по дисциплинам</a:t>
            </a:r>
          </a:p>
        </c:rich>
      </c:tx>
      <c:layout>
        <c:manualLayout>
          <c:xMode val="edge"/>
          <c:yMode val="edge"/>
          <c:x val="0.12444758358987927"/>
          <c:y val="6.1814233140898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'ВК-ООП'!$H$3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'ВК-ООП'!$C$4:$C$37</c:f>
              <c:strCache>
                <c:ptCount val="34"/>
                <c:pt idx="0">
                  <c:v>44.03.05 Педагогическое образование (с двумя профилями подготовки), профиль «Физика и математика», Б-ПФМ-11</c:v>
                </c:pt>
                <c:pt idx="1">
                  <c:v>09.03.02 Информационные системы и технологии, профиль «Безопасность информационных систем», Б-ИСиТ-11</c:v>
                </c:pt>
                <c:pt idx="2">
                  <c:v>38.03.01 Экономика, профиль «Цифровая экономика», Б-Эк-11</c:v>
                </c:pt>
                <c:pt idx="3">
                  <c:v>38.03.02 Менеджмент, профиль «Управление экономическим развитием», Б-Мен-41</c:v>
                </c:pt>
                <c:pt idx="4">
                  <c:v>38.03.04 Государственное и муниципальное управление, профиль «Управление экономическим развитием»,Б-ГиМУ-41</c:v>
                </c:pt>
                <c:pt idx="5">
                  <c:v>38.03.02 Менеджмент, профиль «Бизнес-аналитика»,Б-Мен-11</c:v>
                </c:pt>
                <c:pt idx="6">
                  <c:v>21.03.02 Землеустройство и кадастры, профиль «Кадастр недвижимости», Б-ЗК-11</c:v>
                </c:pt>
                <c:pt idx="7">
                  <c:v>21.03.02 Землеустройство и кадастры, профиль «Оценка недвижимости», Б-ЗК-12</c:v>
                </c:pt>
                <c:pt idx="8">
                  <c:v>04.03.01 Химия, профиль «Фармацевтическая химия и химическая экспертиза», Б-Х-11</c:v>
                </c:pt>
                <c:pt idx="9">
                  <c:v>44.03.05 Педагогическое образование (с двумя профилями подготовки), профиль «Биология и экология», Б-ПБЭ-11</c:v>
                </c:pt>
                <c:pt idx="10">
                  <c:v>44.03.05 Педагогическое образование (с двумя профилями подготовки), профиль «Биология и география», Б-ПБГ-21</c:v>
                </c:pt>
                <c:pt idx="11">
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</c:pt>
                <c:pt idx="12">
                  <c:v>39.03.03 Организация аботы с молодежью, профиль "Госдарственная молодежная политика", Б-ОРМ-11</c:v>
                </c:pt>
                <c:pt idx="13">
                  <c:v>39.03.03 Организация аботы с молодежью, профиль "Госдарственная молодежная политика", Б-ОРМ-11</c:v>
                </c:pt>
                <c:pt idx="14">
                  <c:v>39.03.03 Организация аботы с молодежью, профиль "Госдарственная молодежная политика", Б-ОРМ-21</c:v>
                </c:pt>
                <c:pt idx="15">
                  <c:v>43.03.02 Туризм, профиль "Технология и организация внутреннего и международного туризма", Б-Тур-11</c:v>
                </c:pt>
                <c:pt idx="16">
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</c:pt>
                <c:pt idx="17">
                  <c:v>38.05.02 Таможенное дело, специализация "Таможенное  и логистическое обеспечение внешнеэкономической деятельности" С -ТмД-11,12</c:v>
                </c:pt>
                <c:pt idx="18">
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</c:pt>
                <c:pt idx="19">
                  <c:v>41.03.06 Публичная политика т социальные науки, профиль "Социально-политические коммуникации", Б-ППСН-11</c:v>
                </c:pt>
                <c:pt idx="20">
                  <c:v>40.03.01 Юриспруденция, профиль "Юриспруденция", Б-Юр-11</c:v>
                </c:pt>
                <c:pt idx="21">
                  <c:v>45.03.02 Лингвистика, профиль "Перевод и переводоведение (английский и немецкий языки", Б-ЛПеАН-11</c:v>
                </c:pt>
                <c:pt idx="22">
                  <c:v>45.03.02 Лингвистика, профиль "Перевод и переводоведение ( французский и английский и  языки), Б-ЛПеФА-11,12</c:v>
                </c:pt>
                <c:pt idx="23">
                  <c:v>45.03.02 Лингвистика, профиль "Перевод и переводоведение (английский и французский  языки), Б-ЛПеАФ-31</c:v>
                </c:pt>
                <c:pt idx="24">
                  <c:v>45.03.02 Лингвистика, профиль Теория и методика преподавания иностранных языков и культур (английский и неменцкий языки), Б-ЛАН-31</c:v>
                </c:pt>
                <c:pt idx="25">
                  <c:v>45.03.02 Лингвистика, профиль Теория и методика преподавания иностранных языков и культур (английский и французский языки), Б-ЛАФ-31</c:v>
                </c:pt>
                <c:pt idx="26">
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</c:pt>
                <c:pt idx="27">
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</c:pt>
                <c:pt idx="28">
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</c:pt>
                <c:pt idx="29">
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</c:pt>
                <c:pt idx="30">
                  <c:v>44.03.03 Специальное (дефектологическое) образование, профиль Логопедия, Б-СДО-11</c:v>
                </c:pt>
                <c:pt idx="31">
                  <c:v>37.03.01 Психология, профиль Психология, Б-Пс-11</c:v>
                </c:pt>
                <c:pt idx="32">
                  <c:v>37.03.01 Психология, профиль Психологическое консультирование личностного развития, Бв-Пс-11</c:v>
                </c:pt>
                <c:pt idx="33">
                  <c:v>31.05.01 Лечебное дело,  С-ЛД-11</c:v>
                </c:pt>
              </c:strCache>
            </c:strRef>
          </c:cat>
          <c:val>
            <c:numRef>
              <c:f>'ВК-ООП'!$H$4:$H$37</c:f>
              <c:numCache>
                <c:formatCode>0.0%</c:formatCode>
                <c:ptCount val="34"/>
                <c:pt idx="0">
                  <c:v>0.9</c:v>
                </c:pt>
                <c:pt idx="1">
                  <c:v>0.94299999999999995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0.92</c:v>
                </c:pt>
                <c:pt idx="6">
                  <c:v>0.71</c:v>
                </c:pt>
                <c:pt idx="7">
                  <c:v>0.86</c:v>
                </c:pt>
                <c:pt idx="8">
                  <c:v>0.95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0.96</c:v>
                </c:pt>
                <c:pt idx="13">
                  <c:v>0.96</c:v>
                </c:pt>
                <c:pt idx="14">
                  <c:v>0.96</c:v>
                </c:pt>
                <c:pt idx="15">
                  <c:v>0.95</c:v>
                </c:pt>
                <c:pt idx="16">
                  <c:v>0.92</c:v>
                </c:pt>
                <c:pt idx="17">
                  <c:v>0.79</c:v>
                </c:pt>
                <c:pt idx="18">
                  <c:v>1</c:v>
                </c:pt>
                <c:pt idx="19">
                  <c:v>1</c:v>
                </c:pt>
                <c:pt idx="20">
                  <c:v>0.97</c:v>
                </c:pt>
                <c:pt idx="21">
                  <c:v>0.92</c:v>
                </c:pt>
                <c:pt idx="22">
                  <c:v>0.93</c:v>
                </c:pt>
                <c:pt idx="23">
                  <c:v>0.69</c:v>
                </c:pt>
                <c:pt idx="24">
                  <c:v>0.71399999999999997</c:v>
                </c:pt>
                <c:pt idx="25">
                  <c:v>0.94</c:v>
                </c:pt>
                <c:pt idx="26">
                  <c:v>0.89</c:v>
                </c:pt>
                <c:pt idx="27">
                  <c:v>0.93</c:v>
                </c:pt>
                <c:pt idx="28">
                  <c:v>0.92</c:v>
                </c:pt>
                <c:pt idx="29">
                  <c:v>0.94</c:v>
                </c:pt>
                <c:pt idx="30">
                  <c:v>0.98</c:v>
                </c:pt>
                <c:pt idx="31">
                  <c:v>0.75</c:v>
                </c:pt>
                <c:pt idx="32">
                  <c:v>0.82</c:v>
                </c:pt>
                <c:pt idx="3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2-43AD-AE77-3CED261D8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51330448"/>
        <c:axId val="451331008"/>
      </c:barChart>
      <c:catAx>
        <c:axId val="4513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1008"/>
        <c:crosses val="autoZero"/>
        <c:auto val="1"/>
        <c:lblAlgn val="ctr"/>
        <c:lblOffset val="100"/>
        <c:tickLblSkip val="1"/>
        <c:noMultiLvlLbl val="0"/>
      </c:catAx>
      <c:valAx>
        <c:axId val="451331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Уровни!$C$4:$D$11</c:f>
              <c:multiLvlStrCache>
                <c:ptCount val="8"/>
                <c:lvl>
                  <c:pt idx="0">
                    <c:v>Иностранный язык</c:v>
                  </c:pt>
                  <c:pt idx="1">
                    <c:v>Безопасность жизнедеятельности</c:v>
                  </c:pt>
                  <c:pt idx="2">
                    <c:v>Основы теоретической физики</c:v>
                  </c:pt>
                  <c:pt idx="3">
                    <c:v>Иностранный язык</c:v>
                  </c:pt>
                  <c:pt idx="4">
                    <c:v>Иностранный язык</c:v>
                  </c:pt>
                  <c:pt idx="5">
                    <c:v>Бизнес-планирование</c:v>
                  </c:pt>
                  <c:pt idx="6">
                    <c:v>Бизнес-планирование</c:v>
                  </c:pt>
                  <c:pt idx="7">
                    <c:v>Иностранный язык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«Физика и математика», Б-ПФМ-11</c:v>
                  </c:pt>
                  <c:pt idx="1">
                    <c:v>44.03.05 Педагогическое образование (с двумя профилями подготовки), профиль «Физика и математика», Б-ПФМ-21</c:v>
                  </c:pt>
                  <c:pt idx="2">
                    <c:v>44.03.05 Педагогическое образование (с двумя профилями подготовки), профиль «Физика и математика», Б-ПФМ-31 </c:v>
                  </c:pt>
                  <c:pt idx="3">
                    <c:v>09.03.02 Информационные системы и технологии, профиль «Безопасность информационных систем», Б-ИСиТ-11</c:v>
                  </c:pt>
                  <c:pt idx="4">
                    <c:v>38.03.01 Экономика, профиль «Цифровая экономика», Б-Эк-11</c:v>
                  </c:pt>
                  <c:pt idx="5">
                    <c:v>38.03.02 Менеджмент, профиль «Управление экономическим развитием», Б-Мен-41</c:v>
                  </c:pt>
                  <c:pt idx="6">
                    <c:v>38.03.04 Государственное и муниципальное управление, профиль «Управление экономическим развитием»,Б-ГиМУ-41</c:v>
                  </c:pt>
                  <c:pt idx="7">
                    <c:v>38.03.02 Менеджмент, профиль «Бизнес-аналитика»,Б-Мен-11</c:v>
                  </c:pt>
                </c:lvl>
              </c:multiLvlStrCache>
            </c:multiLvlStrRef>
          </c:cat>
          <c:val>
            <c:numRef>
              <c:f>Уровни!$E$4:$E$11</c:f>
              <c:numCache>
                <c:formatCode>0.0%</c:formatCode>
                <c:ptCount val="8"/>
                <c:pt idx="0">
                  <c:v>0.76200000000000001</c:v>
                </c:pt>
                <c:pt idx="1">
                  <c:v>5.6000000000000001E-2</c:v>
                </c:pt>
                <c:pt idx="2">
                  <c:v>6.3E-2</c:v>
                </c:pt>
                <c:pt idx="3">
                  <c:v>0.33300000000000002</c:v>
                </c:pt>
                <c:pt idx="4">
                  <c:v>0.36</c:v>
                </c:pt>
                <c:pt idx="5">
                  <c:v>0.105</c:v>
                </c:pt>
                <c:pt idx="6">
                  <c:v>0</c:v>
                </c:pt>
                <c:pt idx="7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9-48C8-B9E5-9BA2E00F9A7B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Уровни!$C$4:$D$11</c:f>
              <c:multiLvlStrCache>
                <c:ptCount val="8"/>
                <c:lvl>
                  <c:pt idx="0">
                    <c:v>Иностранный язык</c:v>
                  </c:pt>
                  <c:pt idx="1">
                    <c:v>Безопасность жизнедеятельности</c:v>
                  </c:pt>
                  <c:pt idx="2">
                    <c:v>Основы теоретической физики</c:v>
                  </c:pt>
                  <c:pt idx="3">
                    <c:v>Иностранный язык</c:v>
                  </c:pt>
                  <c:pt idx="4">
                    <c:v>Иностранный язык</c:v>
                  </c:pt>
                  <c:pt idx="5">
                    <c:v>Бизнес-планирование</c:v>
                  </c:pt>
                  <c:pt idx="6">
                    <c:v>Бизнес-планирование</c:v>
                  </c:pt>
                  <c:pt idx="7">
                    <c:v>Иностранный язык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«Физика и математика», Б-ПФМ-11</c:v>
                  </c:pt>
                  <c:pt idx="1">
                    <c:v>44.03.05 Педагогическое образование (с двумя профилями подготовки), профиль «Физика и математика», Б-ПФМ-21</c:v>
                  </c:pt>
                  <c:pt idx="2">
                    <c:v>44.03.05 Педагогическое образование (с двумя профилями подготовки), профиль «Физика и математика», Б-ПФМ-31 </c:v>
                  </c:pt>
                  <c:pt idx="3">
                    <c:v>09.03.02 Информационные системы и технологии, профиль «Безопасность информационных систем», Б-ИСиТ-11</c:v>
                  </c:pt>
                  <c:pt idx="4">
                    <c:v>38.03.01 Экономика, профиль «Цифровая экономика», Б-Эк-11</c:v>
                  </c:pt>
                  <c:pt idx="5">
                    <c:v>38.03.02 Менеджмент, профиль «Управление экономическим развитием», Б-Мен-41</c:v>
                  </c:pt>
                  <c:pt idx="6">
                    <c:v>38.03.04 Государственное и муниципальное управление, профиль «Управление экономическим развитием»,Б-ГиМУ-41</c:v>
                  </c:pt>
                  <c:pt idx="7">
                    <c:v>38.03.02 Менеджмент, профиль «Бизнес-аналитика»,Б-Мен-11</c:v>
                  </c:pt>
                </c:lvl>
              </c:multiLvlStrCache>
            </c:multiLvlStrRef>
          </c:cat>
          <c:val>
            <c:numRef>
              <c:f>Уровни!$F$4:$F$11</c:f>
              <c:numCache>
                <c:formatCode>0.0%</c:formatCode>
                <c:ptCount val="8"/>
                <c:pt idx="0">
                  <c:v>0.14199999999999999</c:v>
                </c:pt>
                <c:pt idx="1">
                  <c:v>0.222</c:v>
                </c:pt>
                <c:pt idx="2">
                  <c:v>6.3E-2</c:v>
                </c:pt>
                <c:pt idx="3">
                  <c:v>0.36399999999999999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  <c:pt idx="7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9-48C8-B9E5-9BA2E00F9A7B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Уровни!$C$4:$D$11</c:f>
              <c:multiLvlStrCache>
                <c:ptCount val="8"/>
                <c:lvl>
                  <c:pt idx="0">
                    <c:v>Иностранный язык</c:v>
                  </c:pt>
                  <c:pt idx="1">
                    <c:v>Безопасность жизнедеятельности</c:v>
                  </c:pt>
                  <c:pt idx="2">
                    <c:v>Основы теоретической физики</c:v>
                  </c:pt>
                  <c:pt idx="3">
                    <c:v>Иностранный язык</c:v>
                  </c:pt>
                  <c:pt idx="4">
                    <c:v>Иностранный язык</c:v>
                  </c:pt>
                  <c:pt idx="5">
                    <c:v>Бизнес-планирование</c:v>
                  </c:pt>
                  <c:pt idx="6">
                    <c:v>Бизнес-планирование</c:v>
                  </c:pt>
                  <c:pt idx="7">
                    <c:v>Иностранный язык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«Физика и математика», Б-ПФМ-11</c:v>
                  </c:pt>
                  <c:pt idx="1">
                    <c:v>44.03.05 Педагогическое образование (с двумя профилями подготовки), профиль «Физика и математика», Б-ПФМ-21</c:v>
                  </c:pt>
                  <c:pt idx="2">
                    <c:v>44.03.05 Педагогическое образование (с двумя профилями подготовки), профиль «Физика и математика», Б-ПФМ-31 </c:v>
                  </c:pt>
                  <c:pt idx="3">
                    <c:v>09.03.02 Информационные системы и технологии, профиль «Безопасность информационных систем», Б-ИСиТ-11</c:v>
                  </c:pt>
                  <c:pt idx="4">
                    <c:v>38.03.01 Экономика, профиль «Цифровая экономика», Б-Эк-11</c:v>
                  </c:pt>
                  <c:pt idx="5">
                    <c:v>38.03.02 Менеджмент, профиль «Управление экономическим развитием», Б-Мен-41</c:v>
                  </c:pt>
                  <c:pt idx="6">
                    <c:v>38.03.04 Государственное и муниципальное управление, профиль «Управление экономическим развитием»,Б-ГиМУ-41</c:v>
                  </c:pt>
                  <c:pt idx="7">
                    <c:v>38.03.02 Менеджмент, профиль «Бизнес-аналитика»,Б-Мен-11</c:v>
                  </c:pt>
                </c:lvl>
              </c:multiLvlStrCache>
            </c:multiLvlStrRef>
          </c:cat>
          <c:val>
            <c:numRef>
              <c:f>Уровни!$G$4:$G$11</c:f>
              <c:numCache>
                <c:formatCode>0.0%</c:formatCode>
                <c:ptCount val="8"/>
                <c:pt idx="0">
                  <c:v>4.8000000000000001E-2</c:v>
                </c:pt>
                <c:pt idx="1">
                  <c:v>0.27800000000000002</c:v>
                </c:pt>
                <c:pt idx="2">
                  <c:v>0.126</c:v>
                </c:pt>
                <c:pt idx="3">
                  <c:v>0.182</c:v>
                </c:pt>
                <c:pt idx="4">
                  <c:v>0.16</c:v>
                </c:pt>
                <c:pt idx="5">
                  <c:v>0</c:v>
                </c:pt>
                <c:pt idx="6">
                  <c:v>0.4</c:v>
                </c:pt>
                <c:pt idx="7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9-48C8-B9E5-9BA2E00F9A7B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Уровни!$C$4:$D$11</c:f>
              <c:multiLvlStrCache>
                <c:ptCount val="8"/>
                <c:lvl>
                  <c:pt idx="0">
                    <c:v>Иностранный язык</c:v>
                  </c:pt>
                  <c:pt idx="1">
                    <c:v>Безопасность жизнедеятельности</c:v>
                  </c:pt>
                  <c:pt idx="2">
                    <c:v>Основы теоретической физики</c:v>
                  </c:pt>
                  <c:pt idx="3">
                    <c:v>Иностранный язык</c:v>
                  </c:pt>
                  <c:pt idx="4">
                    <c:v>Иностранный язык</c:v>
                  </c:pt>
                  <c:pt idx="5">
                    <c:v>Бизнес-планирование</c:v>
                  </c:pt>
                  <c:pt idx="6">
                    <c:v>Бизнес-планирование</c:v>
                  </c:pt>
                  <c:pt idx="7">
                    <c:v>Иностранный язык</c:v>
                  </c:pt>
                </c:lvl>
                <c:lvl>
                  <c:pt idx="0">
                    <c:v>44.03.05 Педагогическое образование (с двумя профилями подготовки), профиль «Физика и математика», Б-ПФМ-11</c:v>
                  </c:pt>
                  <c:pt idx="1">
                    <c:v>44.03.05 Педагогическое образование (с двумя профилями подготовки), профиль «Физика и математика», Б-ПФМ-21</c:v>
                  </c:pt>
                  <c:pt idx="2">
                    <c:v>44.03.05 Педагогическое образование (с двумя профилями подготовки), профиль «Физика и математика», Б-ПФМ-31 </c:v>
                  </c:pt>
                  <c:pt idx="3">
                    <c:v>09.03.02 Информационные системы и технологии, профиль «Безопасность информационных систем», Б-ИСиТ-11</c:v>
                  </c:pt>
                  <c:pt idx="4">
                    <c:v>38.03.01 Экономика, профиль «Цифровая экономика», Б-Эк-11</c:v>
                  </c:pt>
                  <c:pt idx="5">
                    <c:v>38.03.02 Менеджмент, профиль «Управление экономическим развитием», Б-Мен-41</c:v>
                  </c:pt>
                  <c:pt idx="6">
                    <c:v>38.03.04 Государственное и муниципальное управление, профиль «Управление экономическим развитием»,Б-ГиМУ-41</c:v>
                  </c:pt>
                  <c:pt idx="7">
                    <c:v>38.03.02 Менеджмент, профиль «Бизнес-аналитика»,Б-Мен-11</c:v>
                  </c:pt>
                </c:lvl>
              </c:multiLvlStrCache>
            </c:multiLvlStrRef>
          </c:cat>
          <c:val>
            <c:numRef>
              <c:f>Уровни!$H$4:$H$11</c:f>
              <c:numCache>
                <c:formatCode>0.0%</c:formatCode>
                <c:ptCount val="8"/>
                <c:pt idx="0">
                  <c:v>4.8000000000000001E-2</c:v>
                </c:pt>
                <c:pt idx="1">
                  <c:v>0.44400000000000001</c:v>
                </c:pt>
                <c:pt idx="2">
                  <c:v>0.748</c:v>
                </c:pt>
                <c:pt idx="3">
                  <c:v>0.121</c:v>
                </c:pt>
                <c:pt idx="4">
                  <c:v>0.08</c:v>
                </c:pt>
                <c:pt idx="5">
                  <c:v>0.89500000000000002</c:v>
                </c:pt>
                <c:pt idx="6">
                  <c:v>0.6</c:v>
                </c:pt>
                <c:pt idx="7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9-48C8-B9E5-9BA2E00F9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Уровни!$C$12:$D$16</c:f>
              <c:multiLvlStrCache>
                <c:ptCount val="5"/>
                <c:lvl>
                  <c:pt idx="0">
                    <c:v>Землеведение</c:v>
                  </c:pt>
                  <c:pt idx="1">
                    <c:v>Землеведение</c:v>
                  </c:pt>
                  <c:pt idx="2">
                    <c:v>Общая химия</c:v>
                  </c:pt>
                  <c:pt idx="3">
                    <c:v>Землеведение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21.03.02 Землеустройство и кадастры, профиль «Кадастр недвижимости», Б-ЗК-11</c:v>
                  </c:pt>
                  <c:pt idx="1">
                    <c:v>21.03.02 Землеустройство и кадастры, профиль «Оценка недвижимости», Б-ЗК-12</c:v>
                  </c:pt>
                  <c:pt idx="2">
                    <c:v>04.03.01 Химия, профиль «Фармацевтическая химия и химическая экспертиза», Б-Х-11</c:v>
                  </c:pt>
                  <c:pt idx="3">
                    <c:v>44.03.05 Педагогическое образование (с двумя профилями подготовки), профиль «Биология и экология», Б-ПБЭ-11</c:v>
                  </c:pt>
                  <c:pt idx="4">
                    <c:v>44.03.05 Педагогическое образование (с двумя профилями подготовки), профиль «Биология и география», Б-ПБГ-21</c:v>
                  </c:pt>
                </c:lvl>
              </c:multiLvlStrCache>
            </c:multiLvlStrRef>
          </c:cat>
          <c:val>
            <c:numRef>
              <c:f>Уровни!$E$12:$E$16</c:f>
              <c:numCache>
                <c:formatCode>0.0%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E71-95C6-24324FAE8816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Уровни!$C$12:$D$16</c:f>
              <c:multiLvlStrCache>
                <c:ptCount val="5"/>
                <c:lvl>
                  <c:pt idx="0">
                    <c:v>Землеведение</c:v>
                  </c:pt>
                  <c:pt idx="1">
                    <c:v>Землеведение</c:v>
                  </c:pt>
                  <c:pt idx="2">
                    <c:v>Общая химия</c:v>
                  </c:pt>
                  <c:pt idx="3">
                    <c:v>Землеведение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21.03.02 Землеустройство и кадастры, профиль «Кадастр недвижимости», Б-ЗК-11</c:v>
                  </c:pt>
                  <c:pt idx="1">
                    <c:v>21.03.02 Землеустройство и кадастры, профиль «Оценка недвижимости», Б-ЗК-12</c:v>
                  </c:pt>
                  <c:pt idx="2">
                    <c:v>04.03.01 Химия, профиль «Фармацевтическая химия и химическая экспертиза», Б-Х-11</c:v>
                  </c:pt>
                  <c:pt idx="3">
                    <c:v>44.03.05 Педагогическое образование (с двумя профилями подготовки), профиль «Биология и экология», Б-ПБЭ-11</c:v>
                  </c:pt>
                  <c:pt idx="4">
                    <c:v>44.03.05 Педагогическое образование (с двумя профилями подготовки), профиль «Биология и география», Б-ПБГ-21</c:v>
                  </c:pt>
                </c:lvl>
              </c:multiLvlStrCache>
            </c:multiLvlStrRef>
          </c:cat>
          <c:val>
            <c:numRef>
              <c:f>Уровни!$F$12:$F$16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5.7000000000000002E-2</c:v>
                </c:pt>
                <c:pt idx="3">
                  <c:v>0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F-4E71-95C6-24324FAE8816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Уровни!$C$12:$D$16</c:f>
              <c:multiLvlStrCache>
                <c:ptCount val="5"/>
                <c:lvl>
                  <c:pt idx="0">
                    <c:v>Землеведение</c:v>
                  </c:pt>
                  <c:pt idx="1">
                    <c:v>Землеведение</c:v>
                  </c:pt>
                  <c:pt idx="2">
                    <c:v>Общая химия</c:v>
                  </c:pt>
                  <c:pt idx="3">
                    <c:v>Землеведение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21.03.02 Землеустройство и кадастры, профиль «Кадастр недвижимости», Б-ЗК-11</c:v>
                  </c:pt>
                  <c:pt idx="1">
                    <c:v>21.03.02 Землеустройство и кадастры, профиль «Оценка недвижимости», Б-ЗК-12</c:v>
                  </c:pt>
                  <c:pt idx="2">
                    <c:v>04.03.01 Химия, профиль «Фармацевтическая химия и химическая экспертиза», Б-Х-11</c:v>
                  </c:pt>
                  <c:pt idx="3">
                    <c:v>44.03.05 Педагогическое образование (с двумя профилями подготовки), профиль «Биология и экология», Б-ПБЭ-11</c:v>
                  </c:pt>
                  <c:pt idx="4">
                    <c:v>44.03.05 Педагогическое образование (с двумя профилями подготовки), профиль «Биология и география», Б-ПБГ-21</c:v>
                  </c:pt>
                </c:lvl>
              </c:multiLvlStrCache>
            </c:multiLvlStrRef>
          </c:cat>
          <c:val>
            <c:numRef>
              <c:f>Уровни!$G$12:$G$16</c:f>
              <c:numCache>
                <c:formatCode>0.0%</c:formatCode>
                <c:ptCount val="5"/>
                <c:pt idx="0">
                  <c:v>0</c:v>
                </c:pt>
                <c:pt idx="1">
                  <c:v>0.66700000000000004</c:v>
                </c:pt>
                <c:pt idx="2">
                  <c:v>0.14299999999999999</c:v>
                </c:pt>
                <c:pt idx="3">
                  <c:v>0.25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F-4E71-95C6-24324FAE8816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Уровни!$C$12:$D$16</c:f>
              <c:multiLvlStrCache>
                <c:ptCount val="5"/>
                <c:lvl>
                  <c:pt idx="0">
                    <c:v>Землеведение</c:v>
                  </c:pt>
                  <c:pt idx="1">
                    <c:v>Землеведение</c:v>
                  </c:pt>
                  <c:pt idx="2">
                    <c:v>Общая химия</c:v>
                  </c:pt>
                  <c:pt idx="3">
                    <c:v>Землеведение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21.03.02 Землеустройство и кадастры, профиль «Кадастр недвижимости», Б-ЗК-11</c:v>
                  </c:pt>
                  <c:pt idx="1">
                    <c:v>21.03.02 Землеустройство и кадастры, профиль «Оценка недвижимости», Б-ЗК-12</c:v>
                  </c:pt>
                  <c:pt idx="2">
                    <c:v>04.03.01 Химия, профиль «Фармацевтическая химия и химическая экспертиза», Б-Х-11</c:v>
                  </c:pt>
                  <c:pt idx="3">
                    <c:v>44.03.05 Педагогическое образование (с двумя профилями подготовки), профиль «Биология и экология», Б-ПБЭ-11</c:v>
                  </c:pt>
                  <c:pt idx="4">
                    <c:v>44.03.05 Педагогическое образование (с двумя профилями подготовки), профиль «Биология и география», Б-ПБГ-21</c:v>
                  </c:pt>
                </c:lvl>
              </c:multiLvlStrCache>
            </c:multiLvlStrRef>
          </c:cat>
          <c:val>
            <c:numRef>
              <c:f>Уровни!$H$12:$H$16</c:f>
              <c:numCache>
                <c:formatCode>0.0%</c:formatCode>
                <c:ptCount val="5"/>
                <c:pt idx="0">
                  <c:v>0.8</c:v>
                </c:pt>
                <c:pt idx="1">
                  <c:v>0.33300000000000002</c:v>
                </c:pt>
                <c:pt idx="2">
                  <c:v>0.8</c:v>
                </c:pt>
                <c:pt idx="3">
                  <c:v>0.65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F-4E71-95C6-24324FAE8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Уровни!$C$17:$D$22</c:f>
              <c:multiLvlStrCache>
                <c:ptCount val="6"/>
                <c:lvl>
                  <c:pt idx="0">
                    <c:v>Оргпнизация социально-психолого-педагогической диагностики</c:v>
                  </c:pt>
                  <c:pt idx="1">
                    <c:v>Иностранный язык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Русский язык и культура речи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  </c:pt>
                  <c:pt idx="1">
                    <c:v>39.03.03 Организация аботы с молодежью, профиль "Госдарственная молодежная политика", Б-ОРМ-11</c:v>
                  </c:pt>
                  <c:pt idx="2">
                    <c:v>39.03.03 Организация аботы с молодежью, профиль "Госдарственная молодежная политика", Б-ОРМ-11</c:v>
                  </c:pt>
                  <c:pt idx="3">
                    <c:v>39.03.03 Организация аботы с молодежью, профиль "Госдарственная молодежная политика", Б-ОРМ-21</c:v>
                  </c:pt>
                  <c:pt idx="4">
                    <c:v>43.03.02 Туризм, профиль "Технология и организация внутреннего и международного туризма", Б-Тур-11</c:v>
                  </c:pt>
                  <c:pt idx="5">
  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  </c:pt>
                </c:lvl>
              </c:multiLvlStrCache>
            </c:multiLvlStrRef>
          </c:cat>
          <c:val>
            <c:numRef>
              <c:f>Уровни!$E$17:$E$22</c:f>
              <c:numCache>
                <c:formatCode>0.0%</c:formatCode>
                <c:ptCount val="6"/>
                <c:pt idx="0">
                  <c:v>0.66700000000000004</c:v>
                </c:pt>
                <c:pt idx="1">
                  <c:v>9.0999999999999998E-2</c:v>
                </c:pt>
                <c:pt idx="2">
                  <c:v>9.0999999999999998E-2</c:v>
                </c:pt>
                <c:pt idx="3">
                  <c:v>9.1</c:v>
                </c:pt>
                <c:pt idx="4">
                  <c:v>0.1</c:v>
                </c:pt>
                <c:pt idx="5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1-41F3-9E9A-88A7CBE1D761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Уровни!$C$17:$D$22</c:f>
              <c:multiLvlStrCache>
                <c:ptCount val="6"/>
                <c:lvl>
                  <c:pt idx="0">
                    <c:v>Оргпнизация социально-психолого-педагогической диагностики</c:v>
                  </c:pt>
                  <c:pt idx="1">
                    <c:v>Иностранный язык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Русский язык и культура речи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  </c:pt>
                  <c:pt idx="1">
                    <c:v>39.03.03 Организация аботы с молодежью, профиль "Госдарственная молодежная политика", Б-ОРМ-11</c:v>
                  </c:pt>
                  <c:pt idx="2">
                    <c:v>39.03.03 Организация аботы с молодежью, профиль "Госдарственная молодежная политика", Б-ОРМ-11</c:v>
                  </c:pt>
                  <c:pt idx="3">
                    <c:v>39.03.03 Организация аботы с молодежью, профиль "Госдарственная молодежная политика", Б-ОРМ-21</c:v>
                  </c:pt>
                  <c:pt idx="4">
                    <c:v>43.03.02 Туризм, профиль "Технология и организация внутреннего и международного туризма", Б-Тур-11</c:v>
                  </c:pt>
                  <c:pt idx="5">
  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  </c:pt>
                </c:lvl>
              </c:multiLvlStrCache>
            </c:multiLvlStrRef>
          </c:cat>
          <c:val>
            <c:numRef>
              <c:f>Уровни!$F$17:$F$22</c:f>
              <c:numCache>
                <c:formatCode>0.0%</c:formatCode>
                <c:ptCount val="6"/>
                <c:pt idx="0">
                  <c:v>0.25</c:v>
                </c:pt>
                <c:pt idx="1">
                  <c:v>0.318</c:v>
                </c:pt>
                <c:pt idx="2">
                  <c:v>0.182</c:v>
                </c:pt>
                <c:pt idx="3">
                  <c:v>0.182</c:v>
                </c:pt>
                <c:pt idx="4">
                  <c:v>0.45</c:v>
                </c:pt>
                <c:pt idx="5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1-41F3-9E9A-88A7CBE1D761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Уровни!$C$17:$D$22</c:f>
              <c:multiLvlStrCache>
                <c:ptCount val="6"/>
                <c:lvl>
                  <c:pt idx="0">
                    <c:v>Оргпнизация социально-психолого-педагогической диагностики</c:v>
                  </c:pt>
                  <c:pt idx="1">
                    <c:v>Иностранный язык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Русский язык и культура речи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  </c:pt>
                  <c:pt idx="1">
                    <c:v>39.03.03 Организация аботы с молодежью, профиль "Госдарственная молодежная политика", Б-ОРМ-11</c:v>
                  </c:pt>
                  <c:pt idx="2">
                    <c:v>39.03.03 Организация аботы с молодежью, профиль "Госдарственная молодежная политика", Б-ОРМ-11</c:v>
                  </c:pt>
                  <c:pt idx="3">
                    <c:v>39.03.03 Организация аботы с молодежью, профиль "Госдарственная молодежная политика", Б-ОРМ-21</c:v>
                  </c:pt>
                  <c:pt idx="4">
                    <c:v>43.03.02 Туризм, профиль "Технология и организация внутреннего и международного туризма", Б-Тур-11</c:v>
                  </c:pt>
                  <c:pt idx="5">
  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  </c:pt>
                </c:lvl>
              </c:multiLvlStrCache>
            </c:multiLvlStrRef>
          </c:cat>
          <c:val>
            <c:numRef>
              <c:f>Уровни!$G$17:$G$22</c:f>
              <c:numCache>
                <c:formatCode>0.0%</c:formatCode>
                <c:ptCount val="6"/>
                <c:pt idx="0">
                  <c:v>8.3000000000000004E-2</c:v>
                </c:pt>
                <c:pt idx="1">
                  <c:v>0.182</c:v>
                </c:pt>
                <c:pt idx="2">
                  <c:v>0.54500000000000004</c:v>
                </c:pt>
                <c:pt idx="3">
                  <c:v>0.54500000000000004</c:v>
                </c:pt>
                <c:pt idx="4">
                  <c:v>0.3</c:v>
                </c:pt>
                <c:pt idx="5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1-41F3-9E9A-88A7CBE1D761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Уровни!$C$17:$D$22</c:f>
              <c:multiLvlStrCache>
                <c:ptCount val="6"/>
                <c:lvl>
                  <c:pt idx="0">
                    <c:v>Оргпнизация социально-психолого-педагогической диагностики</c:v>
                  </c:pt>
                  <c:pt idx="1">
                    <c:v>Иностранный язык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Русский язык и культура речи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  </c:pt>
                  <c:pt idx="1">
                    <c:v>39.03.03 Организация аботы с молодежью, профиль "Госдарственная молодежная политика", Б-ОРМ-11</c:v>
                  </c:pt>
                  <c:pt idx="2">
                    <c:v>39.03.03 Организация аботы с молодежью, профиль "Госдарственная молодежная политика", Б-ОРМ-11</c:v>
                  </c:pt>
                  <c:pt idx="3">
                    <c:v>39.03.03 Организация аботы с молодежью, профиль "Госдарственная молодежная политика", Б-ОРМ-21</c:v>
                  </c:pt>
                  <c:pt idx="4">
                    <c:v>43.03.02 Туризм, профиль "Технология и организация внутреннего и международного туризма", Б-Тур-11</c:v>
                  </c:pt>
                  <c:pt idx="5">
  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  </c:pt>
                </c:lvl>
              </c:multiLvlStrCache>
            </c:multiLvlStrRef>
          </c:cat>
          <c:val>
            <c:numRef>
              <c:f>Уровни!$H$17:$H$22</c:f>
              <c:numCache>
                <c:formatCode>0.0%</c:formatCode>
                <c:ptCount val="6"/>
                <c:pt idx="0">
                  <c:v>0</c:v>
                </c:pt>
                <c:pt idx="1">
                  <c:v>0.40899999999999997</c:v>
                </c:pt>
                <c:pt idx="2">
                  <c:v>0.182</c:v>
                </c:pt>
                <c:pt idx="3">
                  <c:v>0.182</c:v>
                </c:pt>
                <c:pt idx="4">
                  <c:v>0.15</c:v>
                </c:pt>
                <c:pt idx="5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71-41F3-9E9A-88A7CBE1D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Уровни!$C$23:$D$26</c:f>
              <c:multiLvlStrCache>
                <c:ptCount val="4"/>
                <c:lvl>
                  <c:pt idx="0">
                    <c:v>Иностранный язык</c:v>
                  </c:pt>
                  <c:pt idx="1">
                    <c:v>История (история России, всеобщая история)</c:v>
                  </c:pt>
                  <c:pt idx="2">
                    <c:v>История (история России, всеобщая история)</c:v>
                  </c:pt>
                  <c:pt idx="3">
                    <c:v>История (история России, всеобщая история)</c:v>
                  </c:pt>
                </c:lvl>
                <c:lvl>
                  <c:pt idx="0">
                    <c:v>38.05.02 Таможенное дело, специализация "Таможенное  и логистическое обеспечение внешнеэкономической деятельности" С -ТмД-11,12</c:v>
                  </c:pt>
                  <c:pt idx="1">
  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  </c:pt>
                  <c:pt idx="2">
                    <c:v>41.03.06 Публичная политика т социальные науки, профиль "Социально-политические коммуникации", Б-ППСН-11</c:v>
                  </c:pt>
                  <c:pt idx="3">
                    <c:v>40.03.01 Юриспруденция, профиль "Юриспруденция", Б-Юр-11</c:v>
                  </c:pt>
                </c:lvl>
              </c:multiLvlStrCache>
            </c:multiLvlStrRef>
          </c:cat>
          <c:val>
            <c:numRef>
              <c:f>Уровни!$E$23:$E$26</c:f>
              <c:numCache>
                <c:formatCode>0.0%</c:formatCode>
                <c:ptCount val="4"/>
                <c:pt idx="0">
                  <c:v>0.51500000000000001</c:v>
                </c:pt>
                <c:pt idx="1">
                  <c:v>0</c:v>
                </c:pt>
                <c:pt idx="2">
                  <c:v>5.2999999999999999E-2</c:v>
                </c:pt>
                <c:pt idx="3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B-4224-B344-CF28C764E69C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Уровни!$C$23:$D$26</c:f>
              <c:multiLvlStrCache>
                <c:ptCount val="4"/>
                <c:lvl>
                  <c:pt idx="0">
                    <c:v>Иностранный язык</c:v>
                  </c:pt>
                  <c:pt idx="1">
                    <c:v>История (история России, всеобщая история)</c:v>
                  </c:pt>
                  <c:pt idx="2">
                    <c:v>История (история России, всеобщая история)</c:v>
                  </c:pt>
                  <c:pt idx="3">
                    <c:v>История (история России, всеобщая история)</c:v>
                  </c:pt>
                </c:lvl>
                <c:lvl>
                  <c:pt idx="0">
                    <c:v>38.05.02 Таможенное дело, специализация "Таможенное  и логистическое обеспечение внешнеэкономической деятельности" С -ТмД-11,12</c:v>
                  </c:pt>
                  <c:pt idx="1">
  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  </c:pt>
                  <c:pt idx="2">
                    <c:v>41.03.06 Публичная политика т социальные науки, профиль "Социально-политические коммуникации", Б-ППСН-11</c:v>
                  </c:pt>
                  <c:pt idx="3">
                    <c:v>40.03.01 Юриспруденция, профиль "Юриспруденция", Б-Юр-11</c:v>
                  </c:pt>
                </c:lvl>
              </c:multiLvlStrCache>
            </c:multiLvlStrRef>
          </c:cat>
          <c:val>
            <c:numRef>
              <c:f>Уровни!$F$23:$F$26</c:f>
              <c:numCache>
                <c:formatCode>0.0%</c:formatCode>
                <c:ptCount val="4"/>
                <c:pt idx="0">
                  <c:v>0.39400000000000002</c:v>
                </c:pt>
                <c:pt idx="1">
                  <c:v>0.12</c:v>
                </c:pt>
                <c:pt idx="2">
                  <c:v>0.158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B-4224-B344-CF28C764E69C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Уровни!$C$23:$D$26</c:f>
              <c:multiLvlStrCache>
                <c:ptCount val="4"/>
                <c:lvl>
                  <c:pt idx="0">
                    <c:v>Иностранный язык</c:v>
                  </c:pt>
                  <c:pt idx="1">
                    <c:v>История (история России, всеобщая история)</c:v>
                  </c:pt>
                  <c:pt idx="2">
                    <c:v>История (история России, всеобщая история)</c:v>
                  </c:pt>
                  <c:pt idx="3">
                    <c:v>История (история России, всеобщая история)</c:v>
                  </c:pt>
                </c:lvl>
                <c:lvl>
                  <c:pt idx="0">
                    <c:v>38.05.02 Таможенное дело, специализация "Таможенное  и логистическое обеспечение внешнеэкономической деятельности" С -ТмД-11,12</c:v>
                  </c:pt>
                  <c:pt idx="1">
  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  </c:pt>
                  <c:pt idx="2">
                    <c:v>41.03.06 Публичная политика т социальные науки, профиль "Социально-политические коммуникации", Б-ППСН-11</c:v>
                  </c:pt>
                  <c:pt idx="3">
                    <c:v>40.03.01 Юриспруденция, профиль "Юриспруденция", Б-Юр-11</c:v>
                  </c:pt>
                </c:lvl>
              </c:multiLvlStrCache>
            </c:multiLvlStrRef>
          </c:cat>
          <c:val>
            <c:numRef>
              <c:f>Уровни!$G$23:$G$26</c:f>
              <c:numCache>
                <c:formatCode>0.0%</c:formatCode>
                <c:ptCount val="4"/>
                <c:pt idx="0">
                  <c:v>6.0999999999999999E-2</c:v>
                </c:pt>
                <c:pt idx="1">
                  <c:v>0.32</c:v>
                </c:pt>
                <c:pt idx="2">
                  <c:v>0.47699999999999998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B-4224-B344-CF28C764E69C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Уровни!$C$23:$D$26</c:f>
              <c:multiLvlStrCache>
                <c:ptCount val="4"/>
                <c:lvl>
                  <c:pt idx="0">
                    <c:v>Иностранный язык</c:v>
                  </c:pt>
                  <c:pt idx="1">
                    <c:v>История (история России, всеобщая история)</c:v>
                  </c:pt>
                  <c:pt idx="2">
                    <c:v>История (история России, всеобщая история)</c:v>
                  </c:pt>
                  <c:pt idx="3">
                    <c:v>История (история России, всеобщая история)</c:v>
                  </c:pt>
                </c:lvl>
                <c:lvl>
                  <c:pt idx="0">
                    <c:v>38.05.02 Таможенное дело, специализация "Таможенное  и логистическое обеспечение внешнеэкономической деятельности" С -ТмД-11,12</c:v>
                  </c:pt>
                  <c:pt idx="1">
  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  </c:pt>
                  <c:pt idx="2">
                    <c:v>41.03.06 Публичная политика т социальные науки, профиль "Социально-политические коммуникации", Б-ППСН-11</c:v>
                  </c:pt>
                  <c:pt idx="3">
                    <c:v>40.03.01 Юриспруденция, профиль "Юриспруденция", Б-Юр-11</c:v>
                  </c:pt>
                </c:lvl>
              </c:multiLvlStrCache>
            </c:multiLvlStrRef>
          </c:cat>
          <c:val>
            <c:numRef>
              <c:f>Уровни!$H$23:$H$26</c:f>
              <c:numCache>
                <c:formatCode>0.0%</c:formatCode>
                <c:ptCount val="4"/>
                <c:pt idx="0">
                  <c:v>0.03</c:v>
                </c:pt>
                <c:pt idx="1">
                  <c:v>0.56000000000000005</c:v>
                </c:pt>
                <c:pt idx="2">
                  <c:v>0.312</c:v>
                </c:pt>
                <c:pt idx="3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B-4224-B344-CF28C764E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Уровни!$C$27:$D$43</c:f>
              <c:multiLvlStrCache>
                <c:ptCount val="17"/>
                <c:lvl>
                  <c:pt idx="0">
                    <c:v>Русский язык и культура речи</c:v>
                  </c:pt>
                  <c:pt idx="1">
                    <c:v>Русский язык и культура речи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Безопасность жизнедеятельности</c:v>
                  </c:pt>
                  <c:pt idx="5">
                    <c:v>Безопасность жизнедеятельности</c:v>
                  </c:pt>
                  <c:pt idx="6">
                    <c:v>Безопасность жизнедеятельности</c:v>
                  </c:pt>
                  <c:pt idx="7">
                    <c:v>Лингвостилистика</c:v>
                  </c:pt>
                  <c:pt idx="8">
                    <c:v>Лингвостилистика</c:v>
                  </c:pt>
                  <c:pt idx="9">
                    <c:v>Введение в языкознание</c:v>
                  </c:pt>
                  <c:pt idx="10">
                    <c:v>Введение в языкознание</c:v>
                  </c:pt>
                  <c:pt idx="11">
                    <c:v>Основы права</c:v>
                  </c:pt>
                  <c:pt idx="12">
                    <c:v>Основы права</c:v>
                  </c:pt>
                  <c:pt idx="13">
                    <c:v>Безопасность жизнедеятельности</c:v>
                  </c:pt>
                  <c:pt idx="14">
                    <c:v>Безопасность жизнедеятельности</c:v>
                  </c:pt>
                  <c:pt idx="15">
                    <c:v>Коммуникативная грамматика иностранного языка</c:v>
                  </c:pt>
                  <c:pt idx="16">
                    <c:v>Коммуникативная грамматика иностранного языка</c:v>
                  </c:pt>
                </c:lvl>
                <c:lvl>
                  <c:pt idx="0">
                    <c:v>45.03.02 Лингвистика, профиль "Перевод и переводоведение (английский и немецкий языки", Б-ЛПеАН-11</c:v>
                  </c:pt>
                  <c:pt idx="1">
                    <c:v>45.03.02 Лингвистика, профиль "Перевод и переводоведение (английский и немецкий языки", Б-ЛПеАН-12</c:v>
                  </c:pt>
                  <c:pt idx="2">
                    <c:v>45.03.02 Лингвистика, профиль "Перевод и переводоведение ( французский и английский и  языки), Б-ЛПеФА-11,12</c:v>
                  </c:pt>
                  <c:pt idx="3">
                    <c:v>45.03.02 Лингвистика, профиль "Перевод и переводоведение (английский и немецкий языки", Б-ЛПеАН-21</c:v>
                  </c:pt>
                  <c:pt idx="4">
                    <c:v>45.03.02 Лингвистика, профиль "Перевод и переводоведение (английский и немецкий языки", Б-ЛПеАН-22</c:v>
                  </c:pt>
                  <c:pt idx="5">
                    <c:v>45.03.02 Лингвистика, профиль "Перевод и переводоведение ( французский и английский и  языки), Б-ЛПеФА-21</c:v>
                  </c:pt>
                  <c:pt idx="6">
                    <c:v>45.03.02 Лингвистика, профиль "Перевод и переводоведение ( французский и английский и  языки), Б-ЛПеФА-22</c:v>
                  </c:pt>
                  <c:pt idx="7">
                    <c:v>45.03.02 Лингвистика, профиль "Перевод и переводоведение (английский и немецкий языки", Б-ЛПеАН-31</c:v>
                  </c:pt>
                  <c:pt idx="8">
                    <c:v>45.03.02 Лингвистика, профиль "Перевод и переводоведение (английский и французский  языки), Б-ЛПеАФ-31</c:v>
                  </c:pt>
                  <c:pt idx="9">
                    <c:v>45.03.02 Лингвистика, профиль Теория и методика преподавания иностранных языков и культур (английский и неменцкий языки), Б-ЛАН-31</c:v>
                  </c:pt>
                  <c:pt idx="10">
                    <c:v>45.03.02 Лингвистика, профиль Теория и методика преподавания иностранных языков и культур (английский и французский языки), Б-ЛАФ-31</c:v>
                  </c:pt>
                  <c:pt idx="11">
  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  </c:pt>
                  <c:pt idx="12">
  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  </c:pt>
                  <c:pt idx="13">
                    <c:v>44.03.05 Педагогическое образование (с двумя прфилями подготовки), профиль Иностранные языки (немецкий и английский языки), Б-ПНА-21</c:v>
                  </c:pt>
                  <c:pt idx="14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  <c:pt idx="15">
                    <c:v>44.03.05 Педагогическое образование (с двумя профилями подготовки), профиль Иностранные языки (немецкий и английский языки), Б-ПНА-21</c:v>
                  </c:pt>
                  <c:pt idx="16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</c:lvl>
              </c:multiLvlStrCache>
            </c:multiLvlStrRef>
          </c:cat>
          <c:val>
            <c:numRef>
              <c:f>Уровни!$E$27:$E$43</c:f>
              <c:numCache>
                <c:formatCode>0.0%</c:formatCode>
                <c:ptCount val="17"/>
                <c:pt idx="0">
                  <c:v>0</c:v>
                </c:pt>
                <c:pt idx="1">
                  <c:v>0.23499999999999999</c:v>
                </c:pt>
                <c:pt idx="2">
                  <c:v>0.28999999999999998</c:v>
                </c:pt>
                <c:pt idx="3">
                  <c:v>0.13</c:v>
                </c:pt>
                <c:pt idx="4">
                  <c:v>8.3000000000000004E-2</c:v>
                </c:pt>
                <c:pt idx="5">
                  <c:v>0.154</c:v>
                </c:pt>
                <c:pt idx="6">
                  <c:v>0.27300000000000002</c:v>
                </c:pt>
                <c:pt idx="7">
                  <c:v>0.57099999999999995</c:v>
                </c:pt>
                <c:pt idx="8">
                  <c:v>0.72699999999999998</c:v>
                </c:pt>
                <c:pt idx="9">
                  <c:v>0.6</c:v>
                </c:pt>
                <c:pt idx="10">
                  <c:v>0.4</c:v>
                </c:pt>
                <c:pt idx="11">
                  <c:v>2.9000000000000001E-2</c:v>
                </c:pt>
                <c:pt idx="12">
                  <c:v>5.8999999999999997E-2</c:v>
                </c:pt>
                <c:pt idx="13">
                  <c:v>0.125</c:v>
                </c:pt>
                <c:pt idx="14">
                  <c:v>9.7000000000000003E-2</c:v>
                </c:pt>
                <c:pt idx="15">
                  <c:v>0.39100000000000001</c:v>
                </c:pt>
                <c:pt idx="1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4-4314-8130-79505816C285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Уровни!$C$27:$D$43</c:f>
              <c:multiLvlStrCache>
                <c:ptCount val="17"/>
                <c:lvl>
                  <c:pt idx="0">
                    <c:v>Русский язык и культура речи</c:v>
                  </c:pt>
                  <c:pt idx="1">
                    <c:v>Русский язык и культура речи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Безопасность жизнедеятельности</c:v>
                  </c:pt>
                  <c:pt idx="5">
                    <c:v>Безопасность жизнедеятельности</c:v>
                  </c:pt>
                  <c:pt idx="6">
                    <c:v>Безопасность жизнедеятельности</c:v>
                  </c:pt>
                  <c:pt idx="7">
                    <c:v>Лингвостилистика</c:v>
                  </c:pt>
                  <c:pt idx="8">
                    <c:v>Лингвостилистика</c:v>
                  </c:pt>
                  <c:pt idx="9">
                    <c:v>Введение в языкознание</c:v>
                  </c:pt>
                  <c:pt idx="10">
                    <c:v>Введение в языкознание</c:v>
                  </c:pt>
                  <c:pt idx="11">
                    <c:v>Основы права</c:v>
                  </c:pt>
                  <c:pt idx="12">
                    <c:v>Основы права</c:v>
                  </c:pt>
                  <c:pt idx="13">
                    <c:v>Безопасность жизнедеятельности</c:v>
                  </c:pt>
                  <c:pt idx="14">
                    <c:v>Безопасность жизнедеятельности</c:v>
                  </c:pt>
                  <c:pt idx="15">
                    <c:v>Коммуникативная грамматика иностранного языка</c:v>
                  </c:pt>
                  <c:pt idx="16">
                    <c:v>Коммуникативная грамматика иностранного языка</c:v>
                  </c:pt>
                </c:lvl>
                <c:lvl>
                  <c:pt idx="0">
                    <c:v>45.03.02 Лингвистика, профиль "Перевод и переводоведение (английский и немецкий языки", Б-ЛПеАН-11</c:v>
                  </c:pt>
                  <c:pt idx="1">
                    <c:v>45.03.02 Лингвистика, профиль "Перевод и переводоведение (английский и немецкий языки", Б-ЛПеАН-12</c:v>
                  </c:pt>
                  <c:pt idx="2">
                    <c:v>45.03.02 Лингвистика, профиль "Перевод и переводоведение ( французский и английский и  языки), Б-ЛПеФА-11,12</c:v>
                  </c:pt>
                  <c:pt idx="3">
                    <c:v>45.03.02 Лингвистика, профиль "Перевод и переводоведение (английский и немецкий языки", Б-ЛПеАН-21</c:v>
                  </c:pt>
                  <c:pt idx="4">
                    <c:v>45.03.02 Лингвистика, профиль "Перевод и переводоведение (английский и немецкий языки", Б-ЛПеАН-22</c:v>
                  </c:pt>
                  <c:pt idx="5">
                    <c:v>45.03.02 Лингвистика, профиль "Перевод и переводоведение ( французский и английский и  языки), Б-ЛПеФА-21</c:v>
                  </c:pt>
                  <c:pt idx="6">
                    <c:v>45.03.02 Лингвистика, профиль "Перевод и переводоведение ( французский и английский и  языки), Б-ЛПеФА-22</c:v>
                  </c:pt>
                  <c:pt idx="7">
                    <c:v>45.03.02 Лингвистика, профиль "Перевод и переводоведение (английский и немецкий языки", Б-ЛПеАН-31</c:v>
                  </c:pt>
                  <c:pt idx="8">
                    <c:v>45.03.02 Лингвистика, профиль "Перевод и переводоведение (английский и французский  языки), Б-ЛПеАФ-31</c:v>
                  </c:pt>
                  <c:pt idx="9">
                    <c:v>45.03.02 Лингвистика, профиль Теория и методика преподавания иностранных языков и культур (английский и неменцкий языки), Б-ЛАН-31</c:v>
                  </c:pt>
                  <c:pt idx="10">
                    <c:v>45.03.02 Лингвистика, профиль Теория и методика преподавания иностранных языков и культур (английский и французский языки), Б-ЛАФ-31</c:v>
                  </c:pt>
                  <c:pt idx="11">
  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  </c:pt>
                  <c:pt idx="12">
  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  </c:pt>
                  <c:pt idx="13">
                    <c:v>44.03.05 Педагогическое образование (с двумя прфилями подготовки), профиль Иностранные языки (немецкий и английский языки), Б-ПНА-21</c:v>
                  </c:pt>
                  <c:pt idx="14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  <c:pt idx="15">
                    <c:v>44.03.05 Педагогическое образование (с двумя профилями подготовки), профиль Иностранные языки (немецкий и английский языки), Б-ПНА-21</c:v>
                  </c:pt>
                  <c:pt idx="16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</c:lvl>
              </c:multiLvlStrCache>
            </c:multiLvlStrRef>
          </c:cat>
          <c:val>
            <c:numRef>
              <c:f>Уровни!$F$27:$F$43</c:f>
              <c:numCache>
                <c:formatCode>0.0%</c:formatCode>
                <c:ptCount val="17"/>
                <c:pt idx="0">
                  <c:v>0.28999999999999998</c:v>
                </c:pt>
                <c:pt idx="1">
                  <c:v>0.35299999999999998</c:v>
                </c:pt>
                <c:pt idx="2">
                  <c:v>0.42199999999999999</c:v>
                </c:pt>
                <c:pt idx="3">
                  <c:v>0.34799999999999998</c:v>
                </c:pt>
                <c:pt idx="4">
                  <c:v>0.41699999999999998</c:v>
                </c:pt>
                <c:pt idx="5">
                  <c:v>0.154</c:v>
                </c:pt>
                <c:pt idx="6">
                  <c:v>0.27300000000000002</c:v>
                </c:pt>
                <c:pt idx="7">
                  <c:v>0.35699999999999998</c:v>
                </c:pt>
                <c:pt idx="8">
                  <c:v>0.27300000000000002</c:v>
                </c:pt>
                <c:pt idx="9">
                  <c:v>0.3</c:v>
                </c:pt>
                <c:pt idx="10">
                  <c:v>0.2</c:v>
                </c:pt>
                <c:pt idx="11">
                  <c:v>5.8000000000000003E-2</c:v>
                </c:pt>
                <c:pt idx="12">
                  <c:v>0.17599999999999999</c:v>
                </c:pt>
                <c:pt idx="13">
                  <c:v>0.45900000000000002</c:v>
                </c:pt>
                <c:pt idx="14">
                  <c:v>0.19400000000000001</c:v>
                </c:pt>
                <c:pt idx="15">
                  <c:v>0.30399999999999999</c:v>
                </c:pt>
                <c:pt idx="1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4-4314-8130-79505816C285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Уровни!$C$27:$D$43</c:f>
              <c:multiLvlStrCache>
                <c:ptCount val="17"/>
                <c:lvl>
                  <c:pt idx="0">
                    <c:v>Русский язык и культура речи</c:v>
                  </c:pt>
                  <c:pt idx="1">
                    <c:v>Русский язык и культура речи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Безопасность жизнедеятельности</c:v>
                  </c:pt>
                  <c:pt idx="5">
                    <c:v>Безопасность жизнедеятельности</c:v>
                  </c:pt>
                  <c:pt idx="6">
                    <c:v>Безопасность жизнедеятельности</c:v>
                  </c:pt>
                  <c:pt idx="7">
                    <c:v>Лингвостилистика</c:v>
                  </c:pt>
                  <c:pt idx="8">
                    <c:v>Лингвостилистика</c:v>
                  </c:pt>
                  <c:pt idx="9">
                    <c:v>Введение в языкознание</c:v>
                  </c:pt>
                  <c:pt idx="10">
                    <c:v>Введение в языкознание</c:v>
                  </c:pt>
                  <c:pt idx="11">
                    <c:v>Основы права</c:v>
                  </c:pt>
                  <c:pt idx="12">
                    <c:v>Основы права</c:v>
                  </c:pt>
                  <c:pt idx="13">
                    <c:v>Безопасность жизнедеятельности</c:v>
                  </c:pt>
                  <c:pt idx="14">
                    <c:v>Безопасность жизнедеятельности</c:v>
                  </c:pt>
                  <c:pt idx="15">
                    <c:v>Коммуникативная грамматика иностранного языка</c:v>
                  </c:pt>
                  <c:pt idx="16">
                    <c:v>Коммуникативная грамматика иностранного языка</c:v>
                  </c:pt>
                </c:lvl>
                <c:lvl>
                  <c:pt idx="0">
                    <c:v>45.03.02 Лингвистика, профиль "Перевод и переводоведение (английский и немецкий языки", Б-ЛПеАН-11</c:v>
                  </c:pt>
                  <c:pt idx="1">
                    <c:v>45.03.02 Лингвистика, профиль "Перевод и переводоведение (английский и немецкий языки", Б-ЛПеАН-12</c:v>
                  </c:pt>
                  <c:pt idx="2">
                    <c:v>45.03.02 Лингвистика, профиль "Перевод и переводоведение ( французский и английский и  языки), Б-ЛПеФА-11,12</c:v>
                  </c:pt>
                  <c:pt idx="3">
                    <c:v>45.03.02 Лингвистика, профиль "Перевод и переводоведение (английский и немецкий языки", Б-ЛПеАН-21</c:v>
                  </c:pt>
                  <c:pt idx="4">
                    <c:v>45.03.02 Лингвистика, профиль "Перевод и переводоведение (английский и немецкий языки", Б-ЛПеАН-22</c:v>
                  </c:pt>
                  <c:pt idx="5">
                    <c:v>45.03.02 Лингвистика, профиль "Перевод и переводоведение ( французский и английский и  языки), Б-ЛПеФА-21</c:v>
                  </c:pt>
                  <c:pt idx="6">
                    <c:v>45.03.02 Лингвистика, профиль "Перевод и переводоведение ( французский и английский и  языки), Б-ЛПеФА-22</c:v>
                  </c:pt>
                  <c:pt idx="7">
                    <c:v>45.03.02 Лингвистика, профиль "Перевод и переводоведение (английский и немецкий языки", Б-ЛПеАН-31</c:v>
                  </c:pt>
                  <c:pt idx="8">
                    <c:v>45.03.02 Лингвистика, профиль "Перевод и переводоведение (английский и французский  языки), Б-ЛПеАФ-31</c:v>
                  </c:pt>
                  <c:pt idx="9">
                    <c:v>45.03.02 Лингвистика, профиль Теория и методика преподавания иностранных языков и культур (английский и неменцкий языки), Б-ЛАН-31</c:v>
                  </c:pt>
                  <c:pt idx="10">
                    <c:v>45.03.02 Лингвистика, профиль Теория и методика преподавания иностранных языков и культур (английский и французский языки), Б-ЛАФ-31</c:v>
                  </c:pt>
                  <c:pt idx="11">
  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  </c:pt>
                  <c:pt idx="12">
  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  </c:pt>
                  <c:pt idx="13">
                    <c:v>44.03.05 Педагогическое образование (с двумя прфилями подготовки), профиль Иностранные языки (немецкий и английский языки), Б-ПНА-21</c:v>
                  </c:pt>
                  <c:pt idx="14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  <c:pt idx="15">
                    <c:v>44.03.05 Педагогическое образование (с двумя профилями подготовки), профиль Иностранные языки (немецкий и английский языки), Б-ПНА-21</c:v>
                  </c:pt>
                  <c:pt idx="16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</c:lvl>
              </c:multiLvlStrCache>
            </c:multiLvlStrRef>
          </c:cat>
          <c:val>
            <c:numRef>
              <c:f>Уровни!$G$27:$G$43</c:f>
              <c:numCache>
                <c:formatCode>0.0%</c:formatCode>
                <c:ptCount val="17"/>
                <c:pt idx="0">
                  <c:v>0.32300000000000001</c:v>
                </c:pt>
                <c:pt idx="1">
                  <c:v>0.29399999999999998</c:v>
                </c:pt>
                <c:pt idx="2">
                  <c:v>0.26700000000000002</c:v>
                </c:pt>
                <c:pt idx="3">
                  <c:v>0.217</c:v>
                </c:pt>
                <c:pt idx="4">
                  <c:v>0.16700000000000001</c:v>
                </c:pt>
                <c:pt idx="5">
                  <c:v>0.154</c:v>
                </c:pt>
                <c:pt idx="6">
                  <c:v>0</c:v>
                </c:pt>
                <c:pt idx="7">
                  <c:v>7.1999999999999995E-2</c:v>
                </c:pt>
                <c:pt idx="8">
                  <c:v>0</c:v>
                </c:pt>
                <c:pt idx="9">
                  <c:v>0.1</c:v>
                </c:pt>
                <c:pt idx="10">
                  <c:v>0.33300000000000002</c:v>
                </c:pt>
                <c:pt idx="11">
                  <c:v>0.25700000000000001</c:v>
                </c:pt>
                <c:pt idx="12">
                  <c:v>0.26500000000000001</c:v>
                </c:pt>
                <c:pt idx="13">
                  <c:v>0.20799999999999999</c:v>
                </c:pt>
                <c:pt idx="14">
                  <c:v>0.38700000000000001</c:v>
                </c:pt>
                <c:pt idx="15">
                  <c:v>0.217</c:v>
                </c:pt>
                <c:pt idx="16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74-4314-8130-79505816C285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Уровни!$C$27:$D$43</c:f>
              <c:multiLvlStrCache>
                <c:ptCount val="17"/>
                <c:lvl>
                  <c:pt idx="0">
                    <c:v>Русский язык и культура речи</c:v>
                  </c:pt>
                  <c:pt idx="1">
                    <c:v>Русский язык и культура речи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Безопасность жизнедеятельности</c:v>
                  </c:pt>
                  <c:pt idx="5">
                    <c:v>Безопасность жизнедеятельности</c:v>
                  </c:pt>
                  <c:pt idx="6">
                    <c:v>Безопасность жизнедеятельности</c:v>
                  </c:pt>
                  <c:pt idx="7">
                    <c:v>Лингвостилистика</c:v>
                  </c:pt>
                  <c:pt idx="8">
                    <c:v>Лингвостилистика</c:v>
                  </c:pt>
                  <c:pt idx="9">
                    <c:v>Введение в языкознание</c:v>
                  </c:pt>
                  <c:pt idx="10">
                    <c:v>Введение в языкознание</c:v>
                  </c:pt>
                  <c:pt idx="11">
                    <c:v>Основы права</c:v>
                  </c:pt>
                  <c:pt idx="12">
                    <c:v>Основы права</c:v>
                  </c:pt>
                  <c:pt idx="13">
                    <c:v>Безопасность жизнедеятельности</c:v>
                  </c:pt>
                  <c:pt idx="14">
                    <c:v>Безопасность жизнедеятельности</c:v>
                  </c:pt>
                  <c:pt idx="15">
                    <c:v>Коммуникативная грамматика иностранного языка</c:v>
                  </c:pt>
                  <c:pt idx="16">
                    <c:v>Коммуникативная грамматика иностранного языка</c:v>
                  </c:pt>
                </c:lvl>
                <c:lvl>
                  <c:pt idx="0">
                    <c:v>45.03.02 Лингвистика, профиль "Перевод и переводоведение (английский и немецкий языки", Б-ЛПеАН-11</c:v>
                  </c:pt>
                  <c:pt idx="1">
                    <c:v>45.03.02 Лингвистика, профиль "Перевод и переводоведение (английский и немецкий языки", Б-ЛПеАН-12</c:v>
                  </c:pt>
                  <c:pt idx="2">
                    <c:v>45.03.02 Лингвистика, профиль "Перевод и переводоведение ( французский и английский и  языки), Б-ЛПеФА-11,12</c:v>
                  </c:pt>
                  <c:pt idx="3">
                    <c:v>45.03.02 Лингвистика, профиль "Перевод и переводоведение (английский и немецкий языки", Б-ЛПеАН-21</c:v>
                  </c:pt>
                  <c:pt idx="4">
                    <c:v>45.03.02 Лингвистика, профиль "Перевод и переводоведение (английский и немецкий языки", Б-ЛПеАН-22</c:v>
                  </c:pt>
                  <c:pt idx="5">
                    <c:v>45.03.02 Лингвистика, профиль "Перевод и переводоведение ( французский и английский и  языки), Б-ЛПеФА-21</c:v>
                  </c:pt>
                  <c:pt idx="6">
                    <c:v>45.03.02 Лингвистика, профиль "Перевод и переводоведение ( французский и английский и  языки), Б-ЛПеФА-22</c:v>
                  </c:pt>
                  <c:pt idx="7">
                    <c:v>45.03.02 Лингвистика, профиль "Перевод и переводоведение (английский и немецкий языки", Б-ЛПеАН-31</c:v>
                  </c:pt>
                  <c:pt idx="8">
                    <c:v>45.03.02 Лингвистика, профиль "Перевод и переводоведение (английский и французский  языки), Б-ЛПеАФ-31</c:v>
                  </c:pt>
                  <c:pt idx="9">
                    <c:v>45.03.02 Лингвистика, профиль Теория и методика преподавания иностранных языков и культур (английский и неменцкий языки), Б-ЛАН-31</c:v>
                  </c:pt>
                  <c:pt idx="10">
                    <c:v>45.03.02 Лингвистика, профиль Теория и методика преподавания иностранных языков и культур (английский и французский языки), Б-ЛАФ-31</c:v>
                  </c:pt>
                  <c:pt idx="11">
  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  </c:pt>
                  <c:pt idx="12">
  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  </c:pt>
                  <c:pt idx="13">
                    <c:v>44.03.05 Педагогическое образование (с двумя прфилями подготовки), профиль Иностранные языки (немецкий и английский языки), Б-ПНА-21</c:v>
                  </c:pt>
                  <c:pt idx="14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  <c:pt idx="15">
                    <c:v>44.03.05 Педагогическое образование (с двумя профилями подготовки), профиль Иностранные языки (немецкий и английский языки), Б-ПНА-21</c:v>
                  </c:pt>
                  <c:pt idx="16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</c:lvl>
              </c:multiLvlStrCache>
            </c:multiLvlStrRef>
          </c:cat>
          <c:val>
            <c:numRef>
              <c:f>Уровни!$H$27:$H$43</c:f>
              <c:numCache>
                <c:formatCode>0.0%</c:formatCode>
                <c:ptCount val="17"/>
                <c:pt idx="0">
                  <c:v>0.38700000000000001</c:v>
                </c:pt>
                <c:pt idx="1">
                  <c:v>0.11799999999999999</c:v>
                </c:pt>
                <c:pt idx="2">
                  <c:v>2.1000000000000001E-2</c:v>
                </c:pt>
                <c:pt idx="3">
                  <c:v>0.30499999999999999</c:v>
                </c:pt>
                <c:pt idx="4">
                  <c:v>0.33300000000000002</c:v>
                </c:pt>
                <c:pt idx="5">
                  <c:v>0.53800000000000003</c:v>
                </c:pt>
                <c:pt idx="6">
                  <c:v>0.45400000000000001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6.7000000000000004E-2</c:v>
                </c:pt>
                <c:pt idx="11">
                  <c:v>0.65600000000000003</c:v>
                </c:pt>
                <c:pt idx="12">
                  <c:v>0.5</c:v>
                </c:pt>
                <c:pt idx="13">
                  <c:v>0.20799999999999999</c:v>
                </c:pt>
                <c:pt idx="14">
                  <c:v>0.32200000000000001</c:v>
                </c:pt>
                <c:pt idx="15">
                  <c:v>8.7999999999999995E-2</c:v>
                </c:pt>
                <c:pt idx="16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4-4314-8130-79505816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Уровни!$C$44:$D$54</c:f>
              <c:multiLvlStrCache>
                <c:ptCount val="11"/>
                <c:lvl>
                  <c:pt idx="0">
                    <c:v>Лигвистические основы начального образования</c:v>
                  </c:pt>
                  <c:pt idx="1">
                    <c:v>Математические основы начального образования</c:v>
                  </c:pt>
                  <c:pt idx="2">
                    <c:v>Естественно-научные основы начального образования</c:v>
                  </c:pt>
                  <c:pt idx="3">
                    <c:v>Иностранный язык</c:v>
                  </c:pt>
                  <c:pt idx="4">
                    <c:v>Безопасность жизнедеятельности</c:v>
                  </c:pt>
                  <c:pt idx="5">
                    <c:v>Анатомия и возрастная физиология</c:v>
                  </c:pt>
                  <c:pt idx="6">
                    <c:v>Анатомия и возрастная физиология</c:v>
                  </c:pt>
                  <c:pt idx="7">
                    <c:v>Иностранный язык</c:v>
                  </c:pt>
                  <c:pt idx="8">
                    <c:v>Иностранный язык</c:v>
                  </c:pt>
                  <c:pt idx="9">
                    <c:v>Безопасность жизнедеятельности</c:v>
                  </c:pt>
                  <c:pt idx="10">
                    <c:v>Безопасность жизнедеятельности</c:v>
                  </c:pt>
                </c:lvl>
                <c:lvl>
                  <c:pt idx="0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1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2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3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4">
  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  </c:pt>
                  <c:pt idx="5">
                    <c:v>44.03.03 Специальное (дефектологическое) образование, профиль Логопедия, Б-СДО-11</c:v>
                  </c:pt>
                  <c:pt idx="6">
                    <c:v>44.03.03 Специальное (дефектологическое) образование, профиль Логопедия, Б-СДО-21</c:v>
                  </c:pt>
                  <c:pt idx="7">
                    <c:v>44.03.03 Специальное (дефектологическое) образование, профиль Логопедия, Б-СДО-11</c:v>
                  </c:pt>
                  <c:pt idx="8">
                    <c:v>44.03.03 Специальное (дефектологическое) образование, профиль Логопедия, Б-СДО-12</c:v>
                  </c:pt>
                  <c:pt idx="9">
                    <c:v>44.03.03 Специальное (дефектологическое) образование, профиль Логопедия, Б-СДО-21</c:v>
                  </c:pt>
                  <c:pt idx="10">
                    <c:v>44.03.03 Специальное (дефектологическое) образование, профиль Логопедия, Б-СДО-22</c:v>
                  </c:pt>
                </c:lvl>
              </c:multiLvlStrCache>
            </c:multiLvlStrRef>
          </c:cat>
          <c:val>
            <c:numRef>
              <c:f>Уровни!$E$44:$E$54</c:f>
              <c:numCache>
                <c:formatCode>0.0%</c:formatCode>
                <c:ptCount val="11"/>
                <c:pt idx="0">
                  <c:v>0.22800000000000001</c:v>
                </c:pt>
                <c:pt idx="1">
                  <c:v>0.67700000000000005</c:v>
                </c:pt>
                <c:pt idx="2">
                  <c:v>0.45500000000000002</c:v>
                </c:pt>
                <c:pt idx="3">
                  <c:v>0.48099999999999998</c:v>
                </c:pt>
                <c:pt idx="4">
                  <c:v>0</c:v>
                </c:pt>
                <c:pt idx="5">
                  <c:v>0.2</c:v>
                </c:pt>
                <c:pt idx="6">
                  <c:v>0.17899999999999999</c:v>
                </c:pt>
                <c:pt idx="7">
                  <c:v>0.3</c:v>
                </c:pt>
                <c:pt idx="8">
                  <c:v>0.621</c:v>
                </c:pt>
                <c:pt idx="9">
                  <c:v>0</c:v>
                </c:pt>
                <c:pt idx="1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0-4428-8CB9-2DDEF4715F8B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Уровни!$C$44:$D$54</c:f>
              <c:multiLvlStrCache>
                <c:ptCount val="11"/>
                <c:lvl>
                  <c:pt idx="0">
                    <c:v>Лигвистические основы начального образования</c:v>
                  </c:pt>
                  <c:pt idx="1">
                    <c:v>Математические основы начального образования</c:v>
                  </c:pt>
                  <c:pt idx="2">
                    <c:v>Естественно-научные основы начального образования</c:v>
                  </c:pt>
                  <c:pt idx="3">
                    <c:v>Иностранный язык</c:v>
                  </c:pt>
                  <c:pt idx="4">
                    <c:v>Безопасность жизнедеятельности</c:v>
                  </c:pt>
                  <c:pt idx="5">
                    <c:v>Анатомия и возрастная физиология</c:v>
                  </c:pt>
                  <c:pt idx="6">
                    <c:v>Анатомия и возрастная физиология</c:v>
                  </c:pt>
                  <c:pt idx="7">
                    <c:v>Иностранный язык</c:v>
                  </c:pt>
                  <c:pt idx="8">
                    <c:v>Иностранный язык</c:v>
                  </c:pt>
                  <c:pt idx="9">
                    <c:v>Безопасность жизнедеятельности</c:v>
                  </c:pt>
                  <c:pt idx="10">
                    <c:v>Безопасность жизнедеятельности</c:v>
                  </c:pt>
                </c:lvl>
                <c:lvl>
                  <c:pt idx="0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1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2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3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4">
  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  </c:pt>
                  <c:pt idx="5">
                    <c:v>44.03.03 Специальное (дефектологическое) образование, профиль Логопедия, Б-СДО-11</c:v>
                  </c:pt>
                  <c:pt idx="6">
                    <c:v>44.03.03 Специальное (дефектологическое) образование, профиль Логопедия, Б-СДО-21</c:v>
                  </c:pt>
                  <c:pt idx="7">
                    <c:v>44.03.03 Специальное (дефектологическое) образование, профиль Логопедия, Б-СДО-11</c:v>
                  </c:pt>
                  <c:pt idx="8">
                    <c:v>44.03.03 Специальное (дефектологическое) образование, профиль Логопедия, Б-СДО-12</c:v>
                  </c:pt>
                  <c:pt idx="9">
                    <c:v>44.03.03 Специальное (дефектологическое) образование, профиль Логопедия, Б-СДО-21</c:v>
                  </c:pt>
                  <c:pt idx="10">
                    <c:v>44.03.03 Специальное (дефектологическое) образование, профиль Логопедия, Б-СДО-22</c:v>
                  </c:pt>
                </c:lvl>
              </c:multiLvlStrCache>
            </c:multiLvlStrRef>
          </c:cat>
          <c:val>
            <c:numRef>
              <c:f>Уровни!$F$44:$F$54</c:f>
              <c:numCache>
                <c:formatCode>0.0%</c:formatCode>
                <c:ptCount val="11"/>
                <c:pt idx="0">
                  <c:v>0.4</c:v>
                </c:pt>
                <c:pt idx="1">
                  <c:v>0.25900000000000001</c:v>
                </c:pt>
                <c:pt idx="2">
                  <c:v>0.152</c:v>
                </c:pt>
                <c:pt idx="3">
                  <c:v>0.40699999999999997</c:v>
                </c:pt>
                <c:pt idx="4">
                  <c:v>0.19400000000000001</c:v>
                </c:pt>
                <c:pt idx="5">
                  <c:v>0.13300000000000001</c:v>
                </c:pt>
                <c:pt idx="6">
                  <c:v>0.5</c:v>
                </c:pt>
                <c:pt idx="7">
                  <c:v>0.26700000000000002</c:v>
                </c:pt>
                <c:pt idx="8">
                  <c:v>0.27600000000000002</c:v>
                </c:pt>
                <c:pt idx="9">
                  <c:v>0.14799999999999999</c:v>
                </c:pt>
                <c:pt idx="1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0-4428-8CB9-2DDEF4715F8B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Уровни!$C$44:$D$54</c:f>
              <c:multiLvlStrCache>
                <c:ptCount val="11"/>
                <c:lvl>
                  <c:pt idx="0">
                    <c:v>Лигвистические основы начального образования</c:v>
                  </c:pt>
                  <c:pt idx="1">
                    <c:v>Математические основы начального образования</c:v>
                  </c:pt>
                  <c:pt idx="2">
                    <c:v>Естественно-научные основы начального образования</c:v>
                  </c:pt>
                  <c:pt idx="3">
                    <c:v>Иностранный язык</c:v>
                  </c:pt>
                  <c:pt idx="4">
                    <c:v>Безопасность жизнедеятельности</c:v>
                  </c:pt>
                  <c:pt idx="5">
                    <c:v>Анатомия и возрастная физиология</c:v>
                  </c:pt>
                  <c:pt idx="6">
                    <c:v>Анатомия и возрастная физиология</c:v>
                  </c:pt>
                  <c:pt idx="7">
                    <c:v>Иностранный язык</c:v>
                  </c:pt>
                  <c:pt idx="8">
                    <c:v>Иностранный язык</c:v>
                  </c:pt>
                  <c:pt idx="9">
                    <c:v>Безопасность жизнедеятельности</c:v>
                  </c:pt>
                  <c:pt idx="10">
                    <c:v>Безопасность жизнедеятельности</c:v>
                  </c:pt>
                </c:lvl>
                <c:lvl>
                  <c:pt idx="0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1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2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3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4">
  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  </c:pt>
                  <c:pt idx="5">
                    <c:v>44.03.03 Специальное (дефектологическое) образование, профиль Логопедия, Б-СДО-11</c:v>
                  </c:pt>
                  <c:pt idx="6">
                    <c:v>44.03.03 Специальное (дефектологическое) образование, профиль Логопедия, Б-СДО-21</c:v>
                  </c:pt>
                  <c:pt idx="7">
                    <c:v>44.03.03 Специальное (дефектологическое) образование, профиль Логопедия, Б-СДО-11</c:v>
                  </c:pt>
                  <c:pt idx="8">
                    <c:v>44.03.03 Специальное (дефектологическое) образование, профиль Логопедия, Б-СДО-12</c:v>
                  </c:pt>
                  <c:pt idx="9">
                    <c:v>44.03.03 Специальное (дефектологическое) образование, профиль Логопедия, Б-СДО-21</c:v>
                  </c:pt>
                  <c:pt idx="10">
                    <c:v>44.03.03 Специальное (дефектологическое) образование, профиль Логопедия, Б-СДО-22</c:v>
                  </c:pt>
                </c:lvl>
              </c:multiLvlStrCache>
            </c:multiLvlStrRef>
          </c:cat>
          <c:val>
            <c:numRef>
              <c:f>Уровни!$G$44:$G$54</c:f>
              <c:numCache>
                <c:formatCode>0.0%</c:formatCode>
                <c:ptCount val="11"/>
                <c:pt idx="0">
                  <c:v>0.14399999999999999</c:v>
                </c:pt>
                <c:pt idx="1">
                  <c:v>3.2000000000000001E-2</c:v>
                </c:pt>
                <c:pt idx="2">
                  <c:v>0.27300000000000002</c:v>
                </c:pt>
                <c:pt idx="3">
                  <c:v>0.112</c:v>
                </c:pt>
                <c:pt idx="4">
                  <c:v>0.32300000000000001</c:v>
                </c:pt>
                <c:pt idx="5">
                  <c:v>0.433</c:v>
                </c:pt>
                <c:pt idx="6">
                  <c:v>0.214</c:v>
                </c:pt>
                <c:pt idx="7">
                  <c:v>0.33300000000000002</c:v>
                </c:pt>
                <c:pt idx="8">
                  <c:v>3.4000000000000002E-2</c:v>
                </c:pt>
                <c:pt idx="9">
                  <c:v>0.222</c:v>
                </c:pt>
                <c:pt idx="10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0-4428-8CB9-2DDEF4715F8B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Уровни!$C$44:$D$54</c:f>
              <c:multiLvlStrCache>
                <c:ptCount val="11"/>
                <c:lvl>
                  <c:pt idx="0">
                    <c:v>Лигвистические основы начального образования</c:v>
                  </c:pt>
                  <c:pt idx="1">
                    <c:v>Математические основы начального образования</c:v>
                  </c:pt>
                  <c:pt idx="2">
                    <c:v>Естественно-научные основы начального образования</c:v>
                  </c:pt>
                  <c:pt idx="3">
                    <c:v>Иностранный язык</c:v>
                  </c:pt>
                  <c:pt idx="4">
                    <c:v>Безопасность жизнедеятельности</c:v>
                  </c:pt>
                  <c:pt idx="5">
                    <c:v>Анатомия и возрастная физиология</c:v>
                  </c:pt>
                  <c:pt idx="6">
                    <c:v>Анатомия и возрастная физиология</c:v>
                  </c:pt>
                  <c:pt idx="7">
                    <c:v>Иностранный язык</c:v>
                  </c:pt>
                  <c:pt idx="8">
                    <c:v>Иностранный язык</c:v>
                  </c:pt>
                  <c:pt idx="9">
                    <c:v>Безопасность жизнедеятельности</c:v>
                  </c:pt>
                  <c:pt idx="10">
                    <c:v>Безопасность жизнедеятельности</c:v>
                  </c:pt>
                </c:lvl>
                <c:lvl>
                  <c:pt idx="0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1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2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3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4">
  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  </c:pt>
                  <c:pt idx="5">
                    <c:v>44.03.03 Специальное (дефектологическое) образование, профиль Логопедия, Б-СДО-11</c:v>
                  </c:pt>
                  <c:pt idx="6">
                    <c:v>44.03.03 Специальное (дефектологическое) образование, профиль Логопедия, Б-СДО-21</c:v>
                  </c:pt>
                  <c:pt idx="7">
                    <c:v>44.03.03 Специальное (дефектологическое) образование, профиль Логопедия, Б-СДО-11</c:v>
                  </c:pt>
                  <c:pt idx="8">
                    <c:v>44.03.03 Специальное (дефектологическое) образование, профиль Логопедия, Б-СДО-12</c:v>
                  </c:pt>
                  <c:pt idx="9">
                    <c:v>44.03.03 Специальное (дефектологическое) образование, профиль Логопедия, Б-СДО-21</c:v>
                  </c:pt>
                  <c:pt idx="10">
                    <c:v>44.03.03 Специальное (дефектологическое) образование, профиль Логопедия, Б-СДО-22</c:v>
                  </c:pt>
                </c:lvl>
              </c:multiLvlStrCache>
            </c:multiLvlStrRef>
          </c:cat>
          <c:val>
            <c:numRef>
              <c:f>Уровни!$H$44:$H$54</c:f>
              <c:numCache>
                <c:formatCode>0.0%</c:formatCode>
                <c:ptCount val="11"/>
                <c:pt idx="0">
                  <c:v>0.22800000000000001</c:v>
                </c:pt>
                <c:pt idx="1">
                  <c:v>3.2000000000000001E-2</c:v>
                </c:pt>
                <c:pt idx="2">
                  <c:v>0.12</c:v>
                </c:pt>
                <c:pt idx="3">
                  <c:v>0</c:v>
                </c:pt>
                <c:pt idx="4">
                  <c:v>0.48299999999999998</c:v>
                </c:pt>
                <c:pt idx="5">
                  <c:v>0.23400000000000001</c:v>
                </c:pt>
                <c:pt idx="6">
                  <c:v>0.107</c:v>
                </c:pt>
                <c:pt idx="7">
                  <c:v>0.1</c:v>
                </c:pt>
                <c:pt idx="8">
                  <c:v>6.9000000000000006E-2</c:v>
                </c:pt>
                <c:pt idx="9">
                  <c:v>0.63</c:v>
                </c:pt>
                <c:pt idx="10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90-4428-8CB9-2DDEF4715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Уровни!$C$55:$D$57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профиль Психология, Б-Пс-11</c:v>
                  </c:pt>
                  <c:pt idx="1">
                    <c:v>37.03.01 Психология, профиль Психология, Б-Пс-11</c:v>
                  </c:pt>
                  <c:pt idx="2">
                    <c:v>37.03.01 Психология, профиль Психологическое консультирование личностного развития, Бв-Пс-11</c:v>
                  </c:pt>
                </c:lvl>
              </c:multiLvlStrCache>
            </c:multiLvlStrRef>
          </c:cat>
          <c:val>
            <c:numRef>
              <c:f>Уровни!$E$55:$E$57</c:f>
              <c:numCache>
                <c:formatCode>0.0%</c:formatCode>
                <c:ptCount val="3"/>
                <c:pt idx="0">
                  <c:v>0.56200000000000006</c:v>
                </c:pt>
                <c:pt idx="1">
                  <c:v>0.78600000000000003</c:v>
                </c:pt>
                <c:pt idx="2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0-4F7F-AE4E-B1C326987D9D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Уровни!$C$55:$D$57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профиль Психология, Б-Пс-11</c:v>
                  </c:pt>
                  <c:pt idx="1">
                    <c:v>37.03.01 Психология, профиль Психология, Б-Пс-11</c:v>
                  </c:pt>
                  <c:pt idx="2">
                    <c:v>37.03.01 Психология, профиль Психологическое консультирование личностного развития, Бв-Пс-11</c:v>
                  </c:pt>
                </c:lvl>
              </c:multiLvlStrCache>
            </c:multiLvlStrRef>
          </c:cat>
          <c:val>
            <c:numRef>
              <c:f>Уровни!$F$55:$F$57</c:f>
              <c:numCache>
                <c:formatCode>0.0%</c:formatCode>
                <c:ptCount val="3"/>
                <c:pt idx="0">
                  <c:v>0.188</c:v>
                </c:pt>
                <c:pt idx="1">
                  <c:v>0.214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0-4F7F-AE4E-B1C326987D9D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Уровни!$C$55:$D$57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профиль Психология, Б-Пс-11</c:v>
                  </c:pt>
                  <c:pt idx="1">
                    <c:v>37.03.01 Психология, профиль Психология, Б-Пс-11</c:v>
                  </c:pt>
                  <c:pt idx="2">
                    <c:v>37.03.01 Психология, профиль Психологическое консультирование личностного развития, Бв-Пс-11</c:v>
                  </c:pt>
                </c:lvl>
              </c:multiLvlStrCache>
            </c:multiLvlStrRef>
          </c:cat>
          <c:val>
            <c:numRef>
              <c:f>Уровни!$G$55:$G$57</c:f>
              <c:numCache>
                <c:formatCode>0.0%</c:formatCode>
                <c:ptCount val="3"/>
                <c:pt idx="0">
                  <c:v>0.125</c:v>
                </c:pt>
                <c:pt idx="1">
                  <c:v>0</c:v>
                </c:pt>
                <c:pt idx="2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0-4F7F-AE4E-B1C326987D9D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Уровни!$C$55:$D$57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профиль Психология, Б-Пс-11</c:v>
                  </c:pt>
                  <c:pt idx="1">
                    <c:v>37.03.01 Психология, профиль Психология, Б-Пс-11</c:v>
                  </c:pt>
                  <c:pt idx="2">
                    <c:v>37.03.01 Психология, профиль Психологическое консультирование личностного развития, Бв-Пс-11</c:v>
                  </c:pt>
                </c:lvl>
              </c:multiLvlStrCache>
            </c:multiLvlStrRef>
          </c:cat>
          <c:val>
            <c:numRef>
              <c:f>Уровни!$H$55:$H$57</c:f>
              <c:numCache>
                <c:formatCode>0.0%</c:formatCode>
                <c:ptCount val="3"/>
                <c:pt idx="0">
                  <c:v>0.125</c:v>
                </c:pt>
                <c:pt idx="1">
                  <c:v>0</c:v>
                </c:pt>
                <c:pt idx="2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0-4F7F-AE4E-B1C326987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Уровни!$C$58:$D$62</c:f>
              <c:multiLvlStrCache>
                <c:ptCount val="5"/>
                <c:lvl>
                  <c:pt idx="0">
                    <c:v>Биология</c:v>
                  </c:pt>
                  <c:pt idx="1">
                    <c:v>Биология</c:v>
                  </c:pt>
                  <c:pt idx="2">
                    <c:v>Биология</c:v>
                  </c:pt>
                  <c:pt idx="3">
                    <c:v>Биология</c:v>
                  </c:pt>
                  <c:pt idx="4">
                    <c:v>Биология</c:v>
                  </c:pt>
                </c:lvl>
                <c:lvl>
                  <c:pt idx="0">
                    <c:v>31.05.01 Лечебное дело,  С-ЛД-11</c:v>
                  </c:pt>
                  <c:pt idx="1">
                    <c:v>31.05.01 Лечебное дело,  С-ЛД-12</c:v>
                  </c:pt>
                  <c:pt idx="2">
                    <c:v>31.05.01 Лечебное дело,  С-ЛД-13</c:v>
                  </c:pt>
                  <c:pt idx="3">
                    <c:v>31.05.01 Лечебное дело,  С-ЛД-14</c:v>
                  </c:pt>
                  <c:pt idx="4">
                    <c:v>31.05.01 Лечебное дело,  С-ЛД-15</c:v>
                  </c:pt>
                </c:lvl>
              </c:multiLvlStrCache>
            </c:multiLvlStrRef>
          </c:cat>
          <c:val>
            <c:numRef>
              <c:f>Уровни!$E$58:$E$62</c:f>
              <c:numCache>
                <c:formatCode>0.0%</c:formatCode>
                <c:ptCount val="5"/>
                <c:pt idx="0">
                  <c:v>0.17399999999999999</c:v>
                </c:pt>
                <c:pt idx="1">
                  <c:v>9.0999999999999998E-2</c:v>
                </c:pt>
                <c:pt idx="2">
                  <c:v>8.3000000000000004E-2</c:v>
                </c:pt>
                <c:pt idx="3">
                  <c:v>0.23499999999999999</c:v>
                </c:pt>
                <c:pt idx="4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9-444F-AF76-336877DD87D8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Уровни!$C$58:$D$62</c:f>
              <c:multiLvlStrCache>
                <c:ptCount val="5"/>
                <c:lvl>
                  <c:pt idx="0">
                    <c:v>Биология</c:v>
                  </c:pt>
                  <c:pt idx="1">
                    <c:v>Биология</c:v>
                  </c:pt>
                  <c:pt idx="2">
                    <c:v>Биология</c:v>
                  </c:pt>
                  <c:pt idx="3">
                    <c:v>Биология</c:v>
                  </c:pt>
                  <c:pt idx="4">
                    <c:v>Биология</c:v>
                  </c:pt>
                </c:lvl>
                <c:lvl>
                  <c:pt idx="0">
                    <c:v>31.05.01 Лечебное дело,  С-ЛД-11</c:v>
                  </c:pt>
                  <c:pt idx="1">
                    <c:v>31.05.01 Лечебное дело,  С-ЛД-12</c:v>
                  </c:pt>
                  <c:pt idx="2">
                    <c:v>31.05.01 Лечебное дело,  С-ЛД-13</c:v>
                  </c:pt>
                  <c:pt idx="3">
                    <c:v>31.05.01 Лечебное дело,  С-ЛД-14</c:v>
                  </c:pt>
                  <c:pt idx="4">
                    <c:v>31.05.01 Лечебное дело,  С-ЛД-15</c:v>
                  </c:pt>
                </c:lvl>
              </c:multiLvlStrCache>
            </c:multiLvlStrRef>
          </c:cat>
          <c:val>
            <c:numRef>
              <c:f>Уровни!$F$58:$F$62</c:f>
              <c:numCache>
                <c:formatCode>0.0%</c:formatCode>
                <c:ptCount val="5"/>
                <c:pt idx="0">
                  <c:v>0.435</c:v>
                </c:pt>
                <c:pt idx="1">
                  <c:v>0.22700000000000001</c:v>
                </c:pt>
                <c:pt idx="2">
                  <c:v>0.25</c:v>
                </c:pt>
                <c:pt idx="3">
                  <c:v>0.11799999999999999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9-444F-AF76-336877DD87D8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multiLvlStrRef>
              <c:f>Уровни!$C$58:$D$62</c:f>
              <c:multiLvlStrCache>
                <c:ptCount val="5"/>
                <c:lvl>
                  <c:pt idx="0">
                    <c:v>Биология</c:v>
                  </c:pt>
                  <c:pt idx="1">
                    <c:v>Биология</c:v>
                  </c:pt>
                  <c:pt idx="2">
                    <c:v>Биология</c:v>
                  </c:pt>
                  <c:pt idx="3">
                    <c:v>Биология</c:v>
                  </c:pt>
                  <c:pt idx="4">
                    <c:v>Биология</c:v>
                  </c:pt>
                </c:lvl>
                <c:lvl>
                  <c:pt idx="0">
                    <c:v>31.05.01 Лечебное дело,  С-ЛД-11</c:v>
                  </c:pt>
                  <c:pt idx="1">
                    <c:v>31.05.01 Лечебное дело,  С-ЛД-12</c:v>
                  </c:pt>
                  <c:pt idx="2">
                    <c:v>31.05.01 Лечебное дело,  С-ЛД-13</c:v>
                  </c:pt>
                  <c:pt idx="3">
                    <c:v>31.05.01 Лечебное дело,  С-ЛД-14</c:v>
                  </c:pt>
                  <c:pt idx="4">
                    <c:v>31.05.01 Лечебное дело,  С-ЛД-15</c:v>
                  </c:pt>
                </c:lvl>
              </c:multiLvlStrCache>
            </c:multiLvlStrRef>
          </c:cat>
          <c:val>
            <c:numRef>
              <c:f>Уровни!$G$58:$G$62</c:f>
              <c:numCache>
                <c:formatCode>0.0%</c:formatCode>
                <c:ptCount val="5"/>
                <c:pt idx="0">
                  <c:v>0.30399999999999999</c:v>
                </c:pt>
                <c:pt idx="1">
                  <c:v>0.40899999999999997</c:v>
                </c:pt>
                <c:pt idx="2">
                  <c:v>0.45800000000000002</c:v>
                </c:pt>
                <c:pt idx="3">
                  <c:v>0.47099999999999997</c:v>
                </c:pt>
                <c:pt idx="4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9-444F-AF76-336877DD87D8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Уровни!$C$58:$D$62</c:f>
              <c:multiLvlStrCache>
                <c:ptCount val="5"/>
                <c:lvl>
                  <c:pt idx="0">
                    <c:v>Биология</c:v>
                  </c:pt>
                  <c:pt idx="1">
                    <c:v>Биология</c:v>
                  </c:pt>
                  <c:pt idx="2">
                    <c:v>Биология</c:v>
                  </c:pt>
                  <c:pt idx="3">
                    <c:v>Биология</c:v>
                  </c:pt>
                  <c:pt idx="4">
                    <c:v>Биология</c:v>
                  </c:pt>
                </c:lvl>
                <c:lvl>
                  <c:pt idx="0">
                    <c:v>31.05.01 Лечебное дело,  С-ЛД-11</c:v>
                  </c:pt>
                  <c:pt idx="1">
                    <c:v>31.05.01 Лечебное дело,  С-ЛД-12</c:v>
                  </c:pt>
                  <c:pt idx="2">
                    <c:v>31.05.01 Лечебное дело,  С-ЛД-13</c:v>
                  </c:pt>
                  <c:pt idx="3">
                    <c:v>31.05.01 Лечебное дело,  С-ЛД-14</c:v>
                  </c:pt>
                  <c:pt idx="4">
                    <c:v>31.05.01 Лечебное дело,  С-ЛД-15</c:v>
                  </c:pt>
                </c:lvl>
              </c:multiLvlStrCache>
            </c:multiLvlStrRef>
          </c:cat>
          <c:val>
            <c:numRef>
              <c:f>Уровни!$H$58:$H$62</c:f>
              <c:numCache>
                <c:formatCode>0.0%</c:formatCode>
                <c:ptCount val="5"/>
                <c:pt idx="0">
                  <c:v>8.6999999999999994E-2</c:v>
                </c:pt>
                <c:pt idx="1">
                  <c:v>0.27300000000000002</c:v>
                </c:pt>
                <c:pt idx="2">
                  <c:v>0.20899999999999999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9-444F-AF76-336877DD8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F-473A-B241-29E328307E6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F-473A-B241-29E328307E6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9F-473A-B241-29E328307E6D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9F-473A-B241-29E328307E6D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9F-473A-B241-29E328307E6D}"/>
              </c:ext>
            </c:extLst>
          </c:dPt>
          <c:cat>
            <c:multiLvlStrRef>
              <c:f>'ВК-кафедры'!$C$12:$D$16</c:f>
              <c:multiLvlStrCache>
                <c:ptCount val="5"/>
                <c:lvl>
                  <c:pt idx="0">
                    <c:v>Землеведение</c:v>
                  </c:pt>
                  <c:pt idx="1">
                    <c:v>Землеведение</c:v>
                  </c:pt>
                  <c:pt idx="2">
                    <c:v>Общая химия</c:v>
                  </c:pt>
                  <c:pt idx="3">
                    <c:v>Землеведение</c:v>
                  </c:pt>
                  <c:pt idx="4">
                    <c:v>Безопасность жизнедеятельности</c:v>
                  </c:pt>
                </c:lvl>
                <c:lvl>
                  <c:pt idx="0">
                    <c:v>21.03.02 Землеустройство и кадастры, профиль «Кадастр недвижимости», Б-ЗК-11</c:v>
                  </c:pt>
                  <c:pt idx="1">
                    <c:v>21.03.02 Землеустройство и кадастры, профиль «Оценка недвижимости», Б-ЗК-12</c:v>
                  </c:pt>
                  <c:pt idx="2">
                    <c:v>04.03.01 Химия, профиль «Фармацевтическая химия и химическая экспертиза», Б-Х-11</c:v>
                  </c:pt>
                  <c:pt idx="3">
                    <c:v>44.03.05 Педагогическое образование (с двумя профилями подготовки), профиль «Биология и экология», Б-ПБЭ-11</c:v>
                  </c:pt>
                  <c:pt idx="4">
                    <c:v>44.03.05 Педагогическое образование (с двумя профилями подготовки), профиль «Биология и география», Б-ПБГ-21</c:v>
                  </c:pt>
                </c:lvl>
              </c:multiLvlStrCache>
            </c:multiLvlStrRef>
          </c:cat>
          <c:val>
            <c:numRef>
              <c:f>'ВК-кафедры'!$H$12:$H$16</c:f>
              <c:numCache>
                <c:formatCode>0.0%</c:formatCode>
                <c:ptCount val="5"/>
                <c:pt idx="0">
                  <c:v>0.71</c:v>
                </c:pt>
                <c:pt idx="1">
                  <c:v>0.86</c:v>
                </c:pt>
                <c:pt idx="2">
                  <c:v>0.95</c:v>
                </c:pt>
                <c:pt idx="3">
                  <c:v>0.91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9F-473A-B241-29E32830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4-479E-B4DE-0AA9572D36A8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4-479E-B4DE-0AA9572D36A8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4-479E-B4DE-0AA9572D36A8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A4-479E-B4DE-0AA9572D36A8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A4-479E-B4DE-0AA9572D36A8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A4-479E-B4DE-0AA9572D36A8}"/>
              </c:ext>
            </c:extLst>
          </c:dPt>
          <c:cat>
            <c:multiLvlStrRef>
              <c:f>'ВК-кафедры'!$C$17:$D$22</c:f>
              <c:multiLvlStrCache>
                <c:ptCount val="6"/>
                <c:lvl>
                  <c:pt idx="0">
                    <c:v>Оргпнизация социально-психолого-педагогической диагностики</c:v>
                  </c:pt>
                  <c:pt idx="1">
                    <c:v>Иностранный язык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Русский язык и культура речи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  </c:pt>
                  <c:pt idx="1">
                    <c:v>39.03.03 Организация аботы с молодежью, профиль "Госдарственная молодежная политика", Б-ОРМ-11</c:v>
                  </c:pt>
                  <c:pt idx="2">
                    <c:v>39.03.03 Организация аботы с молодежью, профиль "Госдарственная молодежная политика", Б-ОРМ-11</c:v>
                  </c:pt>
                  <c:pt idx="3">
                    <c:v>39.03.03 Организация аботы с молодежью, профиль "Госдарственная молодежная политика", Б-ОРМ-21</c:v>
                  </c:pt>
                  <c:pt idx="4">
                    <c:v>43.03.02 Туризм, профиль "Технология и организация внутреннего и международного туризма", Б-Тур-11</c:v>
                  </c:pt>
                  <c:pt idx="5">
  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  </c:pt>
                </c:lvl>
              </c:multiLvlStrCache>
            </c:multiLvlStrRef>
          </c:cat>
          <c:val>
            <c:numRef>
              <c:f>'ВК-кафедры'!$H$17:$H$22</c:f>
              <c:numCache>
                <c:formatCode>0.0%</c:formatCode>
                <c:ptCount val="6"/>
                <c:pt idx="0">
                  <c:v>0.92</c:v>
                </c:pt>
                <c:pt idx="1">
                  <c:v>0.96</c:v>
                </c:pt>
                <c:pt idx="2">
                  <c:v>0.96</c:v>
                </c:pt>
                <c:pt idx="3">
                  <c:v>0.96</c:v>
                </c:pt>
                <c:pt idx="4">
                  <c:v>0.95</c:v>
                </c:pt>
                <c:pt idx="5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A4-479E-B4DE-0AA9572D3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D-4887-9868-1FA800CB24C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D-4887-9868-1FA800CB24C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D-4887-9868-1FA800CB24C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D-4887-9868-1FA800CB24CF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4D-4887-9868-1FA800CB24CF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4D-4887-9868-1FA800CB24CF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4D-4887-9868-1FA800CB24CF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E4D-4887-9868-1FA800CB24CF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75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E4D-4887-9868-1FA800CB24CF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</a:schemeClr>
                  </a:gs>
                  <a:gs pos="75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alpha val="75000"/>
                    </a:schemeClr>
                  </a:gs>
                  <a:gs pos="100000">
                    <a:schemeClr val="accent2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E4D-4887-9868-1FA800CB24CF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75000">
                    <a:schemeClr val="accent4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alpha val="75000"/>
                    </a:schemeClr>
                  </a:gs>
                  <a:gs pos="100000">
                    <a:schemeClr val="accent4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E4D-4887-9868-1FA800CB24CF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</a:schemeClr>
                  </a:gs>
                  <a:gs pos="75000">
                    <a:schemeClr val="accent6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alpha val="75000"/>
                    </a:schemeClr>
                  </a:gs>
                  <a:gs pos="100000">
                    <a:schemeClr val="accent6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E4D-4887-9868-1FA800CB24CF}"/>
              </c:ext>
            </c:extLst>
          </c:dPt>
          <c:dPt>
            <c:idx val="12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60000"/>
                      <a:lumOff val="4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lumOff val="40000"/>
                      <a:alpha val="75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E4D-4887-9868-1FA800CB24CF}"/>
              </c:ext>
            </c:extLst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75000">
                    <a:schemeClr val="accent4">
                      <a:lumMod val="60000"/>
                      <a:lumOff val="4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lumOff val="40000"/>
                      <a:alpha val="75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E4D-4887-9868-1FA800CB24CF}"/>
              </c:ext>
            </c:extLst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75000">
                    <a:schemeClr val="accent6">
                      <a:lumMod val="60000"/>
                      <a:lumOff val="4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lumOff val="40000"/>
                      <a:alpha val="75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E4D-4887-9868-1FA800CB24CF}"/>
              </c:ext>
            </c:extLst>
          </c:dPt>
          <c:dPt>
            <c:idx val="15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5000">
                    <a:schemeClr val="accent2">
                      <a:lumMod val="5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50000"/>
                      <a:alpha val="75000"/>
                    </a:schemeClr>
                  </a:gs>
                  <a:gs pos="100000">
                    <a:schemeClr val="accent2">
                      <a:lumMod val="5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E4D-4887-9868-1FA800CB24CF}"/>
              </c:ext>
            </c:extLst>
          </c:dPt>
          <c:dPt>
            <c:idx val="16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75000">
                    <a:schemeClr val="accent4">
                      <a:lumMod val="5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50000"/>
                      <a:alpha val="75000"/>
                    </a:schemeClr>
                  </a:gs>
                  <a:gs pos="100000">
                    <a:schemeClr val="accent4">
                      <a:lumMod val="5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E4D-4887-9868-1FA800CB24CF}"/>
              </c:ext>
            </c:extLst>
          </c:dPt>
          <c:cat>
            <c:multiLvlStrRef>
              <c:f>'ВК-кафедры'!$C$27:$D$43</c:f>
              <c:multiLvlStrCache>
                <c:ptCount val="17"/>
                <c:lvl>
                  <c:pt idx="0">
                    <c:v>Русский язык и культура речи</c:v>
                  </c:pt>
                  <c:pt idx="1">
                    <c:v>Русский язык и культура речи</c:v>
                  </c:pt>
                  <c:pt idx="2">
                    <c:v>Русский язык и культура речи</c:v>
                  </c:pt>
                  <c:pt idx="3">
                    <c:v>Безопасность жизнедеятельности</c:v>
                  </c:pt>
                  <c:pt idx="4">
                    <c:v>Безопасность жизнедеятельности</c:v>
                  </c:pt>
                  <c:pt idx="5">
                    <c:v>Безопасность жизнедеятельности</c:v>
                  </c:pt>
                  <c:pt idx="6">
                    <c:v>Безопасность жизнедеятельности</c:v>
                  </c:pt>
                  <c:pt idx="7">
                    <c:v>Лингвостилистика</c:v>
                  </c:pt>
                  <c:pt idx="8">
                    <c:v>Лингвостилистика</c:v>
                  </c:pt>
                  <c:pt idx="9">
                    <c:v>Введение в языкознание</c:v>
                  </c:pt>
                  <c:pt idx="10">
                    <c:v>Введение в языкознание</c:v>
                  </c:pt>
                  <c:pt idx="11">
                    <c:v>Основы права</c:v>
                  </c:pt>
                  <c:pt idx="12">
                    <c:v>Основы права</c:v>
                  </c:pt>
                  <c:pt idx="13">
                    <c:v>Безопасность жизнедеятельности</c:v>
                  </c:pt>
                  <c:pt idx="14">
                    <c:v>Безопасность жизнедеятельности</c:v>
                  </c:pt>
                  <c:pt idx="15">
                    <c:v>Коммуникативная грамматика иностранного языка</c:v>
                  </c:pt>
                  <c:pt idx="16">
                    <c:v>Коммуникативная грамматика иностранного языка</c:v>
                  </c:pt>
                </c:lvl>
                <c:lvl>
                  <c:pt idx="0">
                    <c:v>45.03.02 Лингвистика, профиль "Перевод и переводоведение (английский и немецкий языки", Б-ЛПеАН-11</c:v>
                  </c:pt>
                  <c:pt idx="1">
                    <c:v>45.03.02 Лингвистика, профиль "Перевод и переводоведение (английский и немецкий языки", Б-ЛПеАН-12</c:v>
                  </c:pt>
                  <c:pt idx="2">
                    <c:v>45.03.02 Лингвистика, профиль "Перевод и переводоведение ( французский и английский и  языки), Б-ЛПеФА-11,12</c:v>
                  </c:pt>
                  <c:pt idx="3">
                    <c:v>45.03.02 Лингвистика, профиль "Перевод и переводоведение (английский и немецкий языки", Б-ЛПеАН-21</c:v>
                  </c:pt>
                  <c:pt idx="4">
                    <c:v>45.03.02 Лингвистика, профиль "Перевод и переводоведение (английский и немецкий языки", Б-ЛПеАН-22</c:v>
                  </c:pt>
                  <c:pt idx="5">
                    <c:v>45.03.02 Лингвистика, профиль "Перевод и переводоведение ( французский и английский и  языки), Б-ЛПеФА-21</c:v>
                  </c:pt>
                  <c:pt idx="6">
                    <c:v>45.03.02 Лингвистика, профиль "Перевод и переводоведение ( французский и английский и  языки), Б-ЛПеФА-22</c:v>
                  </c:pt>
                  <c:pt idx="7">
                    <c:v>45.03.02 Лингвистика, профиль "Перевод и переводоведение (английский и немецкий языки", Б-ЛПеАН-31</c:v>
                  </c:pt>
                  <c:pt idx="8">
                    <c:v>45.03.02 Лингвистика, профиль "Перевод и переводоведение (английский и французский  языки), Б-ЛПеАФ-31</c:v>
                  </c:pt>
                  <c:pt idx="9">
                    <c:v>45.03.02 Лингвистика, профиль Теория и методика преподавания иностранных языков и культур (английский и неменцкий языки), Б-ЛАН-31</c:v>
                  </c:pt>
                  <c:pt idx="10">
                    <c:v>45.03.02 Лингвистика, профиль Теория и методика преподавания иностранных языков и культур (английский и французский языки), Б-ЛАФ-31</c:v>
                  </c:pt>
                  <c:pt idx="11">
  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  </c:pt>
                  <c:pt idx="12">
  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  </c:pt>
                  <c:pt idx="13">
                    <c:v>44.03.05 Педагогическое образование (с двумя прфилями подготовки), профиль Иностранные языки (немецкий и английский языки), Б-ПНА-21</c:v>
                  </c:pt>
                  <c:pt idx="14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  <c:pt idx="15">
                    <c:v>44.03.05 Педагогическое образование (с двумя профилями подготовки), профиль Иностранные языки (немецкий и английский языки), Б-ПНА-21</c:v>
                  </c:pt>
                  <c:pt idx="16">
                    <c:v>44.03.05 Педагогическое образование (с двумя профилями подготовки), профиль Иностранные языки ( английский  и французский языки), Б-ПАФ-21</c:v>
                  </c:pt>
                </c:lvl>
              </c:multiLvlStrCache>
            </c:multiLvlStrRef>
          </c:cat>
          <c:val>
            <c:numRef>
              <c:f>'ВК-кафедры'!$H$27:$H$43</c:f>
              <c:numCache>
                <c:formatCode>0.0%</c:formatCode>
                <c:ptCount val="17"/>
                <c:pt idx="0">
                  <c:v>0.91200000000000003</c:v>
                </c:pt>
                <c:pt idx="1">
                  <c:v>0.9</c:v>
                </c:pt>
                <c:pt idx="2">
                  <c:v>0.92</c:v>
                </c:pt>
                <c:pt idx="3">
                  <c:v>0.82</c:v>
                </c:pt>
                <c:pt idx="4">
                  <c:v>0.8</c:v>
                </c:pt>
                <c:pt idx="5">
                  <c:v>0.96</c:v>
                </c:pt>
                <c:pt idx="6">
                  <c:v>0.92</c:v>
                </c:pt>
                <c:pt idx="7">
                  <c:v>1</c:v>
                </c:pt>
                <c:pt idx="8">
                  <c:v>0.69</c:v>
                </c:pt>
                <c:pt idx="9">
                  <c:v>0.71399999999999997</c:v>
                </c:pt>
                <c:pt idx="10">
                  <c:v>0.94</c:v>
                </c:pt>
                <c:pt idx="11">
                  <c:v>0.95</c:v>
                </c:pt>
                <c:pt idx="12">
                  <c:v>0.85</c:v>
                </c:pt>
                <c:pt idx="13">
                  <c:v>0.82</c:v>
                </c:pt>
                <c:pt idx="14">
                  <c:v>1</c:v>
                </c:pt>
                <c:pt idx="15">
                  <c:v>0.82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E4D-4887-9868-1FA800CB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3-4DA2-B8CE-28670E4B24F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3-4DA2-B8CE-28670E4B24F1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73-4DA2-B8CE-28670E4B24F1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73-4DA2-B8CE-28670E4B24F1}"/>
              </c:ext>
            </c:extLst>
          </c:dPt>
          <c:cat>
            <c:multiLvlStrRef>
              <c:f>'ВК-кафедры'!$C$23:$D$26</c:f>
              <c:multiLvlStrCache>
                <c:ptCount val="4"/>
                <c:lvl>
                  <c:pt idx="0">
                    <c:v>Иностранный язык</c:v>
                  </c:pt>
                  <c:pt idx="1">
                    <c:v>История (история России, всеобщая история)</c:v>
                  </c:pt>
                  <c:pt idx="2">
                    <c:v>История (история России, всеобщая история)</c:v>
                  </c:pt>
                  <c:pt idx="3">
                    <c:v>История (история России, всеобщая история)</c:v>
                  </c:pt>
                </c:lvl>
                <c:lvl>
                  <c:pt idx="0">
                    <c:v>38.05.02 Таможенное дело, специализация "Таможенное  и логистическое обеспечение внешнеэкономической деятельности" С -ТмД-11,12</c:v>
                  </c:pt>
                  <c:pt idx="1">
  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  </c:pt>
                  <c:pt idx="2">
                    <c:v>41.03.06 Публичная политика т социальные науки, профиль "Социально-политические коммуникации", Б-ППСН-11</c:v>
                  </c:pt>
                  <c:pt idx="3">
                    <c:v>40.03.01 Юриспруденция, профиль "Юриспруденция", Б-Юр-11</c:v>
                  </c:pt>
                </c:lvl>
              </c:multiLvlStrCache>
            </c:multiLvlStrRef>
          </c:cat>
          <c:val>
            <c:numRef>
              <c:f>'ВК-кафедры'!$H$23:$H$26</c:f>
              <c:numCache>
                <c:formatCode>0.0%</c:formatCode>
                <c:ptCount val="4"/>
                <c:pt idx="0">
                  <c:v>0.79</c:v>
                </c:pt>
                <c:pt idx="1">
                  <c:v>1</c:v>
                </c:pt>
                <c:pt idx="2">
                  <c:v>1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73-4DA2-B8CE-28670E4B2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3-4B7A-84F3-9B09BAB4AB7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3-4B7A-84F3-9B09BAB4AB7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83-4B7A-84F3-9B09BAB4AB7D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83-4B7A-84F3-9B09BAB4AB7D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83-4B7A-84F3-9B09BAB4AB7D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83-4B7A-84F3-9B09BAB4AB7D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83-4B7A-84F3-9B09BAB4AB7D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83-4B7A-84F3-9B09BAB4AB7D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75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83-4B7A-84F3-9B09BAB4AB7D}"/>
              </c:ext>
            </c:extLst>
          </c:dPt>
          <c:cat>
            <c:multiLvlStrRef>
              <c:f>'ВК-кафедры'!$C$44:$D$54</c:f>
              <c:multiLvlStrCache>
                <c:ptCount val="11"/>
                <c:lvl>
                  <c:pt idx="0">
                    <c:v>Лигвистические основы начального образования</c:v>
                  </c:pt>
                  <c:pt idx="1">
                    <c:v>Математические основы начального образования</c:v>
                  </c:pt>
                  <c:pt idx="2">
                    <c:v>Естественно-научные основы начального образования</c:v>
                  </c:pt>
                  <c:pt idx="3">
                    <c:v>Иностранный язык</c:v>
                  </c:pt>
                  <c:pt idx="4">
                    <c:v>Безопасность жизнедеятельности</c:v>
                  </c:pt>
                  <c:pt idx="5">
                    <c:v>Анатомия и возрастная физиология</c:v>
                  </c:pt>
                  <c:pt idx="6">
                    <c:v>Анатомия и возрастная физиология</c:v>
                  </c:pt>
                  <c:pt idx="7">
                    <c:v>Иностранный язык</c:v>
                  </c:pt>
                  <c:pt idx="8">
                    <c:v>Иностранный язык</c:v>
                  </c:pt>
                  <c:pt idx="9">
                    <c:v>Безопасность жизнедеятельности</c:v>
                  </c:pt>
                  <c:pt idx="10">
                    <c:v>Безопасность жизнедеятельности</c:v>
                  </c:pt>
                </c:lvl>
                <c:lvl>
                  <c:pt idx="0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1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2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3">
  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  </c:pt>
                  <c:pt idx="4">
  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  </c:pt>
                  <c:pt idx="5">
                    <c:v>44.03.03 Специальное (дефектологическое) образование, профиль Логопедия, Б-СДО-11</c:v>
                  </c:pt>
                  <c:pt idx="6">
                    <c:v>44.03.03 Специальное (дефектологическое) образование, профиль Логопедия, Б-СДО-21</c:v>
                  </c:pt>
                  <c:pt idx="7">
                    <c:v>44.03.03 Специальное (дефектологическое) образование, профиль Логопедия, Б-СДО-11</c:v>
                  </c:pt>
                  <c:pt idx="8">
                    <c:v>44.03.03 Специальное (дефектологическое) образование, профиль Логопедия, Б-СДО-12</c:v>
                  </c:pt>
                  <c:pt idx="9">
                    <c:v>44.03.03 Специальное (дефектологическое) образование, профиль Логопедия, Б-СДО-21</c:v>
                  </c:pt>
                  <c:pt idx="10">
                    <c:v>44.03.03 Специальное (дефектологическое) образование, профиль Логопедия, Б-СДО-22</c:v>
                  </c:pt>
                </c:lvl>
              </c:multiLvlStrCache>
            </c:multiLvlStrRef>
          </c:cat>
          <c:val>
            <c:numRef>
              <c:f>'ВК-кафедры'!$H$46:$H$54</c:f>
              <c:numCache>
                <c:formatCode>0.0%</c:formatCode>
                <c:ptCount val="9"/>
                <c:pt idx="0">
                  <c:v>0.92</c:v>
                </c:pt>
                <c:pt idx="1">
                  <c:v>0.75</c:v>
                </c:pt>
                <c:pt idx="2">
                  <c:v>0.94</c:v>
                </c:pt>
                <c:pt idx="3">
                  <c:v>1</c:v>
                </c:pt>
                <c:pt idx="4">
                  <c:v>0.93</c:v>
                </c:pt>
                <c:pt idx="5">
                  <c:v>1</c:v>
                </c:pt>
                <c:pt idx="6">
                  <c:v>0.97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83-4B7A-84F3-9B09BAB4A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F-4B28-BEF2-03E108BAFB7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F-4B28-BEF2-03E108BAFB7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F-4B28-BEF2-03E108BAFB76}"/>
              </c:ext>
            </c:extLst>
          </c:dPt>
          <c:cat>
            <c:multiLvlStrRef>
              <c:f>'ВК-кафедры'!$C$55:$D$57</c:f>
              <c:multiLvlStrCache>
                <c:ptCount val="3"/>
                <c:lvl>
                  <c:pt idx="0">
                    <c:v>Иностранный язык</c:v>
                  </c:pt>
                  <c:pt idx="1">
                    <c:v>Математика</c:v>
                  </c:pt>
                  <c:pt idx="2">
                    <c:v>Иностранный язык</c:v>
                  </c:pt>
                </c:lvl>
                <c:lvl>
                  <c:pt idx="0">
                    <c:v>37.03.01 Психология, профиль Психология, Б-Пс-11</c:v>
                  </c:pt>
                  <c:pt idx="1">
                    <c:v>37.03.01 Психология, профиль Психология, Б-Пс-11</c:v>
                  </c:pt>
                  <c:pt idx="2">
                    <c:v>37.03.01 Психология, профиль Психологическое консультирование личностного развития, Бв-Пс-11</c:v>
                  </c:pt>
                </c:lvl>
              </c:multiLvlStrCache>
            </c:multiLvlStrRef>
          </c:cat>
          <c:val>
            <c:numRef>
              <c:f>'ВК-кафедры'!$H$55:$H$57</c:f>
              <c:numCache>
                <c:formatCode>0.0%</c:formatCode>
                <c:ptCount val="3"/>
                <c:pt idx="0">
                  <c:v>0.8</c:v>
                </c:pt>
                <c:pt idx="1">
                  <c:v>0.7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EF-4B28-BEF2-03E108BAF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6-463F-B3F4-2F3EC7F0028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6-463F-B3F4-2F3EC7F00287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96-463F-B3F4-2F3EC7F00287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96-463F-B3F4-2F3EC7F00287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96-463F-B3F4-2F3EC7F00287}"/>
              </c:ext>
            </c:extLst>
          </c:dPt>
          <c:cat>
            <c:multiLvlStrRef>
              <c:f>'ВК-кафедры'!$C$58:$D$62</c:f>
              <c:multiLvlStrCache>
                <c:ptCount val="5"/>
                <c:lvl>
                  <c:pt idx="0">
                    <c:v>Биология</c:v>
                  </c:pt>
                  <c:pt idx="1">
                    <c:v>Биология</c:v>
                  </c:pt>
                  <c:pt idx="2">
                    <c:v>Биология</c:v>
                  </c:pt>
                  <c:pt idx="3">
                    <c:v>Биология</c:v>
                  </c:pt>
                  <c:pt idx="4">
                    <c:v>Биология</c:v>
                  </c:pt>
                </c:lvl>
                <c:lvl>
                  <c:pt idx="0">
                    <c:v>31.05.01 Лечебное дело,  С-ЛД-11</c:v>
                  </c:pt>
                  <c:pt idx="1">
                    <c:v>31.05.01 Лечебное дело,  С-ЛД-12</c:v>
                  </c:pt>
                  <c:pt idx="2">
                    <c:v>31.05.01 Лечебное дело,  С-ЛД-13</c:v>
                  </c:pt>
                  <c:pt idx="3">
                    <c:v>31.05.01 Лечебное дело,  С-ЛД-14</c:v>
                  </c:pt>
                  <c:pt idx="4">
                    <c:v>31.05.01 Лечебное дело,  С-ЛД-15</c:v>
                  </c:pt>
                </c:lvl>
              </c:multiLvlStrCache>
            </c:multiLvlStrRef>
          </c:cat>
          <c:val>
            <c:numRef>
              <c:f>'ВК-кафедры'!$H$58:$H$62</c:f>
              <c:numCache>
                <c:formatCode>0.0%</c:formatCode>
                <c:ptCount val="5"/>
                <c:pt idx="0">
                  <c:v>0.92</c:v>
                </c:pt>
                <c:pt idx="1">
                  <c:v>0.85</c:v>
                </c:pt>
                <c:pt idx="2">
                  <c:v>0.92</c:v>
                </c:pt>
                <c:pt idx="3">
                  <c:v>0.65400000000000003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96-463F-B3F4-2F3EC7F00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Доля студентов, участвовавших во входном контроле по образовательным программам</a:t>
            </a:r>
          </a:p>
        </c:rich>
      </c:tx>
      <c:layout>
        <c:manualLayout>
          <c:xMode val="edge"/>
          <c:yMode val="edge"/>
          <c:x val="0.12444758358987927"/>
          <c:y val="6.1814233140898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'ВК-ООП'!$H$3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'ВК-ООП'!$C$4:$C$37</c:f>
              <c:strCache>
                <c:ptCount val="34"/>
                <c:pt idx="0">
                  <c:v>44.03.05 Педагогическое образование (с двумя профилями подготовки), профиль «Физика и математика», Б-ПФМ-11</c:v>
                </c:pt>
                <c:pt idx="1">
                  <c:v>09.03.02 Информационные системы и технологии, профиль «Безопасность информационных систем», Б-ИСиТ-11</c:v>
                </c:pt>
                <c:pt idx="2">
                  <c:v>38.03.01 Экономика, профиль «Цифровая экономика», Б-Эк-11</c:v>
                </c:pt>
                <c:pt idx="3">
                  <c:v>38.03.02 Менеджмент, профиль «Управление экономическим развитием», Б-Мен-41</c:v>
                </c:pt>
                <c:pt idx="4">
                  <c:v>38.03.04 Государственное и муниципальное управление, профиль «Управление экономическим развитием»,Б-ГиМУ-41</c:v>
                </c:pt>
                <c:pt idx="5">
                  <c:v>38.03.02 Менеджмент, профиль «Бизнес-аналитика»,Б-Мен-11</c:v>
                </c:pt>
                <c:pt idx="6">
                  <c:v>21.03.02 Землеустройство и кадастры, профиль «Кадастр недвижимости», Б-ЗК-11</c:v>
                </c:pt>
                <c:pt idx="7">
                  <c:v>21.03.02 Землеустройство и кадастры, профиль «Оценка недвижимости», Б-ЗК-12</c:v>
                </c:pt>
                <c:pt idx="8">
                  <c:v>04.03.01 Химия, профиль «Фармацевтическая химия и химическая экспертиза», Б-Х-11</c:v>
                </c:pt>
                <c:pt idx="9">
                  <c:v>44.03.05 Педагогическое образование (с двумя профилями подготовки), профиль «Биология и экология», Б-ПБЭ-11</c:v>
                </c:pt>
                <c:pt idx="10">
                  <c:v>44.03.05 Педагогическое образование (с двумя профилями подготовки), профиль «Биология и география», Б-ПБГ-21</c:v>
                </c:pt>
                <c:pt idx="11">
                  <c:v>44.04.02 Психолого-педагогическое образование, магистерская программа "Коуч-технологии в пихлолого-педагогическом сопровождении личности, М-ППО-11</c:v>
                </c:pt>
                <c:pt idx="12">
                  <c:v>39.03.03 Организация аботы с молодежью, профиль "Госдарственная молодежная политика", Б-ОРМ-11</c:v>
                </c:pt>
                <c:pt idx="13">
                  <c:v>39.03.03 Организация аботы с молодежью, профиль "Госдарственная молодежная политика", Б-ОРМ-11</c:v>
                </c:pt>
                <c:pt idx="14">
                  <c:v>39.03.03 Организация аботы с молодежью, профиль "Госдарственная молодежная политика", Б-ОРМ-21</c:v>
                </c:pt>
                <c:pt idx="15">
                  <c:v>43.03.02 Туризм, профиль "Технология и организация внутреннего и международного туризма", Б-Тур-11</c:v>
                </c:pt>
                <c:pt idx="16">
                  <c:v>44.03.05 Педагогическое образование (с двумя профилями подготовки), профиль «Физическая культура и дополнительное образование детей», Б-ПФКДО-21</c:v>
                </c:pt>
                <c:pt idx="17">
                  <c:v>38.05.02 Таможенное дело, специализация "Таможенное  и логистическое обеспечение внешнеэкономической деятельности" С -ТмД-11,12</c:v>
                </c:pt>
                <c:pt idx="18">
                  <c:v>44.03.05 Педагогическое образование (с двумя профилями подготовки), профиль «История и иностранный язык (английский язык)», Б-ПиИЯ-11</c:v>
                </c:pt>
                <c:pt idx="19">
                  <c:v>41.03.06 Публичная политика т социальные науки, профиль "Социально-политические коммуникации", Б-ППСН-11</c:v>
                </c:pt>
                <c:pt idx="20">
                  <c:v>40.03.01 Юриспруденция, профиль "Юриспруденция", Б-Юр-11</c:v>
                </c:pt>
                <c:pt idx="21">
                  <c:v>45.03.02 Лингвистика, профиль "Перевод и переводоведение (английский и немецкий языки", Б-ЛПеАН-11</c:v>
                </c:pt>
                <c:pt idx="22">
                  <c:v>45.03.02 Лингвистика, профиль "Перевод и переводоведение ( французский и английский и  языки), Б-ЛПеФА-11,12</c:v>
                </c:pt>
                <c:pt idx="23">
                  <c:v>45.03.02 Лингвистика, профиль "Перевод и переводоведение (английский и французский  языки), Б-ЛПеАФ-31</c:v>
                </c:pt>
                <c:pt idx="24">
                  <c:v>45.03.02 Лингвистика, профиль Теория и методика преподавания иностранных языков и культур (английский и неменцкий языки), Б-ЛАН-31</c:v>
                </c:pt>
                <c:pt idx="25">
                  <c:v>45.03.02 Лингвистика, профиль Теория и методика преподавания иностранных языков и культур (английский и французский языки), Б-ЛАФ-31</c:v>
                </c:pt>
                <c:pt idx="26">
                  <c:v>44.03.05 Педагогическое образование (с двумя профилями подготовки), профиль Иностранные языки (немецкий и английский языки), Б-ПНА-11</c:v>
                </c:pt>
                <c:pt idx="27">
                  <c:v>44.03.05 Педагогическое образование (с двумя профилями подготовки), профиль Иностранные языки ( английский  и французский языки), Б-ПАФ-11</c:v>
                </c:pt>
                <c:pt idx="28">
                  <c:v>44.03.05 Педагогическое образование (с двумя профилями подготовки), профиль Педагогика и методика начального образования и доаполнительного образования детей, Б-ПНОДО-11</c:v>
                </c:pt>
                <c:pt idx="29">
                  <c:v>44.03.05 Педагогическое образование (с двумя профилями подготовки), профиль Педагогика и методика начального образования и информатика, Б-ПНОИ-21</c:v>
                </c:pt>
                <c:pt idx="30">
                  <c:v>44.03.03 Специальное (дефектологическое) образование, профиль Логопедия, Б-СДО-11</c:v>
                </c:pt>
                <c:pt idx="31">
                  <c:v>37.03.01 Психология, профиль Психология, Б-Пс-11</c:v>
                </c:pt>
                <c:pt idx="32">
                  <c:v>37.03.01 Психология, профиль Психологическое консультирование личностного развития, Бв-Пс-11</c:v>
                </c:pt>
                <c:pt idx="33">
                  <c:v>31.05.01 Лечебное дело,  С-ЛД-11</c:v>
                </c:pt>
              </c:strCache>
            </c:strRef>
          </c:cat>
          <c:val>
            <c:numRef>
              <c:f>'ВК-ООП'!$H$4:$H$37</c:f>
              <c:numCache>
                <c:formatCode>0.0%</c:formatCode>
                <c:ptCount val="34"/>
                <c:pt idx="0">
                  <c:v>0.9</c:v>
                </c:pt>
                <c:pt idx="1">
                  <c:v>0.94299999999999995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0.92</c:v>
                </c:pt>
                <c:pt idx="6">
                  <c:v>0.71</c:v>
                </c:pt>
                <c:pt idx="7">
                  <c:v>0.86</c:v>
                </c:pt>
                <c:pt idx="8">
                  <c:v>0.95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0.96</c:v>
                </c:pt>
                <c:pt idx="13">
                  <c:v>0.96</c:v>
                </c:pt>
                <c:pt idx="14">
                  <c:v>0.96</c:v>
                </c:pt>
                <c:pt idx="15">
                  <c:v>0.95</c:v>
                </c:pt>
                <c:pt idx="16">
                  <c:v>0.92</c:v>
                </c:pt>
                <c:pt idx="17">
                  <c:v>0.79</c:v>
                </c:pt>
                <c:pt idx="18">
                  <c:v>1</c:v>
                </c:pt>
                <c:pt idx="19">
                  <c:v>1</c:v>
                </c:pt>
                <c:pt idx="20">
                  <c:v>0.97</c:v>
                </c:pt>
                <c:pt idx="21">
                  <c:v>0.92</c:v>
                </c:pt>
                <c:pt idx="22">
                  <c:v>0.93</c:v>
                </c:pt>
                <c:pt idx="23">
                  <c:v>0.69</c:v>
                </c:pt>
                <c:pt idx="24">
                  <c:v>0.71399999999999997</c:v>
                </c:pt>
                <c:pt idx="25">
                  <c:v>0.94</c:v>
                </c:pt>
                <c:pt idx="26">
                  <c:v>0.89</c:v>
                </c:pt>
                <c:pt idx="27">
                  <c:v>0.93</c:v>
                </c:pt>
                <c:pt idx="28">
                  <c:v>0.92</c:v>
                </c:pt>
                <c:pt idx="29">
                  <c:v>0.94</c:v>
                </c:pt>
                <c:pt idx="30">
                  <c:v>0.98</c:v>
                </c:pt>
                <c:pt idx="31">
                  <c:v>0.75</c:v>
                </c:pt>
                <c:pt idx="32">
                  <c:v>0.82</c:v>
                </c:pt>
                <c:pt idx="3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8-4347-A38F-5CCEF46081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51330448"/>
        <c:axId val="451331008"/>
      </c:barChart>
      <c:catAx>
        <c:axId val="4513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1008"/>
        <c:crosses val="autoZero"/>
        <c:auto val="1"/>
        <c:lblAlgn val="ctr"/>
        <c:lblOffset val="100"/>
        <c:tickLblSkip val="1"/>
        <c:noMultiLvlLbl val="0"/>
      </c:catAx>
      <c:valAx>
        <c:axId val="451331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- 95%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институт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0.56041</cdr:x>
      <cdr:y>0.00522</cdr:y>
    </cdr:from>
    <cdr:to>
      <cdr:x>1</cdr:x>
      <cdr:y>0.12596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4823" y="29888"/>
          <a:ext cx="4216035" cy="691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 и мировых языков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Медицинский институт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- 86%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- 95%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- 94%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лигвистики и мировых языков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- 94%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0.06968</cdr:y>
    </cdr:from>
    <cdr:to>
      <cdr:x>0.17312</cdr:x>
      <cdr:y>0.3452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0" y="448540"/>
          <a:ext cx="1764631" cy="1773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- 94%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0.06968</cdr:y>
    </cdr:from>
    <cdr:to>
      <cdr:x>0.17312</cdr:x>
      <cdr:y>0.3452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0" y="448540"/>
          <a:ext cx="1764631" cy="1773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- 77%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0.06968</cdr:y>
    </cdr:from>
    <cdr:to>
      <cdr:x>0.17312</cdr:x>
      <cdr:y>0.3452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0" y="448540"/>
          <a:ext cx="1764631" cy="1773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- 81%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Медицинский институт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13.10.2021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13.10.2021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9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 10">
            <a:extLst>
              <a:ext uri="{FF2B5EF4-FFF2-40B4-BE49-F238E27FC236}">
                <a16:creationId xmlns:a16="http://schemas.microsoft.com/office/drawing/2014/main" id="{34CF22CD-59B3-45E5-A1DF-03513B2F784E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DA0ABEF-ED96-41F8-89D1-BD9DB5165C3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836D4E0-C333-4386-B701-7E8D27552AC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54E1E8C-ABB7-4D8A-AA68-881E51211D2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7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12212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9023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53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02907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80D190-F8DE-4701-92C1-7F3B2985958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D91FBCC-B3D1-4D42-8F2B-210DED5584C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9" name="Диагональная полоса 8">
              <a:extLst>
                <a:ext uri="{FF2B5EF4-FFF2-40B4-BE49-F238E27FC236}">
                  <a16:creationId xmlns:a16="http://schemas.microsoft.com/office/drawing/2014/main" id="{7888EE3D-FB99-4D9F-A88B-BE9C3031B1B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F0C3C8B-01F5-4BA4-B126-BE5FD81DBDB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араллелограмм 29">
              <a:extLst>
                <a:ext uri="{FF2B5EF4-FFF2-40B4-BE49-F238E27FC236}">
                  <a16:creationId xmlns:a16="http://schemas.microsoft.com/office/drawing/2014/main" id="{5CB62E0E-5C69-44DF-B2EF-45C417B15CCA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2" name="Надпись 24">
            <a:extLst>
              <a:ext uri="{FF2B5EF4-FFF2-40B4-BE49-F238E27FC236}">
                <a16:creationId xmlns:a16="http://schemas.microsoft.com/office/drawing/2014/main" id="{C14B1712-1A23-43FF-86E5-D232ADFA8273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3" name="Параллелограмм 35">
            <a:extLst>
              <a:ext uri="{FF2B5EF4-FFF2-40B4-BE49-F238E27FC236}">
                <a16:creationId xmlns:a16="http://schemas.microsoft.com/office/drawing/2014/main" id="{4C7A61D8-BE47-4B52-AD71-02F16608383C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351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ый треугольник 18">
            <a:extLst>
              <a:ext uri="{FF2B5EF4-FFF2-40B4-BE49-F238E27FC236}">
                <a16:creationId xmlns:a16="http://schemas.microsoft.com/office/drawing/2014/main" id="{68901DF2-4375-4A37-BBFE-3468E5983007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араллелограмм 16">
            <a:extLst>
              <a:ext uri="{FF2B5EF4-FFF2-40B4-BE49-F238E27FC236}">
                <a16:creationId xmlns:a16="http://schemas.microsoft.com/office/drawing/2014/main" id="{4EC73900-78D6-40F6-BE07-80121F9216DF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167FDC2-7D6C-449F-8DD4-F157F992EA6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29A6AA4-FC20-4D67-B9C6-BF960D5F2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 24">
            <a:extLst>
              <a:ext uri="{FF2B5EF4-FFF2-40B4-BE49-F238E27FC236}">
                <a16:creationId xmlns:a16="http://schemas.microsoft.com/office/drawing/2014/main" id="{5B1E4344-43B7-45AB-8915-1EE6E31B1A1A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F28DE12-B46A-4255-BCAD-164B2B8EBBB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DDBBBBF-CE97-4783-A59F-E0057BF26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араллелограмм 23">
            <a:extLst>
              <a:ext uri="{FF2B5EF4-FFF2-40B4-BE49-F238E27FC236}">
                <a16:creationId xmlns:a16="http://schemas.microsoft.com/office/drawing/2014/main" id="{27988F83-9D5E-4724-90B1-7B42ACF803F5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495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806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F06D75C-7BB8-4F41-927F-B9020FFD150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2079C4C-3977-4DB6-99F9-9F0F56FD010F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0" name="Диагональная полоса 9">
              <a:extLst>
                <a:ext uri="{FF2B5EF4-FFF2-40B4-BE49-F238E27FC236}">
                  <a16:creationId xmlns:a16="http://schemas.microsoft.com/office/drawing/2014/main" id="{29B7A76D-9FF6-414A-9CBB-A6ED0F56DCC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8E385FA3-513A-4CB6-92C2-4AF36D271E0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араллелограмм 29">
              <a:extLst>
                <a:ext uri="{FF2B5EF4-FFF2-40B4-BE49-F238E27FC236}">
                  <a16:creationId xmlns:a16="http://schemas.microsoft.com/office/drawing/2014/main" id="{7BA127C6-BA81-4D2C-BF2A-5968EEEEA601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Надпись 24">
            <a:extLst>
              <a:ext uri="{FF2B5EF4-FFF2-40B4-BE49-F238E27FC236}">
                <a16:creationId xmlns:a16="http://schemas.microsoft.com/office/drawing/2014/main" id="{41A08426-051D-4F79-888D-BADA07180737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4" name="Параллелограмм 35">
            <a:extLst>
              <a:ext uri="{FF2B5EF4-FFF2-40B4-BE49-F238E27FC236}">
                <a16:creationId xmlns:a16="http://schemas.microsoft.com/office/drawing/2014/main" id="{158E8171-D5A4-40A8-B1E0-2D6BD678DC66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66688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AD0C4F9-1AE0-4682-B6A5-9AE71289A2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AA739B-4BB0-45C8-BB21-DB68919A62EB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3" name="Диагональная полоса 12">
              <a:extLst>
                <a:ext uri="{FF2B5EF4-FFF2-40B4-BE49-F238E27FC236}">
                  <a16:creationId xmlns:a16="http://schemas.microsoft.com/office/drawing/2014/main" id="{0459FE40-51FF-4A11-9F88-37E294EB8B7E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379661E-F8DE-44A9-8077-87BF79F0845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араллелограмм 29">
              <a:extLst>
                <a:ext uri="{FF2B5EF4-FFF2-40B4-BE49-F238E27FC236}">
                  <a16:creationId xmlns:a16="http://schemas.microsoft.com/office/drawing/2014/main" id="{ADE7C322-705C-47DC-8FDF-CDD719F9159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Надпись 24">
            <a:extLst>
              <a:ext uri="{FF2B5EF4-FFF2-40B4-BE49-F238E27FC236}">
                <a16:creationId xmlns:a16="http://schemas.microsoft.com/office/drawing/2014/main" id="{CC57097A-AF14-40FA-A9F5-DFE30B6D1435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7" name="Параллелограмм 35">
            <a:extLst>
              <a:ext uri="{FF2B5EF4-FFF2-40B4-BE49-F238E27FC236}">
                <a16:creationId xmlns:a16="http://schemas.microsoft.com/office/drawing/2014/main" id="{671BB615-64F1-452C-AAA0-7624109D7C3C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8691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адпись 20">
            <a:extLst>
              <a:ext uri="{FF2B5EF4-FFF2-40B4-BE49-F238E27FC236}">
                <a16:creationId xmlns:a16="http://schemas.microsoft.com/office/drawing/2014/main" id="{88A65A59-5C30-4F4A-98CD-A2BC06E3E229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387112-B972-421F-A0DF-DEB91C5F1EC9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8" name="Диагональная полоса 7">
              <a:extLst>
                <a:ext uri="{FF2B5EF4-FFF2-40B4-BE49-F238E27FC236}">
                  <a16:creationId xmlns:a16="http://schemas.microsoft.com/office/drawing/2014/main" id="{D5B4C8BE-552E-4261-B986-B1730CB0A35D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4BA8996-7997-474B-90D6-10B84742E7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араллелограмм 29">
              <a:extLst>
                <a:ext uri="{FF2B5EF4-FFF2-40B4-BE49-F238E27FC236}">
                  <a16:creationId xmlns:a16="http://schemas.microsoft.com/office/drawing/2014/main" id="{2F897530-6D13-4ABF-B4C5-F625D0D84D18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1" name="Параллелограмм 30">
            <a:extLst>
              <a:ext uri="{FF2B5EF4-FFF2-40B4-BE49-F238E27FC236}">
                <a16:creationId xmlns:a16="http://schemas.microsoft.com/office/drawing/2014/main" id="{65C2AC23-EE8B-4E8F-B56C-C7CBFB106361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6200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адпись 17">
            <a:extLst>
              <a:ext uri="{FF2B5EF4-FFF2-40B4-BE49-F238E27FC236}">
                <a16:creationId xmlns:a16="http://schemas.microsoft.com/office/drawing/2014/main" id="{898DBAE7-404C-4B61-9799-BF6E5F08B4ED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F7C527-1330-447F-9FF0-B0382A59242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7" name="Диагональная полоса 6">
              <a:extLst>
                <a:ext uri="{FF2B5EF4-FFF2-40B4-BE49-F238E27FC236}">
                  <a16:creationId xmlns:a16="http://schemas.microsoft.com/office/drawing/2014/main" id="{73493300-46B8-468B-8DF1-C537A8C3391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D9633A9-00ED-48D4-AE0D-7D3D4AC2688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B9ED76A4-4053-4CD9-AE4C-98C4144A6AA9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Параллелограмм 29">
            <a:extLst>
              <a:ext uri="{FF2B5EF4-FFF2-40B4-BE49-F238E27FC236}">
                <a16:creationId xmlns:a16="http://schemas.microsoft.com/office/drawing/2014/main" id="{F418E46F-7D74-49B0-B97B-3C68F82E5DE1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9571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Прямоугольный треугольник 10">
            <a:extLst>
              <a:ext uri="{FF2B5EF4-FFF2-40B4-BE49-F238E27FC236}">
                <a16:creationId xmlns:a16="http://schemas.microsoft.com/office/drawing/2014/main" id="{1C7F28C5-AD9D-4BBA-8395-8193F942D347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2F6A05A-F79C-4E4B-9C4A-A5C46B9A344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8433F74-5A1C-4600-B4B9-6D4AF57D2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4B0B41D-8969-4B9C-BEBB-7ED49B674827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ый треугольник 10">
            <a:extLst>
              <a:ext uri="{FF2B5EF4-FFF2-40B4-BE49-F238E27FC236}">
                <a16:creationId xmlns:a16="http://schemas.microsoft.com/office/drawing/2014/main" id="{27C30128-E7BA-4072-A522-7BFF0459254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25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 10">
            <a:extLst>
              <a:ext uri="{FF2B5EF4-FFF2-40B4-BE49-F238E27FC236}">
                <a16:creationId xmlns:a16="http://schemas.microsoft.com/office/drawing/2014/main" id="{17390D87-B57F-4107-B654-360E3A2F74A4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A7E62EC-C2D9-4333-A4B2-3F135D3DC7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C0FB0-632E-4D42-8CFA-8A2C630EFD68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3E3971-5315-43A7-A358-25B8CD7F6F0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6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651" r:id="rId14"/>
    <p:sldLayoutId id="2147483706" r:id="rId15"/>
    <p:sldLayoutId id="2147483704" r:id="rId16"/>
    <p:sldLayoutId id="2147483689" r:id="rId17"/>
    <p:sldLayoutId id="2147483668" r:id="rId18"/>
    <p:sldLayoutId id="2147483707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692" r:id="rId27"/>
    <p:sldLayoutId id="2147483697" r:id="rId28"/>
    <p:sldLayoutId id="2147483674" r:id="rId29"/>
    <p:sldLayoutId id="2147483731" r:id="rId30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313" y="1974029"/>
            <a:ext cx="5143247" cy="2909940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 ОБУЧАЮЩИХСЯ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КГУ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им. К.Э. Циолковского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B75104-F86C-4914-97B6-200DAAD2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850" y="130963"/>
            <a:ext cx="7516442" cy="46435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b="1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87408-8F4B-4B5F-87F7-90B3E6ED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00" y="1747655"/>
            <a:ext cx="3189049" cy="3231614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B94843-E865-4753-951D-22C7FDCB02CC}"/>
              </a:ext>
            </a:extLst>
          </p:cNvPr>
          <p:cNvSpPr txBox="1">
            <a:spLocks/>
          </p:cNvSpPr>
          <p:nvPr/>
        </p:nvSpPr>
        <p:spPr>
          <a:xfrm>
            <a:off x="6394499" y="5981139"/>
            <a:ext cx="5237062" cy="464351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сентябрь 2021-2022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уч.год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текст, небо, дорог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17208F7-6218-4C17-B0C2-F8AB9ACD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9" y="768626"/>
            <a:ext cx="5804452" cy="56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1B14D28-6BD7-43C9-A7FA-6ABFB2DE4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98483"/>
              </p:ext>
            </p:extLst>
          </p:nvPr>
        </p:nvGraphicFramePr>
        <p:xfrm>
          <a:off x="381000" y="210502"/>
          <a:ext cx="10811555" cy="643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470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C963603-855E-4D6E-B30F-A21EB8A38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55040F3-8602-421E-A596-778E1969F1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1119CF3-A638-47D4-9DB7-181A5FC72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13232"/>
              </p:ext>
            </p:extLst>
          </p:nvPr>
        </p:nvGraphicFramePr>
        <p:xfrm>
          <a:off x="381000" y="210503"/>
          <a:ext cx="10811555" cy="626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59F45-EA24-4BBF-B914-667DEA51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301" y="0"/>
            <a:ext cx="1166439" cy="11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3D9F0E0-3948-4411-B31D-89EDDDFE94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A5F96F-855C-4128-B0C1-92BF28D7F7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182027"/>
              </p:ext>
            </p:extLst>
          </p:nvPr>
        </p:nvGraphicFramePr>
        <p:xfrm>
          <a:off x="281354" y="110836"/>
          <a:ext cx="11529645" cy="66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09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27F3343-F8C6-421F-84A2-FEB0C63E4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228778"/>
              </p:ext>
            </p:extLst>
          </p:nvPr>
        </p:nvGraphicFramePr>
        <p:xfrm>
          <a:off x="381000" y="110836"/>
          <a:ext cx="11590605" cy="66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09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46" y="1252025"/>
            <a:ext cx="6135928" cy="5387926"/>
          </a:xfrm>
          <a:custGeom>
            <a:avLst/>
            <a:gdLst>
              <a:gd name="connsiteX0" fmla="*/ 0 w 6135928"/>
              <a:gd name="connsiteY0" fmla="*/ 0 h 5387926"/>
              <a:gd name="connsiteX1" fmla="*/ 620410 w 6135928"/>
              <a:gd name="connsiteY1" fmla="*/ 0 h 5387926"/>
              <a:gd name="connsiteX2" fmla="*/ 1363540 w 6135928"/>
              <a:gd name="connsiteY2" fmla="*/ 0 h 5387926"/>
              <a:gd name="connsiteX3" fmla="*/ 1922591 w 6135928"/>
              <a:gd name="connsiteY3" fmla="*/ 0 h 5387926"/>
              <a:gd name="connsiteX4" fmla="*/ 2604361 w 6135928"/>
              <a:gd name="connsiteY4" fmla="*/ 0 h 5387926"/>
              <a:gd name="connsiteX5" fmla="*/ 3347490 w 6135928"/>
              <a:gd name="connsiteY5" fmla="*/ 0 h 5387926"/>
              <a:gd name="connsiteX6" fmla="*/ 3845182 w 6135928"/>
              <a:gd name="connsiteY6" fmla="*/ 0 h 5387926"/>
              <a:gd name="connsiteX7" fmla="*/ 4342873 w 6135928"/>
              <a:gd name="connsiteY7" fmla="*/ 0 h 5387926"/>
              <a:gd name="connsiteX8" fmla="*/ 5147362 w 6135928"/>
              <a:gd name="connsiteY8" fmla="*/ 0 h 5387926"/>
              <a:gd name="connsiteX9" fmla="*/ 6135928 w 6135928"/>
              <a:gd name="connsiteY9" fmla="*/ 0 h 5387926"/>
              <a:gd name="connsiteX10" fmla="*/ 6135928 w 6135928"/>
              <a:gd name="connsiteY10" fmla="*/ 511853 h 5387926"/>
              <a:gd name="connsiteX11" fmla="*/ 6135928 w 6135928"/>
              <a:gd name="connsiteY11" fmla="*/ 1131464 h 5387926"/>
              <a:gd name="connsiteX12" fmla="*/ 6135928 w 6135928"/>
              <a:gd name="connsiteY12" fmla="*/ 1858834 h 5387926"/>
              <a:gd name="connsiteX13" fmla="*/ 6135928 w 6135928"/>
              <a:gd name="connsiteY13" fmla="*/ 2424567 h 5387926"/>
              <a:gd name="connsiteX14" fmla="*/ 6135928 w 6135928"/>
              <a:gd name="connsiteY14" fmla="*/ 3098057 h 5387926"/>
              <a:gd name="connsiteX15" fmla="*/ 6135928 w 6135928"/>
              <a:gd name="connsiteY15" fmla="*/ 3609910 h 5387926"/>
              <a:gd name="connsiteX16" fmla="*/ 6135928 w 6135928"/>
              <a:gd name="connsiteY16" fmla="*/ 4391160 h 5387926"/>
              <a:gd name="connsiteX17" fmla="*/ 6135928 w 6135928"/>
              <a:gd name="connsiteY17" fmla="*/ 5387926 h 5387926"/>
              <a:gd name="connsiteX18" fmla="*/ 5331440 w 6135928"/>
              <a:gd name="connsiteY18" fmla="*/ 5387926 h 5387926"/>
              <a:gd name="connsiteX19" fmla="*/ 4588311 w 6135928"/>
              <a:gd name="connsiteY19" fmla="*/ 5387926 h 5387926"/>
              <a:gd name="connsiteX20" fmla="*/ 4029259 w 6135928"/>
              <a:gd name="connsiteY20" fmla="*/ 5387926 h 5387926"/>
              <a:gd name="connsiteX21" fmla="*/ 3224771 w 6135928"/>
              <a:gd name="connsiteY21" fmla="*/ 5387926 h 5387926"/>
              <a:gd name="connsiteX22" fmla="*/ 2543001 w 6135928"/>
              <a:gd name="connsiteY22" fmla="*/ 5387926 h 5387926"/>
              <a:gd name="connsiteX23" fmla="*/ 2045309 w 6135928"/>
              <a:gd name="connsiteY23" fmla="*/ 5387926 h 5387926"/>
              <a:gd name="connsiteX24" fmla="*/ 1363540 w 6135928"/>
              <a:gd name="connsiteY24" fmla="*/ 5387926 h 5387926"/>
              <a:gd name="connsiteX25" fmla="*/ 743129 w 6135928"/>
              <a:gd name="connsiteY25" fmla="*/ 5387926 h 5387926"/>
              <a:gd name="connsiteX26" fmla="*/ 0 w 6135928"/>
              <a:gd name="connsiteY26" fmla="*/ 5387926 h 5387926"/>
              <a:gd name="connsiteX27" fmla="*/ 0 w 6135928"/>
              <a:gd name="connsiteY27" fmla="*/ 4768315 h 5387926"/>
              <a:gd name="connsiteX28" fmla="*/ 0 w 6135928"/>
              <a:gd name="connsiteY28" fmla="*/ 3987065 h 5387926"/>
              <a:gd name="connsiteX29" fmla="*/ 0 w 6135928"/>
              <a:gd name="connsiteY29" fmla="*/ 3259695 h 5387926"/>
              <a:gd name="connsiteX30" fmla="*/ 0 w 6135928"/>
              <a:gd name="connsiteY30" fmla="*/ 2640084 h 5387926"/>
              <a:gd name="connsiteX31" fmla="*/ 0 w 6135928"/>
              <a:gd name="connsiteY31" fmla="*/ 2128231 h 5387926"/>
              <a:gd name="connsiteX32" fmla="*/ 0 w 6135928"/>
              <a:gd name="connsiteY32" fmla="*/ 1508619 h 5387926"/>
              <a:gd name="connsiteX33" fmla="*/ 0 w 6135928"/>
              <a:gd name="connsiteY33" fmla="*/ 781249 h 5387926"/>
              <a:gd name="connsiteX34" fmla="*/ 0 w 6135928"/>
              <a:gd name="connsiteY34" fmla="*/ 0 h 53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35928" h="5387926" fill="none" extrusionOk="0">
                <a:moveTo>
                  <a:pt x="0" y="0"/>
                </a:moveTo>
                <a:cubicBezTo>
                  <a:pt x="133980" y="-11028"/>
                  <a:pt x="441166" y="-4716"/>
                  <a:pt x="620410" y="0"/>
                </a:cubicBezTo>
                <a:cubicBezTo>
                  <a:pt x="799654" y="4716"/>
                  <a:pt x="1073234" y="-16904"/>
                  <a:pt x="1363540" y="0"/>
                </a:cubicBezTo>
                <a:cubicBezTo>
                  <a:pt x="1653846" y="16904"/>
                  <a:pt x="1808423" y="7766"/>
                  <a:pt x="1922591" y="0"/>
                </a:cubicBezTo>
                <a:cubicBezTo>
                  <a:pt x="2036759" y="-7766"/>
                  <a:pt x="2388162" y="4605"/>
                  <a:pt x="2604361" y="0"/>
                </a:cubicBezTo>
                <a:cubicBezTo>
                  <a:pt x="2820560" y="-4605"/>
                  <a:pt x="3198138" y="-22884"/>
                  <a:pt x="3347490" y="0"/>
                </a:cubicBezTo>
                <a:cubicBezTo>
                  <a:pt x="3496842" y="22884"/>
                  <a:pt x="3628923" y="20367"/>
                  <a:pt x="3845182" y="0"/>
                </a:cubicBezTo>
                <a:cubicBezTo>
                  <a:pt x="4061441" y="-20367"/>
                  <a:pt x="4195493" y="-22495"/>
                  <a:pt x="4342873" y="0"/>
                </a:cubicBezTo>
                <a:cubicBezTo>
                  <a:pt x="4490253" y="22495"/>
                  <a:pt x="4822427" y="17761"/>
                  <a:pt x="5147362" y="0"/>
                </a:cubicBezTo>
                <a:cubicBezTo>
                  <a:pt x="5472297" y="-17761"/>
                  <a:pt x="5801255" y="-13620"/>
                  <a:pt x="6135928" y="0"/>
                </a:cubicBezTo>
                <a:cubicBezTo>
                  <a:pt x="6150315" y="187612"/>
                  <a:pt x="6134531" y="286904"/>
                  <a:pt x="6135928" y="511853"/>
                </a:cubicBezTo>
                <a:cubicBezTo>
                  <a:pt x="6137325" y="736802"/>
                  <a:pt x="6155007" y="971952"/>
                  <a:pt x="6135928" y="1131464"/>
                </a:cubicBezTo>
                <a:cubicBezTo>
                  <a:pt x="6116849" y="1290976"/>
                  <a:pt x="6158303" y="1654647"/>
                  <a:pt x="6135928" y="1858834"/>
                </a:cubicBezTo>
                <a:cubicBezTo>
                  <a:pt x="6113554" y="2063021"/>
                  <a:pt x="6131360" y="2304979"/>
                  <a:pt x="6135928" y="2424567"/>
                </a:cubicBezTo>
                <a:cubicBezTo>
                  <a:pt x="6140496" y="2544155"/>
                  <a:pt x="6130441" y="2871927"/>
                  <a:pt x="6135928" y="3098057"/>
                </a:cubicBezTo>
                <a:cubicBezTo>
                  <a:pt x="6141416" y="3324187"/>
                  <a:pt x="6114330" y="3424896"/>
                  <a:pt x="6135928" y="3609910"/>
                </a:cubicBezTo>
                <a:cubicBezTo>
                  <a:pt x="6157526" y="3794924"/>
                  <a:pt x="6165189" y="4118463"/>
                  <a:pt x="6135928" y="4391160"/>
                </a:cubicBezTo>
                <a:cubicBezTo>
                  <a:pt x="6106668" y="4663857"/>
                  <a:pt x="6107952" y="5112041"/>
                  <a:pt x="6135928" y="5387926"/>
                </a:cubicBezTo>
                <a:cubicBezTo>
                  <a:pt x="5780198" y="5427796"/>
                  <a:pt x="5557188" y="5412726"/>
                  <a:pt x="5331440" y="5387926"/>
                </a:cubicBezTo>
                <a:cubicBezTo>
                  <a:pt x="5105692" y="5363126"/>
                  <a:pt x="4764326" y="5376235"/>
                  <a:pt x="4588311" y="5387926"/>
                </a:cubicBezTo>
                <a:cubicBezTo>
                  <a:pt x="4412296" y="5399617"/>
                  <a:pt x="4261525" y="5390677"/>
                  <a:pt x="4029259" y="5387926"/>
                </a:cubicBezTo>
                <a:cubicBezTo>
                  <a:pt x="3796993" y="5385175"/>
                  <a:pt x="3613639" y="5425008"/>
                  <a:pt x="3224771" y="5387926"/>
                </a:cubicBezTo>
                <a:cubicBezTo>
                  <a:pt x="2835903" y="5350844"/>
                  <a:pt x="2780543" y="5370377"/>
                  <a:pt x="2543001" y="5387926"/>
                </a:cubicBezTo>
                <a:cubicBezTo>
                  <a:pt x="2305459" y="5405476"/>
                  <a:pt x="2242704" y="5403556"/>
                  <a:pt x="2045309" y="5387926"/>
                </a:cubicBezTo>
                <a:cubicBezTo>
                  <a:pt x="1847914" y="5372296"/>
                  <a:pt x="1538758" y="5386805"/>
                  <a:pt x="1363540" y="5387926"/>
                </a:cubicBezTo>
                <a:cubicBezTo>
                  <a:pt x="1188322" y="5389047"/>
                  <a:pt x="893848" y="5372808"/>
                  <a:pt x="743129" y="5387926"/>
                </a:cubicBezTo>
                <a:cubicBezTo>
                  <a:pt x="592410" y="5403044"/>
                  <a:pt x="167005" y="5411963"/>
                  <a:pt x="0" y="5387926"/>
                </a:cubicBezTo>
                <a:cubicBezTo>
                  <a:pt x="-13466" y="5238601"/>
                  <a:pt x="-6460" y="5010219"/>
                  <a:pt x="0" y="4768315"/>
                </a:cubicBezTo>
                <a:cubicBezTo>
                  <a:pt x="6460" y="4526411"/>
                  <a:pt x="2862" y="4240300"/>
                  <a:pt x="0" y="3987065"/>
                </a:cubicBezTo>
                <a:cubicBezTo>
                  <a:pt x="-2862" y="3733830"/>
                  <a:pt x="-20328" y="3470111"/>
                  <a:pt x="0" y="3259695"/>
                </a:cubicBezTo>
                <a:cubicBezTo>
                  <a:pt x="20328" y="3049279"/>
                  <a:pt x="354" y="2818321"/>
                  <a:pt x="0" y="2640084"/>
                </a:cubicBezTo>
                <a:cubicBezTo>
                  <a:pt x="-354" y="2461847"/>
                  <a:pt x="20625" y="2304701"/>
                  <a:pt x="0" y="2128231"/>
                </a:cubicBezTo>
                <a:cubicBezTo>
                  <a:pt x="-20625" y="1951761"/>
                  <a:pt x="27662" y="1637469"/>
                  <a:pt x="0" y="1508619"/>
                </a:cubicBezTo>
                <a:cubicBezTo>
                  <a:pt x="-27662" y="1379769"/>
                  <a:pt x="5027" y="1143503"/>
                  <a:pt x="0" y="781249"/>
                </a:cubicBezTo>
                <a:cubicBezTo>
                  <a:pt x="-5027" y="418995"/>
                  <a:pt x="-21100" y="390336"/>
                  <a:pt x="0" y="0"/>
                </a:cubicBezTo>
                <a:close/>
              </a:path>
              <a:path w="6135928" h="5387926" stroke="0" extrusionOk="0">
                <a:moveTo>
                  <a:pt x="0" y="0"/>
                </a:moveTo>
                <a:cubicBezTo>
                  <a:pt x="283555" y="28891"/>
                  <a:pt x="494161" y="10102"/>
                  <a:pt x="620410" y="0"/>
                </a:cubicBezTo>
                <a:cubicBezTo>
                  <a:pt x="746659" y="-10102"/>
                  <a:pt x="1004341" y="16576"/>
                  <a:pt x="1118102" y="0"/>
                </a:cubicBezTo>
                <a:cubicBezTo>
                  <a:pt x="1231863" y="-16576"/>
                  <a:pt x="1608633" y="-23383"/>
                  <a:pt x="1922591" y="0"/>
                </a:cubicBezTo>
                <a:cubicBezTo>
                  <a:pt x="2236549" y="23383"/>
                  <a:pt x="2341385" y="-12260"/>
                  <a:pt x="2543001" y="0"/>
                </a:cubicBezTo>
                <a:cubicBezTo>
                  <a:pt x="2744617" y="12260"/>
                  <a:pt x="2966692" y="-23696"/>
                  <a:pt x="3163412" y="0"/>
                </a:cubicBezTo>
                <a:cubicBezTo>
                  <a:pt x="3360132" y="23696"/>
                  <a:pt x="3602111" y="-16865"/>
                  <a:pt x="3967900" y="0"/>
                </a:cubicBezTo>
                <a:cubicBezTo>
                  <a:pt x="4333689" y="16865"/>
                  <a:pt x="4377844" y="2062"/>
                  <a:pt x="4526951" y="0"/>
                </a:cubicBezTo>
                <a:cubicBezTo>
                  <a:pt x="4676058" y="-2062"/>
                  <a:pt x="5158723" y="-9834"/>
                  <a:pt x="5331440" y="0"/>
                </a:cubicBezTo>
                <a:cubicBezTo>
                  <a:pt x="5504157" y="9834"/>
                  <a:pt x="5935899" y="-35031"/>
                  <a:pt x="6135928" y="0"/>
                </a:cubicBezTo>
                <a:cubicBezTo>
                  <a:pt x="6165233" y="191788"/>
                  <a:pt x="6159728" y="349763"/>
                  <a:pt x="6135928" y="673491"/>
                </a:cubicBezTo>
                <a:cubicBezTo>
                  <a:pt x="6112128" y="997219"/>
                  <a:pt x="6107429" y="1130721"/>
                  <a:pt x="6135928" y="1346982"/>
                </a:cubicBezTo>
                <a:cubicBezTo>
                  <a:pt x="6164427" y="1563243"/>
                  <a:pt x="6137701" y="1822957"/>
                  <a:pt x="6135928" y="2074352"/>
                </a:cubicBezTo>
                <a:cubicBezTo>
                  <a:pt x="6134156" y="2325747"/>
                  <a:pt x="6152116" y="2394080"/>
                  <a:pt x="6135928" y="2586204"/>
                </a:cubicBezTo>
                <a:cubicBezTo>
                  <a:pt x="6119740" y="2778328"/>
                  <a:pt x="6131688" y="3019465"/>
                  <a:pt x="6135928" y="3259695"/>
                </a:cubicBezTo>
                <a:cubicBezTo>
                  <a:pt x="6140168" y="3499925"/>
                  <a:pt x="6150027" y="3703989"/>
                  <a:pt x="6135928" y="3933186"/>
                </a:cubicBezTo>
                <a:cubicBezTo>
                  <a:pt x="6121829" y="4162383"/>
                  <a:pt x="6166959" y="4441965"/>
                  <a:pt x="6135928" y="4606677"/>
                </a:cubicBezTo>
                <a:cubicBezTo>
                  <a:pt x="6104897" y="4771389"/>
                  <a:pt x="6151896" y="5196722"/>
                  <a:pt x="6135928" y="5387926"/>
                </a:cubicBezTo>
                <a:cubicBezTo>
                  <a:pt x="5821527" y="5362428"/>
                  <a:pt x="5658109" y="5366013"/>
                  <a:pt x="5392799" y="5387926"/>
                </a:cubicBezTo>
                <a:cubicBezTo>
                  <a:pt x="5127489" y="5409839"/>
                  <a:pt x="5126630" y="5391164"/>
                  <a:pt x="4895107" y="5387926"/>
                </a:cubicBezTo>
                <a:cubicBezTo>
                  <a:pt x="4663584" y="5384688"/>
                  <a:pt x="4598278" y="5386548"/>
                  <a:pt x="4336056" y="5387926"/>
                </a:cubicBezTo>
                <a:cubicBezTo>
                  <a:pt x="4073834" y="5389304"/>
                  <a:pt x="3855398" y="5428081"/>
                  <a:pt x="3531567" y="5387926"/>
                </a:cubicBezTo>
                <a:cubicBezTo>
                  <a:pt x="3207736" y="5347771"/>
                  <a:pt x="3027797" y="5359299"/>
                  <a:pt x="2849798" y="5387926"/>
                </a:cubicBezTo>
                <a:cubicBezTo>
                  <a:pt x="2671799" y="5416553"/>
                  <a:pt x="2563867" y="5404480"/>
                  <a:pt x="2290746" y="5387926"/>
                </a:cubicBezTo>
                <a:cubicBezTo>
                  <a:pt x="2017625" y="5371372"/>
                  <a:pt x="1784198" y="5412863"/>
                  <a:pt x="1608977" y="5387926"/>
                </a:cubicBezTo>
                <a:cubicBezTo>
                  <a:pt x="1433756" y="5362989"/>
                  <a:pt x="1354298" y="5405012"/>
                  <a:pt x="1111285" y="5387926"/>
                </a:cubicBezTo>
                <a:cubicBezTo>
                  <a:pt x="868272" y="5370840"/>
                  <a:pt x="740998" y="5394075"/>
                  <a:pt x="613593" y="5387926"/>
                </a:cubicBezTo>
                <a:cubicBezTo>
                  <a:pt x="486188" y="5381777"/>
                  <a:pt x="149166" y="5411619"/>
                  <a:pt x="0" y="5387926"/>
                </a:cubicBezTo>
                <a:cubicBezTo>
                  <a:pt x="16891" y="5114729"/>
                  <a:pt x="-3935" y="5063020"/>
                  <a:pt x="0" y="4822194"/>
                </a:cubicBezTo>
                <a:cubicBezTo>
                  <a:pt x="3935" y="4581368"/>
                  <a:pt x="8475" y="4431325"/>
                  <a:pt x="0" y="4040945"/>
                </a:cubicBezTo>
                <a:cubicBezTo>
                  <a:pt x="-8475" y="3650565"/>
                  <a:pt x="-6943" y="3689160"/>
                  <a:pt x="0" y="3421333"/>
                </a:cubicBezTo>
                <a:cubicBezTo>
                  <a:pt x="6943" y="3153506"/>
                  <a:pt x="23422" y="3076331"/>
                  <a:pt x="0" y="2909480"/>
                </a:cubicBezTo>
                <a:cubicBezTo>
                  <a:pt x="-23422" y="2742629"/>
                  <a:pt x="18550" y="2516807"/>
                  <a:pt x="0" y="2182110"/>
                </a:cubicBezTo>
                <a:cubicBezTo>
                  <a:pt x="-18550" y="1847413"/>
                  <a:pt x="21581" y="1739122"/>
                  <a:pt x="0" y="1616378"/>
                </a:cubicBezTo>
                <a:cubicBezTo>
                  <a:pt x="-21581" y="1493634"/>
                  <a:pt x="13901" y="1220789"/>
                  <a:pt x="0" y="889008"/>
                </a:cubicBezTo>
                <a:cubicBezTo>
                  <a:pt x="-13901" y="557227"/>
                  <a:pt x="18178" y="3301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dirty="0"/>
              <a:t>РЕЗУЛЬТАТЫ ВХОДНОГО КОНТРОЛЯ</a:t>
            </a:r>
            <a:endParaRPr lang="ru-RU" b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6456E5-946D-42C3-A0FD-08DAA16D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5" y="1252025"/>
            <a:ext cx="5297585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6BF568-6839-4C55-BA54-DBA68B907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815" y="159570"/>
            <a:ext cx="89592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2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DC4FB01-3347-430B-8158-204DA7622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66022"/>
              </p:ext>
            </p:extLst>
          </p:nvPr>
        </p:nvGraphicFramePr>
        <p:xfrm>
          <a:off x="381000" y="112976"/>
          <a:ext cx="10648071" cy="66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84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3485C31-5130-4ECA-951F-6689F68D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00412"/>
              </p:ext>
            </p:extLst>
          </p:nvPr>
        </p:nvGraphicFramePr>
        <p:xfrm>
          <a:off x="365760" y="253218"/>
          <a:ext cx="10578905" cy="64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13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7893E37-B968-406C-A456-69961A2E8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78031"/>
              </p:ext>
            </p:extLst>
          </p:nvPr>
        </p:nvGraphicFramePr>
        <p:xfrm>
          <a:off x="225084" y="239150"/>
          <a:ext cx="10818054" cy="650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45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AC1041-E7DD-4B72-A121-77AD236E0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56822"/>
              </p:ext>
            </p:extLst>
          </p:nvPr>
        </p:nvGraphicFramePr>
        <p:xfrm>
          <a:off x="393895" y="295422"/>
          <a:ext cx="10635175" cy="630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9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D4ECB44-BD19-4102-B9C4-647BDA373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13296"/>
              </p:ext>
            </p:extLst>
          </p:nvPr>
        </p:nvGraphicFramePr>
        <p:xfrm>
          <a:off x="381000" y="267286"/>
          <a:ext cx="10634003" cy="647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5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618214" cy="5632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Ctr="0">
            <a:normAutofit/>
          </a:bodyPr>
          <a:lstStyle/>
          <a:p>
            <a:pPr rtl="0"/>
            <a:r>
              <a:rPr lang="ru-RU" sz="3700" dirty="0"/>
              <a:t>УЧАСТНИКИ ВХОДНОГО КОНТРОЛЯ</a:t>
            </a:r>
            <a:endParaRPr lang="ru-RU" sz="3700" b="0" dirty="0"/>
          </a:p>
        </p:txBody>
      </p:sp>
      <p:pic>
        <p:nvPicPr>
          <p:cNvPr id="11" name="Объект 10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3AD3C11-9838-4B2A-A378-E2531291D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" r="1563"/>
          <a:stretch/>
        </p:blipFill>
        <p:spPr>
          <a:xfrm>
            <a:off x="4642342" y="1418594"/>
            <a:ext cx="6909577" cy="4020811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B703F5-1EC2-4637-90D2-7FA5F5FD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935" y="263770"/>
            <a:ext cx="934065" cy="9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592CA7A6-AAAE-4C6C-B9DE-DE68D860A8C9}"/>
              </a:ext>
            </a:extLst>
          </p:cNvPr>
          <p:cNvSpPr txBox="1"/>
          <p:nvPr/>
        </p:nvSpPr>
        <p:spPr>
          <a:xfrm>
            <a:off x="2465040" y="472481"/>
            <a:ext cx="4135262" cy="50898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входного</a:t>
            </a:r>
            <a:r>
              <a:rPr lang="ru-RU" sz="1200" b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контроля </a:t>
            </a:r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уровням обученности</a:t>
            </a:r>
          </a:p>
          <a:p>
            <a:pPr algn="ctr"/>
            <a:r>
              <a:rPr lang="ru-RU" sz="1200" b="1" i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Филологический факультет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D9FFBED-F09F-4352-92EF-178A2E03B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08098"/>
              </p:ext>
            </p:extLst>
          </p:nvPr>
        </p:nvGraphicFramePr>
        <p:xfrm>
          <a:off x="381001" y="267286"/>
          <a:ext cx="10577732" cy="620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93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E9106F-9B8F-42AA-9290-7AF60E989F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12523D2-CBA5-45C7-8F00-150D1D5EE5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21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3170F9F-B704-4D7D-8850-1A931A752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32809"/>
              </p:ext>
            </p:extLst>
          </p:nvPr>
        </p:nvGraphicFramePr>
        <p:xfrm>
          <a:off x="407963" y="281354"/>
          <a:ext cx="10635175" cy="608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FC499-8A94-4A26-9931-38BF0997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F7F9FE-1D36-41E7-8E9E-CAF59721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9E84-AE2C-4C9D-A873-3BB4FE43FE7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96055C-A8ED-4DE4-82CC-12A2C688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125F4E-5E86-476A-A2C4-9EA31843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22</a:t>
            </a:fld>
            <a:endParaRPr lang="ru-RU" noProof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B712DD5-AE4A-4151-B40F-7463D54EC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82073"/>
              </p:ext>
            </p:extLst>
          </p:nvPr>
        </p:nvGraphicFramePr>
        <p:xfrm>
          <a:off x="492369" y="309490"/>
          <a:ext cx="10494499" cy="605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9914A-E1C2-4D9A-98B7-6CF11419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905DC-33FF-4285-8E9A-A829119F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0"/>
            <a:ext cx="934065" cy="946532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12C96E7-24B6-4B0C-8EAA-1C6FB2C4C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51383"/>
              </p:ext>
            </p:extLst>
          </p:nvPr>
        </p:nvGraphicFramePr>
        <p:xfrm>
          <a:off x="590843" y="407964"/>
          <a:ext cx="10438229" cy="5952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2080">
                  <a:extLst>
                    <a:ext uri="{9D8B030D-6E8A-4147-A177-3AD203B41FA5}">
                      <a16:colId xmlns:a16="http://schemas.microsoft.com/office/drawing/2014/main" val="2133716927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878266143"/>
                    </a:ext>
                  </a:extLst>
                </a:gridCol>
                <a:gridCol w="1927586">
                  <a:extLst>
                    <a:ext uri="{9D8B030D-6E8A-4147-A177-3AD203B41FA5}">
                      <a16:colId xmlns:a16="http://schemas.microsoft.com/office/drawing/2014/main" val="1994698448"/>
                    </a:ext>
                  </a:extLst>
                </a:gridCol>
                <a:gridCol w="2358517">
                  <a:extLst>
                    <a:ext uri="{9D8B030D-6E8A-4147-A177-3AD203B41FA5}">
                      <a16:colId xmlns:a16="http://schemas.microsoft.com/office/drawing/2014/main" val="2026864583"/>
                    </a:ext>
                  </a:extLst>
                </a:gridCol>
              </a:tblGrid>
              <a:tr h="766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Кафедры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образовательных программ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студентов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772498345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Инженерно-технологический институт (ИТИ)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963686141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естествознание (ИЕ)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3295422254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педагогики (ИП)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863487804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истории и права (ИИиП)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991992971"/>
                  </a:ext>
                </a:extLst>
              </a:tr>
              <a:tr h="507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искусств и социокультурного проектирования (ИИиСКП)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1693442455"/>
                  </a:ext>
                </a:extLst>
              </a:tr>
              <a:tr h="507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лингвистики и мировых языков (ИЛиМЯ)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775632859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Медицинский институт (МИ)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3255861553"/>
                  </a:ext>
                </a:extLst>
              </a:tr>
              <a:tr h="65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Институт психологии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(ИПс)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870254056"/>
                  </a:ext>
                </a:extLst>
              </a:tr>
              <a:tr h="24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 ИНСТИТУТОВ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1109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173922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9AF9356-A899-4E31-97AE-07CCFE8233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54D5E3-6D6C-478E-9214-D39ECDB4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6E6AE27-EB2E-4933-AB51-3D2A1FA7A3C0}"/>
              </a:ext>
            </a:extLst>
          </p:cNvPr>
          <p:cNvGraphicFramePr>
            <a:graphicFrameLocks/>
          </p:cNvGraphicFramePr>
          <p:nvPr/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47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A6E4F99-01BB-41E9-AA9D-8209B23D1B05}"/>
              </a:ext>
            </a:extLst>
          </p:cNvPr>
          <p:cNvGraphicFramePr>
            <a:graphicFrameLocks/>
          </p:cNvGraphicFramePr>
          <p:nvPr/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41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A62E9E7-D148-4B56-B84A-9324D81ED936}"/>
              </a:ext>
            </a:extLst>
          </p:cNvPr>
          <p:cNvGraphicFramePr>
            <a:graphicFrameLocks/>
          </p:cNvGraphicFramePr>
          <p:nvPr/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17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6E528A7-1518-4A40-B9F7-EC2726643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281995"/>
              </p:ext>
            </p:extLst>
          </p:nvPr>
        </p:nvGraphicFramePr>
        <p:xfrm>
          <a:off x="381001" y="181927"/>
          <a:ext cx="10882992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F7D2A4D-51EE-4477-B13C-0F95F8A04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210478"/>
              </p:ext>
            </p:extLst>
          </p:nvPr>
        </p:nvGraphicFramePr>
        <p:xfrm>
          <a:off x="381001" y="181927"/>
          <a:ext cx="10882992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13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A97F51-A17C-483F-A231-A49299930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024681"/>
              </p:ext>
            </p:extLst>
          </p:nvPr>
        </p:nvGraphicFramePr>
        <p:xfrm>
          <a:off x="548640" y="210502"/>
          <a:ext cx="10643915" cy="643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679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397</Words>
  <Application>Microsoft Office PowerPoint</Application>
  <PresentationFormat>Широкоэкранный</PresentationFormat>
  <Paragraphs>126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A431</vt:lpstr>
      <vt:lpstr>Arial</vt:lpstr>
      <vt:lpstr>Arial Black</vt:lpstr>
      <vt:lpstr>Calibri</vt:lpstr>
      <vt:lpstr>Gill Sans SemiBold</vt:lpstr>
      <vt:lpstr>Times New Roman</vt:lpstr>
      <vt:lpstr>Tw Cen MT</vt:lpstr>
      <vt:lpstr>Tw Cen MT Condensed</vt:lpstr>
      <vt:lpstr>Wingdings 3</vt:lpstr>
      <vt:lpstr>Интеграл</vt:lpstr>
      <vt:lpstr>РЕЗУЛЬТАТЫ ВХОДНОГО КОНТРОЛЯ ОБУЧАЮЩИХСЯ  КГУ  им. К.Э. Циолковского</vt:lpstr>
      <vt:lpstr>УЧАСТНИКИ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2020-03-14T09:33:49Z</dcterms:created>
  <dcterms:modified xsi:type="dcterms:W3CDTF">2021-10-13T11:31:48Z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