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9.xml" ContentType="application/vnd.openxmlformats-officedocument.drawingml.chartshapes+xml"/>
  <Override PartName="/ppt/charts/chart11.xml" ContentType="application/vnd.openxmlformats-officedocument.drawingml.chart+xml"/>
  <Override PartName="/ppt/drawings/drawing10.xml" ContentType="application/vnd.openxmlformats-officedocument.drawingml.chartshapes+xml"/>
  <Override PartName="/ppt/charts/chart12.xml" ContentType="application/vnd.openxmlformats-officedocument.drawingml.chart+xml"/>
  <Override PartName="/ppt/drawings/drawing11.xml" ContentType="application/vnd.openxmlformats-officedocument.drawingml.chartshapes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12.xml" ContentType="application/vnd.openxmlformats-officedocument.drawingml.chartshapes+xml"/>
  <Override PartName="/ppt/charts/chart1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3.xml" ContentType="application/vnd.openxmlformats-officedocument.drawingml.chartshapes+xml"/>
  <Override PartName="/ppt/charts/chart16.xml" ContentType="application/vnd.openxmlformats-officedocument.drawingml.chart+xml"/>
  <Override PartName="/ppt/drawings/drawing14.xml" ContentType="application/vnd.openxmlformats-officedocument.drawingml.chartshapes+xml"/>
  <Override PartName="/ppt/charts/chart17.xml" ContentType="application/vnd.openxmlformats-officedocument.drawingml.chart+xml"/>
  <Override PartName="/ppt/drawings/drawing15.xml" ContentType="application/vnd.openxmlformats-officedocument.drawingml.chartshapes+xml"/>
  <Override PartName="/ppt/charts/chart18.xml" ContentType="application/vnd.openxmlformats-officedocument.drawingml.chart+xml"/>
  <Override PartName="/ppt/drawings/drawing1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6" r:id="rId2"/>
    <p:sldId id="257" r:id="rId3"/>
    <p:sldId id="280" r:id="rId4"/>
    <p:sldId id="259" r:id="rId5"/>
    <p:sldId id="281" r:id="rId6"/>
    <p:sldId id="282" r:id="rId7"/>
    <p:sldId id="262" r:id="rId8"/>
    <p:sldId id="263" r:id="rId9"/>
    <p:sldId id="264" r:id="rId10"/>
    <p:sldId id="266" r:id="rId11"/>
    <p:sldId id="265" r:id="rId12"/>
    <p:sldId id="268" r:id="rId13"/>
    <p:sldId id="269" r:id="rId14"/>
    <p:sldId id="270" r:id="rId15"/>
    <p:sldId id="272" r:id="rId16"/>
    <p:sldId id="271" r:id="rId17"/>
    <p:sldId id="273" r:id="rId18"/>
    <p:sldId id="274" r:id="rId19"/>
    <p:sldId id="275" r:id="rId20"/>
    <p:sldId id="276" r:id="rId21"/>
    <p:sldId id="278" r:id="rId22"/>
    <p:sldId id="279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../embeddings/oleObject7.bin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../embeddings/oleObject8.bin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../embeddings/oleObject9.bin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0.bin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../embeddings/oleObject11.bin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3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oleObject" Target="../embeddings/oleObject13.bin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oleObject" Target="../embeddings/oleObject14.bin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oleObject" Target="../embeddings/oleObject15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1.xlsx"/><Relationship Id="rId1" Type="http://schemas.openxmlformats.org/officeDocument/2006/relationships/image" Target="../media/image4.jpeg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../embeddings/oleObject1.bin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../embeddings/oleObject2.bin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../embeddings/oleObject3.bin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../embeddings/oleObject5.bin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6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432645595481629"/>
          <c:y val="3.8589047933283153E-2"/>
          <c:w val="0.7889897573573631"/>
          <c:h val="0.8342434500036930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'СК-кафедры'!$I$3</c:f>
              <c:strCache>
                <c:ptCount val="1"/>
                <c:pt idx="0">
                  <c:v>Доля студентов, прошедших тестирование</c:v>
                </c:pt>
              </c:strCache>
            </c:strRef>
          </c:tx>
          <c:invertIfNegative val="0"/>
          <c:cat>
            <c:strRef>
              <c:f>'СК-кафедры'!$C$4:$C$8</c:f>
              <c:strCache>
                <c:ptCount val="5"/>
                <c:pt idx="0">
                  <c:v>06.06.01 Биологические науки, А-Экология-2</c:v>
                </c:pt>
                <c:pt idx="1">
                  <c:v>06.06.01 Биологические науки, А-Экология-2</c:v>
                </c:pt>
                <c:pt idx="2">
                  <c:v>06.06.01 Биологические науки, А-Физиология-2</c:v>
                </c:pt>
                <c:pt idx="3">
                  <c:v>06.06.01 Биологические науки, А-Физиология-2</c:v>
                </c:pt>
                <c:pt idx="4">
                  <c:v>04.03.01 Химия, Химия, Б-Х-41</c:v>
                </c:pt>
              </c:strCache>
            </c:strRef>
          </c:cat>
          <c:val>
            <c:numRef>
              <c:f>'СК-кафедры'!$I$4:$I$8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49-42DF-AC0B-2D9573D5B6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145830912"/>
        <c:axId val="112992832"/>
      </c:barChart>
      <c:catAx>
        <c:axId val="145830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2992832"/>
        <c:crosses val="autoZero"/>
        <c:auto val="1"/>
        <c:lblAlgn val="ctr"/>
        <c:lblOffset val="100"/>
        <c:noMultiLvlLbl val="0"/>
      </c:catAx>
      <c:valAx>
        <c:axId val="112992832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830912"/>
        <c:crosses val="autoZero"/>
        <c:crossBetween val="between"/>
      </c:valAx>
      <c:dTable>
        <c:showHorzBorder val="1"/>
        <c:showVertBorder val="1"/>
        <c:showOutline val="1"/>
        <c:showKeys val="0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56436514329735"/>
          <c:y val="0.10396620862236981"/>
          <c:w val="0.86217489859222152"/>
          <c:h val="0.5655244420450031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'[Свод итогов ОЦЕНКА КОМПЕТЕНЦИЙ-2020-21 октябрь.xlsx]Уровни'!$E$3</c:f>
              <c:strCache>
                <c:ptCount val="1"/>
                <c:pt idx="0">
                  <c:v>[0%; 60%)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multiLvlStrRef>
              <c:f>'[Свод итогов ОЦЕНКА КОМПЕТЕНЦИЙ-2020-21 октябрь.xlsx]Уровни'!$C$4:$D$8</c:f>
              <c:multiLvlStrCache>
                <c:ptCount val="5"/>
                <c:lvl>
                  <c:pt idx="0">
                    <c:v>Иностранный язык</c:v>
                  </c:pt>
                  <c:pt idx="1">
                    <c:v>История и философия науки</c:v>
                  </c:pt>
                  <c:pt idx="2">
                    <c:v>Иностранный язык</c:v>
                  </c:pt>
                  <c:pt idx="3">
                    <c:v>История и философия науки</c:v>
                  </c:pt>
                  <c:pt idx="4">
                    <c:v>Общая химия, Неорганическая химия, Органическая химия, Аналитическая химия, Физическая химия</c:v>
                  </c:pt>
                </c:lvl>
                <c:lvl>
                  <c:pt idx="0">
                    <c:v>06.06.01 Биологические науки, А-Экология-2</c:v>
                  </c:pt>
                  <c:pt idx="1">
                    <c:v>06.06.01 Биологические науки, А-Экология-2</c:v>
                  </c:pt>
                  <c:pt idx="2">
                    <c:v>06.06.01 Биологические науки, А-Физиология-2</c:v>
                  </c:pt>
                  <c:pt idx="3">
                    <c:v>06.06.01 Биологические науки, А-Физиология-2</c:v>
                  </c:pt>
                  <c:pt idx="4">
                    <c:v>04.03.01 Химия, Б-Х-41</c:v>
                  </c:pt>
                </c:lvl>
              </c:multiLvlStrCache>
            </c:multiLvlStrRef>
          </c:cat>
          <c:val>
            <c:numRef>
              <c:f>'[Свод итогов ОЦЕНКА КОМПЕТЕНЦИЙ-2020-21 октябрь.xlsx]Уровни'!$E$4:$E$8</c:f>
              <c:numCache>
                <c:formatCode>0.0%</c:formatCode>
                <c:ptCount val="5"/>
                <c:pt idx="0" formatCode="0%">
                  <c:v>1</c:v>
                </c:pt>
                <c:pt idx="1">
                  <c:v>0</c:v>
                </c:pt>
                <c:pt idx="2" formatCode="0%">
                  <c:v>1</c:v>
                </c:pt>
                <c:pt idx="3" formatCode="0%">
                  <c:v>0</c:v>
                </c:pt>
                <c:pt idx="4" formatCode="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4F-4B8B-82A0-188B8CC44E90}"/>
            </c:ext>
          </c:extLst>
        </c:ser>
        <c:ser>
          <c:idx val="1"/>
          <c:order val="1"/>
          <c:tx>
            <c:strRef>
              <c:f>'[Свод итогов ОЦЕНКА КОМПЕТЕНЦИЙ-2020-21 октябрь.xlsx]Уровни'!$F$3</c:f>
              <c:strCache>
                <c:ptCount val="1"/>
                <c:pt idx="0">
                  <c:v>[60%;75% 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multiLvlStrRef>
              <c:f>'[Свод итогов ОЦЕНКА КОМПЕТЕНЦИЙ-2020-21 октябрь.xlsx]Уровни'!$C$4:$D$8</c:f>
              <c:multiLvlStrCache>
                <c:ptCount val="5"/>
                <c:lvl>
                  <c:pt idx="0">
                    <c:v>Иностранный язык</c:v>
                  </c:pt>
                  <c:pt idx="1">
                    <c:v>История и философия науки</c:v>
                  </c:pt>
                  <c:pt idx="2">
                    <c:v>Иностранный язык</c:v>
                  </c:pt>
                  <c:pt idx="3">
                    <c:v>История и философия науки</c:v>
                  </c:pt>
                  <c:pt idx="4">
                    <c:v>Общая химия, Неорганическая химия, Органическая химия, Аналитическая химия, Физическая химия</c:v>
                  </c:pt>
                </c:lvl>
                <c:lvl>
                  <c:pt idx="0">
                    <c:v>06.06.01 Биологические науки, А-Экология-2</c:v>
                  </c:pt>
                  <c:pt idx="1">
                    <c:v>06.06.01 Биологические науки, А-Экология-2</c:v>
                  </c:pt>
                  <c:pt idx="2">
                    <c:v>06.06.01 Биологические науки, А-Физиология-2</c:v>
                  </c:pt>
                  <c:pt idx="3">
                    <c:v>06.06.01 Биологические науки, А-Физиология-2</c:v>
                  </c:pt>
                  <c:pt idx="4">
                    <c:v>04.03.01 Химия, Б-Х-41</c:v>
                  </c:pt>
                </c:lvl>
              </c:multiLvlStrCache>
            </c:multiLvlStrRef>
          </c:cat>
          <c:val>
            <c:numRef>
              <c:f>'[Свод итогов ОЦЕНКА КОМПЕТЕНЦИЙ-2020-21 октябрь.xlsx]Уровни'!$F$4:$F$8</c:f>
              <c:numCache>
                <c:formatCode>0.0%</c:formatCode>
                <c:ptCount val="5"/>
                <c:pt idx="0" formatCode="0%">
                  <c:v>0</c:v>
                </c:pt>
                <c:pt idx="1">
                  <c:v>0</c:v>
                </c:pt>
                <c:pt idx="2" formatCode="0%">
                  <c:v>0</c:v>
                </c:pt>
                <c:pt idx="3" formatCode="0%">
                  <c:v>0</c:v>
                </c:pt>
                <c:pt idx="4">
                  <c:v>9.5000000000000001E-2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4F-4B8B-82A0-188B8CC44E90}"/>
            </c:ext>
          </c:extLst>
        </c:ser>
        <c:ser>
          <c:idx val="2"/>
          <c:order val="2"/>
          <c:tx>
            <c:strRef>
              <c:f>'[Свод итогов ОЦЕНКА КОМПЕТЕНЦИЙ-2020-21 октябрь.xlsx]Уровни'!$G$3</c:f>
              <c:strCache>
                <c:ptCount val="1"/>
                <c:pt idx="0">
                  <c:v>[75%; 85%)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'[Свод итогов ОЦЕНКА КОМПЕТЕНЦИЙ-2020-21 октябрь.xlsx]Уровни'!$C$4:$D$8</c:f>
              <c:multiLvlStrCache>
                <c:ptCount val="5"/>
                <c:lvl>
                  <c:pt idx="0">
                    <c:v>Иностранный язык</c:v>
                  </c:pt>
                  <c:pt idx="1">
                    <c:v>История и философия науки</c:v>
                  </c:pt>
                  <c:pt idx="2">
                    <c:v>Иностранный язык</c:v>
                  </c:pt>
                  <c:pt idx="3">
                    <c:v>История и философия науки</c:v>
                  </c:pt>
                  <c:pt idx="4">
                    <c:v>Общая химия, Неорганическая химия, Органическая химия, Аналитическая химия, Физическая химия</c:v>
                  </c:pt>
                </c:lvl>
                <c:lvl>
                  <c:pt idx="0">
                    <c:v>06.06.01 Биологические науки, А-Экология-2</c:v>
                  </c:pt>
                  <c:pt idx="1">
                    <c:v>06.06.01 Биологические науки, А-Экология-2</c:v>
                  </c:pt>
                  <c:pt idx="2">
                    <c:v>06.06.01 Биологические науки, А-Физиология-2</c:v>
                  </c:pt>
                  <c:pt idx="3">
                    <c:v>06.06.01 Биологические науки, А-Физиология-2</c:v>
                  </c:pt>
                  <c:pt idx="4">
                    <c:v>04.03.01 Химия, Б-Х-41</c:v>
                  </c:pt>
                </c:lvl>
              </c:multiLvlStrCache>
            </c:multiLvlStrRef>
          </c:cat>
          <c:val>
            <c:numRef>
              <c:f>'[Свод итогов ОЦЕНКА КОМПЕТЕНЦИЙ-2020-21 октябрь.xlsx]Уровни'!$G$4:$G$8</c:f>
              <c:numCache>
                <c:formatCode>0%</c:formatCode>
                <c:ptCount val="5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 formatCode="0.0%">
                  <c:v>4.8000000000000001E-2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4F-4B8B-82A0-188B8CC44E90}"/>
            </c:ext>
          </c:extLst>
        </c:ser>
        <c:ser>
          <c:idx val="3"/>
          <c:order val="3"/>
          <c:tx>
            <c:strRef>
              <c:f>'[Свод итогов ОЦЕНКА КОМПЕТЕНЦИЙ-2020-21 октябрь.xlsx]Уровни'!$H$3</c:f>
              <c:strCache>
                <c:ptCount val="1"/>
                <c:pt idx="0">
                  <c:v>[85%; 100%]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'[Свод итогов ОЦЕНКА КОМПЕТЕНЦИЙ-2020-21 октябрь.xlsx]Уровни'!$C$4:$D$8</c:f>
              <c:multiLvlStrCache>
                <c:ptCount val="5"/>
                <c:lvl>
                  <c:pt idx="0">
                    <c:v>Иностранный язык</c:v>
                  </c:pt>
                  <c:pt idx="1">
                    <c:v>История и философия науки</c:v>
                  </c:pt>
                  <c:pt idx="2">
                    <c:v>Иностранный язык</c:v>
                  </c:pt>
                  <c:pt idx="3">
                    <c:v>История и философия науки</c:v>
                  </c:pt>
                  <c:pt idx="4">
                    <c:v>Общая химия, Неорганическая химия, Органическая химия, Аналитическая химия, Физическая химия</c:v>
                  </c:pt>
                </c:lvl>
                <c:lvl>
                  <c:pt idx="0">
                    <c:v>06.06.01 Биологические науки, А-Экология-2</c:v>
                  </c:pt>
                  <c:pt idx="1">
                    <c:v>06.06.01 Биологические науки, А-Экология-2</c:v>
                  </c:pt>
                  <c:pt idx="2">
                    <c:v>06.06.01 Биологические науки, А-Физиология-2</c:v>
                  </c:pt>
                  <c:pt idx="3">
                    <c:v>06.06.01 Биологические науки, А-Физиология-2</c:v>
                  </c:pt>
                  <c:pt idx="4">
                    <c:v>04.03.01 Химия, Б-Х-41</c:v>
                  </c:pt>
                </c:lvl>
              </c:multiLvlStrCache>
            </c:multiLvlStrRef>
          </c:cat>
          <c:val>
            <c:numRef>
              <c:f>'[Свод итогов ОЦЕНКА КОМПЕТЕНЦИЙ-2020-21 октябрь.xlsx]Уровни'!$H$4:$H$8</c:f>
              <c:numCache>
                <c:formatCode>0.0%</c:formatCode>
                <c:ptCount val="5"/>
                <c:pt idx="0" formatCode="0%">
                  <c:v>0</c:v>
                </c:pt>
                <c:pt idx="1">
                  <c:v>0</c:v>
                </c:pt>
                <c:pt idx="2" formatCode="0%">
                  <c:v>0</c:v>
                </c:pt>
                <c:pt idx="3" formatCode="0%">
                  <c:v>0</c:v>
                </c:pt>
                <c:pt idx="4">
                  <c:v>0.85699999999999998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54F-4B8B-82A0-188B8CC44E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480665584"/>
        <c:axId val="555793408"/>
      </c:barChart>
      <c:catAx>
        <c:axId val="480665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55793408"/>
        <c:crosses val="autoZero"/>
        <c:auto val="1"/>
        <c:lblAlgn val="ctr"/>
        <c:lblOffset val="100"/>
        <c:noMultiLvlLbl val="0"/>
      </c:catAx>
      <c:valAx>
        <c:axId val="55579340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06655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90468958392518"/>
          <c:y val="0.10609107238050611"/>
          <c:w val="0.84089747505690293"/>
          <c:h val="0.630207495085106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'[Свод итогов ОЦЕНКА КОМПЕТЕНЦИЙ-2020-21 октябрь.xlsx]Уровни'!$E$3</c:f>
              <c:strCache>
                <c:ptCount val="1"/>
                <c:pt idx="0">
                  <c:v>[0%; 60%)</c:v>
                </c:pt>
              </c:strCache>
            </c:strRef>
          </c:tx>
          <c:invertIfNegative val="0"/>
          <c:cat>
            <c:multiLvlStrRef>
              <c:f>'[Свод итогов ОЦЕНКА КОМПЕТЕНЦИЙ-2020-21 октябрь.xlsx]Уровни'!$C$10:$D$15</c:f>
              <c:multiLvlStrCache>
                <c:ptCount val="6"/>
                <c:lvl>
                  <c:pt idx="0">
                    <c:v>Иностранный язык</c:v>
                  </c:pt>
                  <c:pt idx="1">
                    <c:v>История и философия науки</c:v>
                  </c:pt>
                  <c:pt idx="2">
                    <c:v>Иностранный язык</c:v>
                  </c:pt>
                  <c:pt idx="3">
                    <c:v>История и философия науки</c:v>
                  </c:pt>
                  <c:pt idx="4">
                    <c:v>Иностранный язык</c:v>
                  </c:pt>
                  <c:pt idx="5">
                    <c:v>История и философия науки</c:v>
                  </c:pt>
                </c:lvl>
                <c:lvl>
                  <c:pt idx="0">
                    <c:v>37.06.01 Психологические науки, А-ПП-2</c:v>
                  </c:pt>
                  <c:pt idx="1">
                    <c:v>37.06.01 Психологические науки, А-ПП-2</c:v>
                  </c:pt>
                  <c:pt idx="2">
                    <c:v>37.06.01 Психологические науки, Аз-ПП-2</c:v>
                  </c:pt>
                  <c:pt idx="3">
                    <c:v>37.06.01 Психологические науки, Аз-ПП-2</c:v>
                  </c:pt>
                  <c:pt idx="4">
                    <c:v>37.06.01 Психологические науки, Аз-ПРА-2</c:v>
                  </c:pt>
                  <c:pt idx="5">
                    <c:v>37.06.01 Психологические науки, Аз-ПРА-2</c:v>
                  </c:pt>
                </c:lvl>
              </c:multiLvlStrCache>
            </c:multiLvlStrRef>
          </c:cat>
          <c:val>
            <c:numRef>
              <c:f>'[Свод итогов ОЦЕНКА КОМПЕТЕНЦИЙ-2020-21 октябрь.xlsx]Уровни'!$E$10:$E$15</c:f>
              <c:numCache>
                <c:formatCode>0%</c:formatCode>
                <c:ptCount val="6"/>
                <c:pt idx="0" formatCode="0.0%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76-4CE1-B96F-5688CEF363CE}"/>
            </c:ext>
          </c:extLst>
        </c:ser>
        <c:ser>
          <c:idx val="1"/>
          <c:order val="1"/>
          <c:tx>
            <c:strRef>
              <c:f>'[Свод итогов ОЦЕНКА КОМПЕТЕНЦИЙ-2020-21 октябрь.xlsx]Уровни'!$F$3</c:f>
              <c:strCache>
                <c:ptCount val="1"/>
                <c:pt idx="0">
                  <c:v>[60%;75% )</c:v>
                </c:pt>
              </c:strCache>
            </c:strRef>
          </c:tx>
          <c:invertIfNegative val="0"/>
          <c:cat>
            <c:multiLvlStrRef>
              <c:f>'[Свод итогов ОЦЕНКА КОМПЕТЕНЦИЙ-2020-21 октябрь.xlsx]Уровни'!$C$10:$D$15</c:f>
              <c:multiLvlStrCache>
                <c:ptCount val="6"/>
                <c:lvl>
                  <c:pt idx="0">
                    <c:v>Иностранный язык</c:v>
                  </c:pt>
                  <c:pt idx="1">
                    <c:v>История и философия науки</c:v>
                  </c:pt>
                  <c:pt idx="2">
                    <c:v>Иностранный язык</c:v>
                  </c:pt>
                  <c:pt idx="3">
                    <c:v>История и философия науки</c:v>
                  </c:pt>
                  <c:pt idx="4">
                    <c:v>Иностранный язык</c:v>
                  </c:pt>
                  <c:pt idx="5">
                    <c:v>История и философия науки</c:v>
                  </c:pt>
                </c:lvl>
                <c:lvl>
                  <c:pt idx="0">
                    <c:v>37.06.01 Психологические науки, А-ПП-2</c:v>
                  </c:pt>
                  <c:pt idx="1">
                    <c:v>37.06.01 Психологические науки, А-ПП-2</c:v>
                  </c:pt>
                  <c:pt idx="2">
                    <c:v>37.06.01 Психологические науки, Аз-ПП-2</c:v>
                  </c:pt>
                  <c:pt idx="3">
                    <c:v>37.06.01 Психологические науки, Аз-ПП-2</c:v>
                  </c:pt>
                  <c:pt idx="4">
                    <c:v>37.06.01 Психологические науки, Аз-ПРА-2</c:v>
                  </c:pt>
                  <c:pt idx="5">
                    <c:v>37.06.01 Психологические науки, Аз-ПРА-2</c:v>
                  </c:pt>
                </c:lvl>
              </c:multiLvlStrCache>
            </c:multiLvlStrRef>
          </c:cat>
          <c:val>
            <c:numRef>
              <c:f>'[Свод итогов ОЦЕНКА КОМПЕТЕНЦИЙ-2020-21 октябрь.xlsx]Уровни'!$F$10:$F$15</c:f>
              <c:numCache>
                <c:formatCode>0%</c:formatCode>
                <c:ptCount val="6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 formatCode="0.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76-4CE1-B96F-5688CEF363CE}"/>
            </c:ext>
          </c:extLst>
        </c:ser>
        <c:ser>
          <c:idx val="2"/>
          <c:order val="2"/>
          <c:tx>
            <c:strRef>
              <c:f>'[Свод итогов ОЦЕНКА КОМПЕТЕНЦИЙ-2020-21 октябрь.xlsx]Уровни'!$G$3</c:f>
              <c:strCache>
                <c:ptCount val="1"/>
                <c:pt idx="0">
                  <c:v>[75%; 85%)</c:v>
                </c:pt>
              </c:strCache>
            </c:strRef>
          </c:tx>
          <c:invertIfNegative val="0"/>
          <c:cat>
            <c:multiLvlStrRef>
              <c:f>'[Свод итогов ОЦЕНКА КОМПЕТЕНЦИЙ-2020-21 октябрь.xlsx]Уровни'!$C$10:$D$15</c:f>
              <c:multiLvlStrCache>
                <c:ptCount val="6"/>
                <c:lvl>
                  <c:pt idx="0">
                    <c:v>Иностранный язык</c:v>
                  </c:pt>
                  <c:pt idx="1">
                    <c:v>История и философия науки</c:v>
                  </c:pt>
                  <c:pt idx="2">
                    <c:v>Иностранный язык</c:v>
                  </c:pt>
                  <c:pt idx="3">
                    <c:v>История и философия науки</c:v>
                  </c:pt>
                  <c:pt idx="4">
                    <c:v>Иностранный язык</c:v>
                  </c:pt>
                  <c:pt idx="5">
                    <c:v>История и философия науки</c:v>
                  </c:pt>
                </c:lvl>
                <c:lvl>
                  <c:pt idx="0">
                    <c:v>37.06.01 Психологические науки, А-ПП-2</c:v>
                  </c:pt>
                  <c:pt idx="1">
                    <c:v>37.06.01 Психологические науки, А-ПП-2</c:v>
                  </c:pt>
                  <c:pt idx="2">
                    <c:v>37.06.01 Психологические науки, Аз-ПП-2</c:v>
                  </c:pt>
                  <c:pt idx="3">
                    <c:v>37.06.01 Психологические науки, Аз-ПП-2</c:v>
                  </c:pt>
                  <c:pt idx="4">
                    <c:v>37.06.01 Психологические науки, Аз-ПРА-2</c:v>
                  </c:pt>
                  <c:pt idx="5">
                    <c:v>37.06.01 Психологические науки, Аз-ПРА-2</c:v>
                  </c:pt>
                </c:lvl>
              </c:multiLvlStrCache>
            </c:multiLvlStrRef>
          </c:cat>
          <c:val>
            <c:numRef>
              <c:f>'[Свод итогов ОЦЕНКА КОМПЕТЕНЦИЙ-2020-21 октябрь.xlsx]Уровни'!$G$10:$G$15</c:f>
              <c:numCache>
                <c:formatCode>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0.5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76-4CE1-B96F-5688CEF363CE}"/>
            </c:ext>
          </c:extLst>
        </c:ser>
        <c:ser>
          <c:idx val="3"/>
          <c:order val="3"/>
          <c:tx>
            <c:strRef>
              <c:f>'[Свод итогов ОЦЕНКА КОМПЕТЕНЦИЙ-2020-21 октябрь.xlsx]Уровни'!$H$3</c:f>
              <c:strCache>
                <c:ptCount val="1"/>
                <c:pt idx="0">
                  <c:v>[85%; 100%]</c:v>
                </c:pt>
              </c:strCache>
            </c:strRef>
          </c:tx>
          <c:invertIfNegative val="0"/>
          <c:cat>
            <c:multiLvlStrRef>
              <c:f>'[Свод итогов ОЦЕНКА КОМПЕТЕНЦИЙ-2020-21 октябрь.xlsx]Уровни'!$C$10:$D$15</c:f>
              <c:multiLvlStrCache>
                <c:ptCount val="6"/>
                <c:lvl>
                  <c:pt idx="0">
                    <c:v>Иностранный язык</c:v>
                  </c:pt>
                  <c:pt idx="1">
                    <c:v>История и философия науки</c:v>
                  </c:pt>
                  <c:pt idx="2">
                    <c:v>Иностранный язык</c:v>
                  </c:pt>
                  <c:pt idx="3">
                    <c:v>История и философия науки</c:v>
                  </c:pt>
                  <c:pt idx="4">
                    <c:v>Иностранный язык</c:v>
                  </c:pt>
                  <c:pt idx="5">
                    <c:v>История и философия науки</c:v>
                  </c:pt>
                </c:lvl>
                <c:lvl>
                  <c:pt idx="0">
                    <c:v>37.06.01 Психологические науки, А-ПП-2</c:v>
                  </c:pt>
                  <c:pt idx="1">
                    <c:v>37.06.01 Психологические науки, А-ПП-2</c:v>
                  </c:pt>
                  <c:pt idx="2">
                    <c:v>37.06.01 Психологические науки, Аз-ПП-2</c:v>
                  </c:pt>
                  <c:pt idx="3">
                    <c:v>37.06.01 Психологические науки, Аз-ПП-2</c:v>
                  </c:pt>
                  <c:pt idx="4">
                    <c:v>37.06.01 Психологические науки, Аз-ПРА-2</c:v>
                  </c:pt>
                  <c:pt idx="5">
                    <c:v>37.06.01 Психологические науки, Аз-ПРА-2</c:v>
                  </c:pt>
                </c:lvl>
              </c:multiLvlStrCache>
            </c:multiLvlStrRef>
          </c:cat>
          <c:val>
            <c:numRef>
              <c:f>'[Свод итогов ОЦЕНКА КОМПЕТЕНЦИЙ-2020-21 октябрь.xlsx]Уровни'!$H$10:$H$15</c:f>
              <c:numCache>
                <c:formatCode>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0.5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76-4CE1-B96F-5688CEF363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547631936"/>
        <c:axId val="547630816"/>
      </c:barChart>
      <c:catAx>
        <c:axId val="547631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47630816"/>
        <c:crosses val="autoZero"/>
        <c:auto val="1"/>
        <c:lblAlgn val="ctr"/>
        <c:lblOffset val="100"/>
        <c:noMultiLvlLbl val="0"/>
      </c:catAx>
      <c:valAx>
        <c:axId val="54763081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76319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24501402455299"/>
          <c:y val="0.10396620862236981"/>
          <c:w val="0.86749423065062459"/>
          <c:h val="0.7013588534292203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'[Свод итогов ОЦЕНКА КОМПЕТЕНЦИЙ-2020-21 октябрь.xlsx]Уровни'!$E$3</c:f>
              <c:strCache>
                <c:ptCount val="1"/>
                <c:pt idx="0">
                  <c:v>[0%; 60%)</c:v>
                </c:pt>
              </c:strCache>
            </c:strRef>
          </c:tx>
          <c:invertIfNegative val="0"/>
          <c:cat>
            <c:strRef>
              <c:f>'[Свод итогов ОЦЕНКА КОМПЕТЕНЦИЙ-2020-21 октябрь.xlsx]Уровни'!$C$9:$D$9</c:f>
              <c:strCache>
                <c:ptCount val="2"/>
                <c:pt idx="0">
                  <c:v>31.05.01 Лечебное дело, С-ЛД-31-35</c:v>
                </c:pt>
                <c:pt idx="1">
                  <c:v>Нормальная физиология</c:v>
                </c:pt>
              </c:strCache>
            </c:strRef>
          </c:cat>
          <c:val>
            <c:numRef>
              <c:f>'[Свод итогов ОЦЕНКА КОМПЕТЕНЦИЙ-2020-21 октябрь.xlsx]Уровни'!$E$9</c:f>
              <c:numCache>
                <c:formatCode>0.0%</c:formatCode>
                <c:ptCount val="1"/>
                <c:pt idx="0">
                  <c:v>9.1999999999999998E-2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2E-41C5-AA3E-A9A772B3722D}"/>
            </c:ext>
          </c:extLst>
        </c:ser>
        <c:ser>
          <c:idx val="1"/>
          <c:order val="1"/>
          <c:tx>
            <c:strRef>
              <c:f>'[Свод итогов ОЦЕНКА КОМПЕТЕНЦИЙ-2020-21 октябрь.xlsx]Уровни'!$F$3</c:f>
              <c:strCache>
                <c:ptCount val="1"/>
                <c:pt idx="0">
                  <c:v>[60%;75% )</c:v>
                </c:pt>
              </c:strCache>
            </c:strRef>
          </c:tx>
          <c:invertIfNegative val="0"/>
          <c:cat>
            <c:strRef>
              <c:f>'[Свод итогов ОЦЕНКА КОМПЕТЕНЦИЙ-2020-21 октябрь.xlsx]Уровни'!$C$9:$D$9</c:f>
              <c:strCache>
                <c:ptCount val="2"/>
                <c:pt idx="0">
                  <c:v>31.05.01 Лечебное дело, С-ЛД-31-35</c:v>
                </c:pt>
                <c:pt idx="1">
                  <c:v>Нормальная физиология</c:v>
                </c:pt>
              </c:strCache>
            </c:strRef>
          </c:cat>
          <c:val>
            <c:numRef>
              <c:f>'[Свод итогов ОЦЕНКА КОМПЕТЕНЦИЙ-2020-21 октябрь.xlsx]Уровни'!$F$9</c:f>
              <c:numCache>
                <c:formatCode>0.0%</c:formatCode>
                <c:ptCount val="1"/>
                <c:pt idx="0">
                  <c:v>0.218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2E-41C5-AA3E-A9A772B3722D}"/>
            </c:ext>
          </c:extLst>
        </c:ser>
        <c:ser>
          <c:idx val="2"/>
          <c:order val="2"/>
          <c:tx>
            <c:strRef>
              <c:f>'[Свод итогов ОЦЕНКА КОМПЕТЕНЦИЙ-2020-21 октябрь.xlsx]Уровни'!$G$3</c:f>
              <c:strCache>
                <c:ptCount val="1"/>
                <c:pt idx="0">
                  <c:v>[75%; 85%)</c:v>
                </c:pt>
              </c:strCache>
            </c:strRef>
          </c:tx>
          <c:invertIfNegative val="0"/>
          <c:cat>
            <c:strRef>
              <c:f>'[Свод итогов ОЦЕНКА КОМПЕТЕНЦИЙ-2020-21 октябрь.xlsx]Уровни'!$C$9:$D$9</c:f>
              <c:strCache>
                <c:ptCount val="2"/>
                <c:pt idx="0">
                  <c:v>31.05.01 Лечебное дело, С-ЛД-31-35</c:v>
                </c:pt>
                <c:pt idx="1">
                  <c:v>Нормальная физиология</c:v>
                </c:pt>
              </c:strCache>
            </c:strRef>
          </c:cat>
          <c:val>
            <c:numRef>
              <c:f>'[Свод итогов ОЦЕНКА КОМПЕТЕНЦИЙ-2020-21 октябрь.xlsx]Уровни'!$G$9</c:f>
              <c:numCache>
                <c:formatCode>0.0%</c:formatCode>
                <c:ptCount val="1"/>
                <c:pt idx="0">
                  <c:v>0.26400000000000001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2E-41C5-AA3E-A9A772B3722D}"/>
            </c:ext>
          </c:extLst>
        </c:ser>
        <c:ser>
          <c:idx val="3"/>
          <c:order val="3"/>
          <c:tx>
            <c:strRef>
              <c:f>'[Свод итогов ОЦЕНКА КОМПЕТЕНЦИЙ-2020-21 октябрь.xlsx]Уровни'!$H$3</c:f>
              <c:strCache>
                <c:ptCount val="1"/>
                <c:pt idx="0">
                  <c:v>[85%; 100%]</c:v>
                </c:pt>
              </c:strCache>
            </c:strRef>
          </c:tx>
          <c:invertIfNegative val="0"/>
          <c:cat>
            <c:strRef>
              <c:f>'[Свод итогов ОЦЕНКА КОМПЕТЕНЦИЙ-2020-21 октябрь.xlsx]Уровни'!$C$9:$D$9</c:f>
              <c:strCache>
                <c:ptCount val="2"/>
                <c:pt idx="0">
                  <c:v>31.05.01 Лечебное дело, С-ЛД-31-35</c:v>
                </c:pt>
                <c:pt idx="1">
                  <c:v>Нормальная физиология</c:v>
                </c:pt>
              </c:strCache>
            </c:strRef>
          </c:cat>
          <c:val>
            <c:numRef>
              <c:f>'[Свод итогов ОЦЕНКА КОМПЕТЕНЦИЙ-2020-21 октябрь.xlsx]Уровни'!$H$9</c:f>
              <c:numCache>
                <c:formatCode>0.0%</c:formatCode>
                <c:ptCount val="1"/>
                <c:pt idx="0">
                  <c:v>0.42599999999999999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F2E-41C5-AA3E-A9A772B372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516256464"/>
        <c:axId val="516254784"/>
      </c:barChart>
      <c:catAx>
        <c:axId val="516256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16254784"/>
        <c:crosses val="autoZero"/>
        <c:auto val="1"/>
        <c:lblAlgn val="ctr"/>
        <c:lblOffset val="100"/>
        <c:noMultiLvlLbl val="0"/>
      </c:catAx>
      <c:valAx>
        <c:axId val="51625478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62564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651777180725874"/>
          <c:y val="2.2797484539875307E-2"/>
          <c:w val="0.84089747505690293"/>
          <c:h val="0.630207495085106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'[Свод итогов ОЦЕНКА КОМПЕТЕНЦИЙ-2020-21 октябрь.xlsx]Уровни'!$E$3</c:f>
              <c:strCache>
                <c:ptCount val="1"/>
                <c:pt idx="0">
                  <c:v>[0%; 60%)</c:v>
                </c:pt>
              </c:strCache>
            </c:strRef>
          </c:tx>
          <c:invertIfNegative val="0"/>
          <c:cat>
            <c:multiLvlStrRef>
              <c:f>'[Свод итогов ОЦЕНКА КОМПЕТЕНЦИЙ-2020-21 октябрь.xlsx]Уровни'!$C$10:$D$15</c:f>
              <c:multiLvlStrCache>
                <c:ptCount val="6"/>
                <c:lvl>
                  <c:pt idx="0">
                    <c:v>Иностранный язык</c:v>
                  </c:pt>
                  <c:pt idx="1">
                    <c:v>История и философия науки</c:v>
                  </c:pt>
                  <c:pt idx="2">
                    <c:v>Иностранный язык</c:v>
                  </c:pt>
                  <c:pt idx="3">
                    <c:v>История и философия науки</c:v>
                  </c:pt>
                  <c:pt idx="4">
                    <c:v>Иностранный язык</c:v>
                  </c:pt>
                  <c:pt idx="5">
                    <c:v>История и философия науки</c:v>
                  </c:pt>
                </c:lvl>
                <c:lvl>
                  <c:pt idx="0">
                    <c:v>37.06.01 Психологические науки, А-ПП-2</c:v>
                  </c:pt>
                  <c:pt idx="1">
                    <c:v>37.06.01 Психологические науки, А-ПП-2</c:v>
                  </c:pt>
                  <c:pt idx="2">
                    <c:v>37.06.01 Психологические науки, Аз-ПП-2</c:v>
                  </c:pt>
                  <c:pt idx="3">
                    <c:v>37.06.01 Психологические науки, Аз-ПП-2</c:v>
                  </c:pt>
                  <c:pt idx="4">
                    <c:v>37.06.01 Психологические науки, Аз-ПРА-2</c:v>
                  </c:pt>
                  <c:pt idx="5">
                    <c:v>37.06.01 Психологические науки, Аз-ПРА-2</c:v>
                  </c:pt>
                </c:lvl>
              </c:multiLvlStrCache>
            </c:multiLvlStrRef>
          </c:cat>
          <c:val>
            <c:numRef>
              <c:f>'[Свод итогов ОЦЕНКА КОМПЕТЕНЦИЙ-2020-21 октябрь.xlsx]Уровни'!$E$10:$E$15</c:f>
              <c:numCache>
                <c:formatCode>0%</c:formatCode>
                <c:ptCount val="6"/>
                <c:pt idx="0" formatCode="0.0%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76-4CE1-B96F-5688CEF363CE}"/>
            </c:ext>
          </c:extLst>
        </c:ser>
        <c:ser>
          <c:idx val="1"/>
          <c:order val="1"/>
          <c:tx>
            <c:strRef>
              <c:f>'[Свод итогов ОЦЕНКА КОМПЕТЕНЦИЙ-2020-21 октябрь.xlsx]Уровни'!$F$3</c:f>
              <c:strCache>
                <c:ptCount val="1"/>
                <c:pt idx="0">
                  <c:v>[60%;75% )</c:v>
                </c:pt>
              </c:strCache>
            </c:strRef>
          </c:tx>
          <c:invertIfNegative val="0"/>
          <c:cat>
            <c:multiLvlStrRef>
              <c:f>'[Свод итогов ОЦЕНКА КОМПЕТЕНЦИЙ-2020-21 октябрь.xlsx]Уровни'!$C$10:$D$15</c:f>
              <c:multiLvlStrCache>
                <c:ptCount val="6"/>
                <c:lvl>
                  <c:pt idx="0">
                    <c:v>Иностранный язык</c:v>
                  </c:pt>
                  <c:pt idx="1">
                    <c:v>История и философия науки</c:v>
                  </c:pt>
                  <c:pt idx="2">
                    <c:v>Иностранный язык</c:v>
                  </c:pt>
                  <c:pt idx="3">
                    <c:v>История и философия науки</c:v>
                  </c:pt>
                  <c:pt idx="4">
                    <c:v>Иностранный язык</c:v>
                  </c:pt>
                  <c:pt idx="5">
                    <c:v>История и философия науки</c:v>
                  </c:pt>
                </c:lvl>
                <c:lvl>
                  <c:pt idx="0">
                    <c:v>37.06.01 Психологические науки, А-ПП-2</c:v>
                  </c:pt>
                  <c:pt idx="1">
                    <c:v>37.06.01 Психологические науки, А-ПП-2</c:v>
                  </c:pt>
                  <c:pt idx="2">
                    <c:v>37.06.01 Психологические науки, Аз-ПП-2</c:v>
                  </c:pt>
                  <c:pt idx="3">
                    <c:v>37.06.01 Психологические науки, Аз-ПП-2</c:v>
                  </c:pt>
                  <c:pt idx="4">
                    <c:v>37.06.01 Психологические науки, Аз-ПРА-2</c:v>
                  </c:pt>
                  <c:pt idx="5">
                    <c:v>37.06.01 Психологические науки, Аз-ПРА-2</c:v>
                  </c:pt>
                </c:lvl>
              </c:multiLvlStrCache>
            </c:multiLvlStrRef>
          </c:cat>
          <c:val>
            <c:numRef>
              <c:f>'[Свод итогов ОЦЕНКА КОМПЕТЕНЦИЙ-2020-21 октябрь.xlsx]Уровни'!$F$10:$F$15</c:f>
              <c:numCache>
                <c:formatCode>0%</c:formatCode>
                <c:ptCount val="6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 formatCode="0.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76-4CE1-B96F-5688CEF363CE}"/>
            </c:ext>
          </c:extLst>
        </c:ser>
        <c:ser>
          <c:idx val="2"/>
          <c:order val="2"/>
          <c:tx>
            <c:strRef>
              <c:f>'[Свод итогов ОЦЕНКА КОМПЕТЕНЦИЙ-2020-21 октябрь.xlsx]Уровни'!$G$3</c:f>
              <c:strCache>
                <c:ptCount val="1"/>
                <c:pt idx="0">
                  <c:v>[75%; 85%)</c:v>
                </c:pt>
              </c:strCache>
            </c:strRef>
          </c:tx>
          <c:invertIfNegative val="0"/>
          <c:cat>
            <c:multiLvlStrRef>
              <c:f>'[Свод итогов ОЦЕНКА КОМПЕТЕНЦИЙ-2020-21 октябрь.xlsx]Уровни'!$C$10:$D$15</c:f>
              <c:multiLvlStrCache>
                <c:ptCount val="6"/>
                <c:lvl>
                  <c:pt idx="0">
                    <c:v>Иностранный язык</c:v>
                  </c:pt>
                  <c:pt idx="1">
                    <c:v>История и философия науки</c:v>
                  </c:pt>
                  <c:pt idx="2">
                    <c:v>Иностранный язык</c:v>
                  </c:pt>
                  <c:pt idx="3">
                    <c:v>История и философия науки</c:v>
                  </c:pt>
                  <c:pt idx="4">
                    <c:v>Иностранный язык</c:v>
                  </c:pt>
                  <c:pt idx="5">
                    <c:v>История и философия науки</c:v>
                  </c:pt>
                </c:lvl>
                <c:lvl>
                  <c:pt idx="0">
                    <c:v>37.06.01 Психологические науки, А-ПП-2</c:v>
                  </c:pt>
                  <c:pt idx="1">
                    <c:v>37.06.01 Психологические науки, А-ПП-2</c:v>
                  </c:pt>
                  <c:pt idx="2">
                    <c:v>37.06.01 Психологические науки, Аз-ПП-2</c:v>
                  </c:pt>
                  <c:pt idx="3">
                    <c:v>37.06.01 Психологические науки, Аз-ПП-2</c:v>
                  </c:pt>
                  <c:pt idx="4">
                    <c:v>37.06.01 Психологические науки, Аз-ПРА-2</c:v>
                  </c:pt>
                  <c:pt idx="5">
                    <c:v>37.06.01 Психологические науки, Аз-ПРА-2</c:v>
                  </c:pt>
                </c:lvl>
              </c:multiLvlStrCache>
            </c:multiLvlStrRef>
          </c:cat>
          <c:val>
            <c:numRef>
              <c:f>'[Свод итогов ОЦЕНКА КОМПЕТЕНЦИЙ-2020-21 октябрь.xlsx]Уровни'!$G$10:$G$15</c:f>
              <c:numCache>
                <c:formatCode>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0.5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76-4CE1-B96F-5688CEF363CE}"/>
            </c:ext>
          </c:extLst>
        </c:ser>
        <c:ser>
          <c:idx val="3"/>
          <c:order val="3"/>
          <c:tx>
            <c:strRef>
              <c:f>'[Свод итогов ОЦЕНКА КОМПЕТЕНЦИЙ-2020-21 октябрь.xlsx]Уровни'!$H$3</c:f>
              <c:strCache>
                <c:ptCount val="1"/>
                <c:pt idx="0">
                  <c:v>[85%; 100%]</c:v>
                </c:pt>
              </c:strCache>
            </c:strRef>
          </c:tx>
          <c:invertIfNegative val="0"/>
          <c:cat>
            <c:multiLvlStrRef>
              <c:f>'[Свод итогов ОЦЕНКА КОМПЕТЕНЦИЙ-2020-21 октябрь.xlsx]Уровни'!$C$10:$D$15</c:f>
              <c:multiLvlStrCache>
                <c:ptCount val="6"/>
                <c:lvl>
                  <c:pt idx="0">
                    <c:v>Иностранный язык</c:v>
                  </c:pt>
                  <c:pt idx="1">
                    <c:v>История и философия науки</c:v>
                  </c:pt>
                  <c:pt idx="2">
                    <c:v>Иностранный язык</c:v>
                  </c:pt>
                  <c:pt idx="3">
                    <c:v>История и философия науки</c:v>
                  </c:pt>
                  <c:pt idx="4">
                    <c:v>Иностранный язык</c:v>
                  </c:pt>
                  <c:pt idx="5">
                    <c:v>История и философия науки</c:v>
                  </c:pt>
                </c:lvl>
                <c:lvl>
                  <c:pt idx="0">
                    <c:v>37.06.01 Психологические науки, А-ПП-2</c:v>
                  </c:pt>
                  <c:pt idx="1">
                    <c:v>37.06.01 Психологические науки, А-ПП-2</c:v>
                  </c:pt>
                  <c:pt idx="2">
                    <c:v>37.06.01 Психологические науки, Аз-ПП-2</c:v>
                  </c:pt>
                  <c:pt idx="3">
                    <c:v>37.06.01 Психологические науки, Аз-ПП-2</c:v>
                  </c:pt>
                  <c:pt idx="4">
                    <c:v>37.06.01 Психологические науки, Аз-ПРА-2</c:v>
                  </c:pt>
                  <c:pt idx="5">
                    <c:v>37.06.01 Психологические науки, Аз-ПРА-2</c:v>
                  </c:pt>
                </c:lvl>
              </c:multiLvlStrCache>
            </c:multiLvlStrRef>
          </c:cat>
          <c:val>
            <c:numRef>
              <c:f>'[Свод итогов ОЦЕНКА КОМПЕТЕНЦИЙ-2020-21 октябрь.xlsx]Уровни'!$H$10:$H$15</c:f>
              <c:numCache>
                <c:formatCode>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0.5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76-4CE1-B96F-5688CEF363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523581376"/>
        <c:axId val="523581936"/>
      </c:barChart>
      <c:catAx>
        <c:axId val="52358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23581936"/>
        <c:crosses val="autoZero"/>
        <c:auto val="1"/>
        <c:lblAlgn val="ctr"/>
        <c:lblOffset val="100"/>
        <c:noMultiLvlLbl val="0"/>
      </c:catAx>
      <c:valAx>
        <c:axId val="52358193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35813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681289836850967"/>
          <c:y val="3.9599766787403734E-2"/>
          <c:w val="0.86749423065062459"/>
          <c:h val="0.7013588534292203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'[Свод итогов ОЦЕНКА КОМПЕТЕНЦИЙ-2020-21 октябрь.xlsx]Уровни'!$E$3</c:f>
              <c:strCache>
                <c:ptCount val="1"/>
                <c:pt idx="0">
                  <c:v>[0%; 60%)</c:v>
                </c:pt>
              </c:strCache>
            </c:strRef>
          </c:tx>
          <c:invertIfNegative val="0"/>
          <c:cat>
            <c:strRef>
              <c:f>'[Свод итогов ОЦЕНКА КОМПЕТЕНЦИЙ-2020-21 октябрь.xlsx]Уровни'!$C$22:$C$24</c:f>
              <c:strCache>
                <c:ptCount val="3"/>
                <c:pt idx="0">
                  <c:v>09.06.01 Информатика и вычислительная техника, А-ИСиТ-2</c:v>
                </c:pt>
                <c:pt idx="1">
                  <c:v>09.06.01 Информатика и вычислительная техника, А-ИСиТ-2</c:v>
                </c:pt>
                <c:pt idx="2">
                  <c:v>09.06.01 Информатика и вычислительная техника, Аз-ИСиТ-2</c:v>
                </c:pt>
              </c:strCache>
            </c:strRef>
          </c:cat>
          <c:val>
            <c:numRef>
              <c:f>'[Свод итогов ОЦЕНКА КОМПЕТЕНЦИЙ-2020-21 октябрь.xlsx]Уровни'!$E$22:$E$24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4E-4C5A-8A1A-1E46136FE42C}"/>
            </c:ext>
          </c:extLst>
        </c:ser>
        <c:ser>
          <c:idx val="1"/>
          <c:order val="1"/>
          <c:tx>
            <c:strRef>
              <c:f>'[Свод итогов ОЦЕНКА КОМПЕТЕНЦИЙ-2020-21 октябрь.xlsx]Уровни'!$F$3</c:f>
              <c:strCache>
                <c:ptCount val="1"/>
                <c:pt idx="0">
                  <c:v>[60%;75% )</c:v>
                </c:pt>
              </c:strCache>
            </c:strRef>
          </c:tx>
          <c:invertIfNegative val="0"/>
          <c:cat>
            <c:strRef>
              <c:f>'[Свод итогов ОЦЕНКА КОМПЕТЕНЦИЙ-2020-21 октябрь.xlsx]Уровни'!$C$22:$C$24</c:f>
              <c:strCache>
                <c:ptCount val="3"/>
                <c:pt idx="0">
                  <c:v>09.06.01 Информатика и вычислительная техника, А-ИСиТ-2</c:v>
                </c:pt>
                <c:pt idx="1">
                  <c:v>09.06.01 Информатика и вычислительная техника, А-ИСиТ-2</c:v>
                </c:pt>
                <c:pt idx="2">
                  <c:v>09.06.01 Информатика и вычислительная техника, Аз-ИСиТ-2</c:v>
                </c:pt>
              </c:strCache>
            </c:strRef>
          </c:cat>
          <c:val>
            <c:numRef>
              <c:f>'[Свод итогов ОЦЕНКА КОМПЕТЕНЦИЙ-2020-21 октябрь.xlsx]Уровни'!$F$22:$F$24</c:f>
              <c:numCache>
                <c:formatCode>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4E-4C5A-8A1A-1E46136FE42C}"/>
            </c:ext>
          </c:extLst>
        </c:ser>
        <c:ser>
          <c:idx val="2"/>
          <c:order val="2"/>
          <c:tx>
            <c:strRef>
              <c:f>'[Свод итогов ОЦЕНКА КОМПЕТЕНЦИЙ-2020-21 октябрь.xlsx]Уровни'!$G$3</c:f>
              <c:strCache>
                <c:ptCount val="1"/>
                <c:pt idx="0">
                  <c:v>[75%; 85%)</c:v>
                </c:pt>
              </c:strCache>
            </c:strRef>
          </c:tx>
          <c:invertIfNegative val="0"/>
          <c:cat>
            <c:strRef>
              <c:f>'[Свод итогов ОЦЕНКА КОМПЕТЕНЦИЙ-2020-21 октябрь.xlsx]Уровни'!$C$22:$C$24</c:f>
              <c:strCache>
                <c:ptCount val="3"/>
                <c:pt idx="0">
                  <c:v>09.06.01 Информатика и вычислительная техника, А-ИСиТ-2</c:v>
                </c:pt>
                <c:pt idx="1">
                  <c:v>09.06.01 Информатика и вычислительная техника, А-ИСиТ-2</c:v>
                </c:pt>
                <c:pt idx="2">
                  <c:v>09.06.01 Информатика и вычислительная техника, Аз-ИСиТ-2</c:v>
                </c:pt>
              </c:strCache>
            </c:strRef>
          </c:cat>
          <c:val>
            <c:numRef>
              <c:f>'[Свод итогов ОЦЕНКА КОМПЕТЕНЦИЙ-2020-21 октябрь.xlsx]Уровни'!$G$22:$G$24</c:f>
              <c:numCache>
                <c:formatCode>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4E-4C5A-8A1A-1E46136FE42C}"/>
            </c:ext>
          </c:extLst>
        </c:ser>
        <c:ser>
          <c:idx val="3"/>
          <c:order val="3"/>
          <c:tx>
            <c:strRef>
              <c:f>'[Свод итогов ОЦЕНКА КОМПЕТЕНЦИЙ-2020-21 октябрь.xlsx]Уровни'!$H$3</c:f>
              <c:strCache>
                <c:ptCount val="1"/>
                <c:pt idx="0">
                  <c:v>[85%; 100%]</c:v>
                </c:pt>
              </c:strCache>
            </c:strRef>
          </c:tx>
          <c:invertIfNegative val="0"/>
          <c:cat>
            <c:strRef>
              <c:f>'[Свод итогов ОЦЕНКА КОМПЕТЕНЦИЙ-2020-21 октябрь.xlsx]Уровни'!$C$22:$C$24</c:f>
              <c:strCache>
                <c:ptCount val="3"/>
                <c:pt idx="0">
                  <c:v>09.06.01 Информатика и вычислительная техника, А-ИСиТ-2</c:v>
                </c:pt>
                <c:pt idx="1">
                  <c:v>09.06.01 Информатика и вычислительная техника, А-ИСиТ-2</c:v>
                </c:pt>
                <c:pt idx="2">
                  <c:v>09.06.01 Информатика и вычислительная техника, Аз-ИСиТ-2</c:v>
                </c:pt>
              </c:strCache>
            </c:strRef>
          </c:cat>
          <c:val>
            <c:numRef>
              <c:f>'[Свод итогов ОЦЕНКА КОМПЕТЕНЦИЙ-2020-21 октябрь.xlsx]Уровни'!$H$22:$H$24</c:f>
              <c:numCache>
                <c:formatCode>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94E-4C5A-8A1A-1E46136FE4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800149936"/>
        <c:axId val="800148256"/>
      </c:barChart>
      <c:catAx>
        <c:axId val="800149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00148256"/>
        <c:crosses val="autoZero"/>
        <c:auto val="1"/>
        <c:lblAlgn val="ctr"/>
        <c:lblOffset val="100"/>
        <c:noMultiLvlLbl val="0"/>
      </c:catAx>
      <c:valAx>
        <c:axId val="80014825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001499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24501402455299"/>
          <c:y val="0.10396620862236981"/>
          <c:w val="0.86749423065062459"/>
          <c:h val="0.7013588534292203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'[Свод итогов ОЦЕНКА КОМПЕТЕНЦИЙ-2020-21 октябрь.xlsx]Уровни'!$E$3</c:f>
              <c:strCache>
                <c:ptCount val="1"/>
                <c:pt idx="0">
                  <c:v>[0%; 60%)</c:v>
                </c:pt>
              </c:strCache>
            </c:strRef>
          </c:tx>
          <c:spPr>
            <a:solidFill>
              <a:schemeClr val="accent4">
                <a:shade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'[Свод итогов ОЦЕНКА КОМПЕТЕНЦИЙ-2020-21 октябрь.xlsx]Уровни'!$C$29:$C$32</c:f>
              <c:strCache>
                <c:ptCount val="4"/>
                <c:pt idx="0">
                  <c:v>45.06.01 Языкознание и литературоведение, А-РЛ-2</c:v>
                </c:pt>
                <c:pt idx="1">
                  <c:v>45.06.01 Языкознание и литературоведение, А-РЛ-2</c:v>
                </c:pt>
                <c:pt idx="2">
                  <c:v>45.06.01 Языкознание и литературоведение, А-РЯ-2</c:v>
                </c:pt>
                <c:pt idx="3">
                  <c:v>45.06.01 Языкознание и литературоведение, А-РЯ-2</c:v>
                </c:pt>
              </c:strCache>
            </c:strRef>
          </c:cat>
          <c:val>
            <c:numRef>
              <c:f>'[Свод итогов ОЦЕНКА КОМПЕТЕНЦИЙ-2020-21 октябрь.xlsx]Уровни'!$E$29:$E$32</c:f>
              <c:numCache>
                <c:formatCode>0%</c:formatCode>
                <c:ptCount val="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 formatCode="0.0%">
                  <c:v>0.66600000000000004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8E-4F65-95AE-C51551011049}"/>
            </c:ext>
          </c:extLst>
        </c:ser>
        <c:ser>
          <c:idx val="1"/>
          <c:order val="1"/>
          <c:tx>
            <c:strRef>
              <c:f>'[Свод итогов ОЦЕНКА КОМПЕТЕНЦИЙ-2020-21 октябрь.xlsx]Уровни'!$F$3</c:f>
              <c:strCache>
                <c:ptCount val="1"/>
                <c:pt idx="0">
                  <c:v>[60%;75% )</c:v>
                </c:pt>
              </c:strCache>
            </c:strRef>
          </c:tx>
          <c:spPr>
            <a:solidFill>
              <a:schemeClr val="accent4">
                <a:shade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'[Свод итогов ОЦЕНКА КОМПЕТЕНЦИЙ-2020-21 октябрь.xlsx]Уровни'!$C$29:$C$32</c:f>
              <c:strCache>
                <c:ptCount val="4"/>
                <c:pt idx="0">
                  <c:v>45.06.01 Языкознание и литературоведение, А-РЛ-2</c:v>
                </c:pt>
                <c:pt idx="1">
                  <c:v>45.06.01 Языкознание и литературоведение, А-РЛ-2</c:v>
                </c:pt>
                <c:pt idx="2">
                  <c:v>45.06.01 Языкознание и литературоведение, А-РЯ-2</c:v>
                </c:pt>
                <c:pt idx="3">
                  <c:v>45.06.01 Языкознание и литературоведение, А-РЯ-2</c:v>
                </c:pt>
              </c:strCache>
            </c:strRef>
          </c:cat>
          <c:val>
            <c:numRef>
              <c:f>'[Свод итогов ОЦЕНКА КОМПЕТЕНЦИЙ-2020-21 октябрь.xlsx]Уровни'!$F$29:$F$32</c:f>
              <c:numCache>
                <c:formatCode>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8E-4F65-95AE-C51551011049}"/>
            </c:ext>
          </c:extLst>
        </c:ser>
        <c:ser>
          <c:idx val="2"/>
          <c:order val="2"/>
          <c:tx>
            <c:strRef>
              <c:f>'[Свод итогов ОЦЕНКА КОМПЕТЕНЦИЙ-2020-21 октябрь.xlsx]Уровни'!$G$3</c:f>
              <c:strCache>
                <c:ptCount val="1"/>
                <c:pt idx="0">
                  <c:v>[75%; 85%)</c:v>
                </c:pt>
              </c:strCache>
            </c:strRef>
          </c:tx>
          <c:spPr>
            <a:solidFill>
              <a:schemeClr val="accent4">
                <a:tint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'[Свод итогов ОЦЕНКА КОМПЕТЕНЦИЙ-2020-21 октябрь.xlsx]Уровни'!$C$29:$C$32</c:f>
              <c:strCache>
                <c:ptCount val="4"/>
                <c:pt idx="0">
                  <c:v>45.06.01 Языкознание и литературоведение, А-РЛ-2</c:v>
                </c:pt>
                <c:pt idx="1">
                  <c:v>45.06.01 Языкознание и литературоведение, А-РЛ-2</c:v>
                </c:pt>
                <c:pt idx="2">
                  <c:v>45.06.01 Языкознание и литературоведение, А-РЯ-2</c:v>
                </c:pt>
                <c:pt idx="3">
                  <c:v>45.06.01 Языкознание и литературоведение, А-РЯ-2</c:v>
                </c:pt>
              </c:strCache>
            </c:strRef>
          </c:cat>
          <c:val>
            <c:numRef>
              <c:f>'[Свод итогов ОЦЕНКА КОМПЕТЕНЦИЙ-2020-21 октябрь.xlsx]Уровни'!$G$29:$G$32</c:f>
              <c:numCache>
                <c:formatCode>0%</c:formatCode>
                <c:ptCount val="4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 formatCode="0.0%">
                  <c:v>0.33400000000000002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8E-4F65-95AE-C51551011049}"/>
            </c:ext>
          </c:extLst>
        </c:ser>
        <c:ser>
          <c:idx val="3"/>
          <c:order val="3"/>
          <c:tx>
            <c:strRef>
              <c:f>'[Свод итогов ОЦЕНКА КОМПЕТЕНЦИЙ-2020-21 октябрь.xlsx]Уровни'!$H$3</c:f>
              <c:strCache>
                <c:ptCount val="1"/>
                <c:pt idx="0">
                  <c:v>[85%; 100%]</c:v>
                </c:pt>
              </c:strCache>
            </c:strRef>
          </c:tx>
          <c:spPr>
            <a:solidFill>
              <a:schemeClr val="accent4">
                <a:tint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'[Свод итогов ОЦЕНКА КОМПЕТЕНЦИЙ-2020-21 октябрь.xlsx]Уровни'!$C$29:$C$32</c:f>
              <c:strCache>
                <c:ptCount val="4"/>
                <c:pt idx="0">
                  <c:v>45.06.01 Языкознание и литературоведение, А-РЛ-2</c:v>
                </c:pt>
                <c:pt idx="1">
                  <c:v>45.06.01 Языкознание и литературоведение, А-РЛ-2</c:v>
                </c:pt>
                <c:pt idx="2">
                  <c:v>45.06.01 Языкознание и литературоведение, А-РЯ-2</c:v>
                </c:pt>
                <c:pt idx="3">
                  <c:v>45.06.01 Языкознание и литературоведение, А-РЯ-2</c:v>
                </c:pt>
              </c:strCache>
            </c:strRef>
          </c:cat>
          <c:val>
            <c:numRef>
              <c:f>'[Свод итогов ОЦЕНКА КОМПЕТЕНЦИЙ-2020-21 октябрь.xlsx]Уровни'!$H$29:$H$32</c:f>
              <c:numCache>
                <c:formatCode>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8E-4F65-95AE-C515510110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800151616"/>
        <c:axId val="518063008"/>
      </c:barChart>
      <c:catAx>
        <c:axId val="800151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18063008"/>
        <c:crosses val="autoZero"/>
        <c:auto val="1"/>
        <c:lblAlgn val="ctr"/>
        <c:lblOffset val="100"/>
        <c:noMultiLvlLbl val="0"/>
      </c:catAx>
      <c:valAx>
        <c:axId val="51806300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0015161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272240933088513"/>
          <c:y val="2.2797484539875307E-2"/>
          <c:w val="0.86749423065062459"/>
          <c:h val="0.7013588534292203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'[Свод итогов ОЦЕНКА КОМПЕТЕНЦИЙ-2020-21 октябрь.xlsx]Уровни'!$E$3</c:f>
              <c:strCache>
                <c:ptCount val="1"/>
                <c:pt idx="0">
                  <c:v>[0%; 60%)</c:v>
                </c:pt>
              </c:strCache>
            </c:strRef>
          </c:tx>
          <c:invertIfNegative val="0"/>
          <c:cat>
            <c:strRef>
              <c:f>'[Свод итогов ОЦЕНКА КОМПЕТЕНЦИЙ-2020-21 октябрь.xlsx]Уровни'!$C$25:$C$28</c:f>
              <c:strCache>
                <c:ptCount val="4"/>
                <c:pt idx="0">
                  <c:v>45.06.01 Языкознание и литературоведение, А-ТЯ-2</c:v>
                </c:pt>
                <c:pt idx="1">
                  <c:v>45.06.01 Языкознание и литературоведение, А-ТЯ-2</c:v>
                </c:pt>
                <c:pt idx="2">
                  <c:v>45.06.01 Языкознание и литературоведение, А-СРИТСЯ-2</c:v>
                </c:pt>
                <c:pt idx="3">
                  <c:v>45.06.01 Языкознание и литературоведение, А-СРИТСЯ-2</c:v>
                </c:pt>
              </c:strCache>
            </c:strRef>
          </c:cat>
          <c:val>
            <c:numRef>
              <c:f>'[Свод итогов ОЦЕНКА КОМПЕТЕНЦИЙ-2020-21 октябрь.xlsx]Уровни'!$E$25:$E$28</c:f>
              <c:numCache>
                <c:formatCode>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0B-4066-8C9E-C13CABAA4480}"/>
            </c:ext>
          </c:extLst>
        </c:ser>
        <c:ser>
          <c:idx val="1"/>
          <c:order val="1"/>
          <c:tx>
            <c:strRef>
              <c:f>'[Свод итогов ОЦЕНКА КОМПЕТЕНЦИЙ-2020-21 октябрь.xlsx]Уровни'!$F$3</c:f>
              <c:strCache>
                <c:ptCount val="1"/>
                <c:pt idx="0">
                  <c:v>[60%;75% )</c:v>
                </c:pt>
              </c:strCache>
            </c:strRef>
          </c:tx>
          <c:invertIfNegative val="0"/>
          <c:cat>
            <c:strRef>
              <c:f>'[Свод итогов ОЦЕНКА КОМПЕТЕНЦИЙ-2020-21 октябрь.xlsx]Уровни'!$C$25:$C$28</c:f>
              <c:strCache>
                <c:ptCount val="4"/>
                <c:pt idx="0">
                  <c:v>45.06.01 Языкознание и литературоведение, А-ТЯ-2</c:v>
                </c:pt>
                <c:pt idx="1">
                  <c:v>45.06.01 Языкознание и литературоведение, А-ТЯ-2</c:v>
                </c:pt>
                <c:pt idx="2">
                  <c:v>45.06.01 Языкознание и литературоведение, А-СРИТСЯ-2</c:v>
                </c:pt>
                <c:pt idx="3">
                  <c:v>45.06.01 Языкознание и литературоведение, А-СРИТСЯ-2</c:v>
                </c:pt>
              </c:strCache>
            </c:strRef>
          </c:cat>
          <c:val>
            <c:numRef>
              <c:f>'[Свод итогов ОЦЕНКА КОМПЕТЕНЦИЙ-2020-21 октябрь.xlsx]Уровни'!$F$25:$F$28</c:f>
              <c:numCache>
                <c:formatCode>0%</c:formatCode>
                <c:ptCount val="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0B-4066-8C9E-C13CABAA4480}"/>
            </c:ext>
          </c:extLst>
        </c:ser>
        <c:ser>
          <c:idx val="2"/>
          <c:order val="2"/>
          <c:tx>
            <c:strRef>
              <c:f>'[Свод итогов ОЦЕНКА КОМПЕТЕНЦИЙ-2020-21 октябрь.xlsx]Уровни'!$G$3</c:f>
              <c:strCache>
                <c:ptCount val="1"/>
                <c:pt idx="0">
                  <c:v>[75%; 85%)</c:v>
                </c:pt>
              </c:strCache>
            </c:strRef>
          </c:tx>
          <c:invertIfNegative val="0"/>
          <c:cat>
            <c:strRef>
              <c:f>'[Свод итогов ОЦЕНКА КОМПЕТЕНЦИЙ-2020-21 октябрь.xlsx]Уровни'!$C$25:$C$28</c:f>
              <c:strCache>
                <c:ptCount val="4"/>
                <c:pt idx="0">
                  <c:v>45.06.01 Языкознание и литературоведение, А-ТЯ-2</c:v>
                </c:pt>
                <c:pt idx="1">
                  <c:v>45.06.01 Языкознание и литературоведение, А-ТЯ-2</c:v>
                </c:pt>
                <c:pt idx="2">
                  <c:v>45.06.01 Языкознание и литературоведение, А-СРИТСЯ-2</c:v>
                </c:pt>
                <c:pt idx="3">
                  <c:v>45.06.01 Языкознание и литературоведение, А-СРИТСЯ-2</c:v>
                </c:pt>
              </c:strCache>
            </c:strRef>
          </c:cat>
          <c:val>
            <c:numRef>
              <c:f>'[Свод итогов ОЦЕНКА КОМПЕТЕНЦИЙ-2020-21 октябрь.xlsx]Уровни'!$G$25:$G$28</c:f>
              <c:numCache>
                <c:formatCode>0%</c:formatCode>
                <c:ptCount val="4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0B-4066-8C9E-C13CABAA4480}"/>
            </c:ext>
          </c:extLst>
        </c:ser>
        <c:ser>
          <c:idx val="3"/>
          <c:order val="3"/>
          <c:tx>
            <c:strRef>
              <c:f>'[Свод итогов ОЦЕНКА КОМПЕТЕНЦИЙ-2020-21 октябрь.xlsx]Уровни'!$H$3</c:f>
              <c:strCache>
                <c:ptCount val="1"/>
                <c:pt idx="0">
                  <c:v>[85%; 100%]</c:v>
                </c:pt>
              </c:strCache>
            </c:strRef>
          </c:tx>
          <c:invertIfNegative val="0"/>
          <c:cat>
            <c:strRef>
              <c:f>'[Свод итогов ОЦЕНКА КОМПЕТЕНЦИЙ-2020-21 октябрь.xlsx]Уровни'!$C$25:$C$28</c:f>
              <c:strCache>
                <c:ptCount val="4"/>
                <c:pt idx="0">
                  <c:v>45.06.01 Языкознание и литературоведение, А-ТЯ-2</c:v>
                </c:pt>
                <c:pt idx="1">
                  <c:v>45.06.01 Языкознание и литературоведение, А-ТЯ-2</c:v>
                </c:pt>
                <c:pt idx="2">
                  <c:v>45.06.01 Языкознание и литературоведение, А-СРИТСЯ-2</c:v>
                </c:pt>
                <c:pt idx="3">
                  <c:v>45.06.01 Языкознание и литературоведение, А-СРИТСЯ-2</c:v>
                </c:pt>
              </c:strCache>
            </c:strRef>
          </c:cat>
          <c:val>
            <c:numRef>
              <c:f>'[Свод итогов ОЦЕНКА КОМПЕТЕНЦИЙ-2020-21 октябрь.xlsx]Уровни'!$H$25:$H$28</c:f>
              <c:numCache>
                <c:formatCode>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80B-4066-8C9E-C13CABAA44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801650608"/>
        <c:axId val="801649488"/>
      </c:barChart>
      <c:catAx>
        <c:axId val="801650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01649488"/>
        <c:crosses val="autoZero"/>
        <c:auto val="1"/>
        <c:lblAlgn val="ctr"/>
        <c:lblOffset val="100"/>
        <c:noMultiLvlLbl val="0"/>
      </c:catAx>
      <c:valAx>
        <c:axId val="80164948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016506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24501402455299"/>
          <c:y val="0.10396620862236981"/>
          <c:w val="0.86749423065062459"/>
          <c:h val="0.7013588534292203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'[Свод итогов ОЦЕНКА КОМПЕТЕНЦИЙ-2020-21 октябрь.xlsx]Уровни'!$E$3</c:f>
              <c:strCache>
                <c:ptCount val="1"/>
                <c:pt idx="0">
                  <c:v>[0%; 60%)</c:v>
                </c:pt>
              </c:strCache>
            </c:strRef>
          </c:tx>
          <c:invertIfNegative val="0"/>
          <c:cat>
            <c:strRef>
              <c:f>'[Свод итогов ОЦЕНКА КОМПЕТЕНЦИЙ-2020-21 октябрь.xlsx]Уровни'!$C$33:$C$36</c:f>
              <c:strCache>
                <c:ptCount val="4"/>
                <c:pt idx="0">
                  <c:v>51.06.01 Культурология, А-ТиИК-2</c:v>
                </c:pt>
                <c:pt idx="1">
                  <c:v>51.06.01 Культурология, А-ТиИК-2</c:v>
                </c:pt>
                <c:pt idx="2">
                  <c:v>51.06.01 Культурология, Аз-ТиИК-2</c:v>
                </c:pt>
                <c:pt idx="3">
                  <c:v>51.06.01 Культурология, Аз-ТиИК-2</c:v>
                </c:pt>
              </c:strCache>
            </c:strRef>
          </c:cat>
          <c:val>
            <c:numRef>
              <c:f>'[Свод итогов ОЦЕНКА КОМПЕТЕНЦИЙ-2020-21 октябрь.xlsx]Уровни'!$E$33:$E$36</c:f>
              <c:numCache>
                <c:formatCode>0%</c:formatCode>
                <c:ptCount val="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07-4C49-A18A-2C594DADA7E4}"/>
            </c:ext>
          </c:extLst>
        </c:ser>
        <c:ser>
          <c:idx val="1"/>
          <c:order val="1"/>
          <c:tx>
            <c:strRef>
              <c:f>'[Свод итогов ОЦЕНКА КОМПЕТЕНЦИЙ-2020-21 октябрь.xlsx]Уровни'!$F$3</c:f>
              <c:strCache>
                <c:ptCount val="1"/>
                <c:pt idx="0">
                  <c:v>[60%;75% )</c:v>
                </c:pt>
              </c:strCache>
            </c:strRef>
          </c:tx>
          <c:invertIfNegative val="0"/>
          <c:cat>
            <c:strRef>
              <c:f>'[Свод итогов ОЦЕНКА КОМПЕТЕНЦИЙ-2020-21 октябрь.xlsx]Уровни'!$C$33:$C$36</c:f>
              <c:strCache>
                <c:ptCount val="4"/>
                <c:pt idx="0">
                  <c:v>51.06.01 Культурология, А-ТиИК-2</c:v>
                </c:pt>
                <c:pt idx="1">
                  <c:v>51.06.01 Культурология, А-ТиИК-2</c:v>
                </c:pt>
                <c:pt idx="2">
                  <c:v>51.06.01 Культурология, Аз-ТиИК-2</c:v>
                </c:pt>
                <c:pt idx="3">
                  <c:v>51.06.01 Культурология, Аз-ТиИК-2</c:v>
                </c:pt>
              </c:strCache>
            </c:strRef>
          </c:cat>
          <c:val>
            <c:numRef>
              <c:f>'[Свод итогов ОЦЕНКА КОМПЕТЕНЦИЙ-2020-21 октябрь.xlsx]Уровни'!$F$33:$F$36</c:f>
              <c:numCache>
                <c:formatCode>0%</c:formatCode>
                <c:ptCount val="4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07-4C49-A18A-2C594DADA7E4}"/>
            </c:ext>
          </c:extLst>
        </c:ser>
        <c:ser>
          <c:idx val="2"/>
          <c:order val="2"/>
          <c:tx>
            <c:strRef>
              <c:f>'[Свод итогов ОЦЕНКА КОМПЕТЕНЦИЙ-2020-21 октябрь.xlsx]Уровни'!$G$3</c:f>
              <c:strCache>
                <c:ptCount val="1"/>
                <c:pt idx="0">
                  <c:v>[75%; 85%)</c:v>
                </c:pt>
              </c:strCache>
            </c:strRef>
          </c:tx>
          <c:invertIfNegative val="0"/>
          <c:cat>
            <c:strRef>
              <c:f>'[Свод итогов ОЦЕНКА КОМПЕТЕНЦИЙ-2020-21 октябрь.xlsx]Уровни'!$C$33:$C$36</c:f>
              <c:strCache>
                <c:ptCount val="4"/>
                <c:pt idx="0">
                  <c:v>51.06.01 Культурология, А-ТиИК-2</c:v>
                </c:pt>
                <c:pt idx="1">
                  <c:v>51.06.01 Культурология, А-ТиИК-2</c:v>
                </c:pt>
                <c:pt idx="2">
                  <c:v>51.06.01 Культурология, Аз-ТиИК-2</c:v>
                </c:pt>
                <c:pt idx="3">
                  <c:v>51.06.01 Культурология, Аз-ТиИК-2</c:v>
                </c:pt>
              </c:strCache>
            </c:strRef>
          </c:cat>
          <c:val>
            <c:numRef>
              <c:f>'[Свод итогов ОЦЕНКА КОМПЕТЕНЦИЙ-2020-21 октябрь.xlsx]Уровни'!$G$33:$G$36</c:f>
              <c:numCache>
                <c:formatCode>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07-4C49-A18A-2C594DADA7E4}"/>
            </c:ext>
          </c:extLst>
        </c:ser>
        <c:ser>
          <c:idx val="3"/>
          <c:order val="3"/>
          <c:tx>
            <c:strRef>
              <c:f>'[Свод итогов ОЦЕНКА КОМПЕТЕНЦИЙ-2020-21 октябрь.xlsx]Уровни'!$H$3</c:f>
              <c:strCache>
                <c:ptCount val="1"/>
                <c:pt idx="0">
                  <c:v>[85%; 100%]</c:v>
                </c:pt>
              </c:strCache>
            </c:strRef>
          </c:tx>
          <c:invertIfNegative val="0"/>
          <c:cat>
            <c:strRef>
              <c:f>'[Свод итогов ОЦЕНКА КОМПЕТЕНЦИЙ-2020-21 октябрь.xlsx]Уровни'!$C$33:$C$36</c:f>
              <c:strCache>
                <c:ptCount val="4"/>
                <c:pt idx="0">
                  <c:v>51.06.01 Культурология, А-ТиИК-2</c:v>
                </c:pt>
                <c:pt idx="1">
                  <c:v>51.06.01 Культурология, А-ТиИК-2</c:v>
                </c:pt>
                <c:pt idx="2">
                  <c:v>51.06.01 Культурология, Аз-ТиИК-2</c:v>
                </c:pt>
                <c:pt idx="3">
                  <c:v>51.06.01 Культурология, Аз-ТиИК-2</c:v>
                </c:pt>
              </c:strCache>
            </c:strRef>
          </c:cat>
          <c:val>
            <c:numRef>
              <c:f>'[Свод итогов ОЦЕНКА КОМПЕТЕНЦИЙ-2020-21 октябрь.xlsx]Уровни'!$H$33:$H$36</c:f>
              <c:numCache>
                <c:formatCode>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707-4C49-A18A-2C594DADA7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801610336"/>
        <c:axId val="801614816"/>
      </c:barChart>
      <c:catAx>
        <c:axId val="80161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01614816"/>
        <c:crosses val="autoZero"/>
        <c:auto val="1"/>
        <c:lblAlgn val="ctr"/>
        <c:lblOffset val="100"/>
        <c:noMultiLvlLbl val="0"/>
      </c:catAx>
      <c:valAx>
        <c:axId val="80161481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016103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24501402455299"/>
          <c:y val="0.10396620862236981"/>
          <c:w val="0.86749423065062459"/>
          <c:h val="0.7013588534292203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'[Свод итогов ОЦЕНКА КОМПЕТЕНЦИЙ-2020-21 октябрь.xlsx]Уровни'!$E$3</c:f>
              <c:strCache>
                <c:ptCount val="1"/>
                <c:pt idx="0">
                  <c:v>[0%; 60%)</c:v>
                </c:pt>
              </c:strCache>
            </c:strRef>
          </c:tx>
          <c:invertIfNegative val="0"/>
          <c:cat>
            <c:strRef>
              <c:f>'[Свод итогов ОЦЕНКА КОМПЕТЕНЦИЙ-2020-21 октябрь.xlsx]Уровни'!$C$37:$C$43</c:f>
              <c:strCache>
                <c:ptCount val="7"/>
                <c:pt idx="0">
                  <c:v>46.06.01 Исторические науки, А-История-2</c:v>
                </c:pt>
                <c:pt idx="1">
                  <c:v>46.06.01 Исторические науки, А-История-2</c:v>
                </c:pt>
                <c:pt idx="2">
                  <c:v>46.03.01 История, Б-И-41</c:v>
                </c:pt>
                <c:pt idx="3">
                  <c:v>41.03.06  Публичная политика и социальные науки, Б-ППСН-41</c:v>
                </c:pt>
                <c:pt idx="4">
                  <c:v>41.03.06  Публичная политика и социальные науки, Б-ППСН-21</c:v>
                </c:pt>
                <c:pt idx="5">
                  <c:v>44.03.05  Педагогическое образование (с двумя профилями подготовки), Б-ПИиИЯ-41 </c:v>
                </c:pt>
                <c:pt idx="6">
                  <c:v>44.03.05  Педагогическое образование (с двумя профилями подготовки), Б-ПИиИЯ-21 </c:v>
                </c:pt>
              </c:strCache>
            </c:strRef>
          </c:cat>
          <c:val>
            <c:numRef>
              <c:f>'[Свод итогов ОЦЕНКА КОМПЕТЕНЦИЙ-2020-21 октябрь.xlsx]Уровни'!$E$37:$E$43</c:f>
              <c:numCache>
                <c:formatCode>0%</c:formatCode>
                <c:ptCount val="7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 formatCode="0.0%">
                  <c:v>7.0999999999999994E-2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6E-4B5E-ACD9-271248056BDD}"/>
            </c:ext>
          </c:extLst>
        </c:ser>
        <c:ser>
          <c:idx val="1"/>
          <c:order val="1"/>
          <c:tx>
            <c:strRef>
              <c:f>'[Свод итогов ОЦЕНКА КОМПЕТЕНЦИЙ-2020-21 октябрь.xlsx]Уровни'!$F$3</c:f>
              <c:strCache>
                <c:ptCount val="1"/>
                <c:pt idx="0">
                  <c:v>[60%;75% )</c:v>
                </c:pt>
              </c:strCache>
            </c:strRef>
          </c:tx>
          <c:invertIfNegative val="0"/>
          <c:cat>
            <c:strRef>
              <c:f>'[Свод итогов ОЦЕНКА КОМПЕТЕНЦИЙ-2020-21 октябрь.xlsx]Уровни'!$C$37:$C$43</c:f>
              <c:strCache>
                <c:ptCount val="7"/>
                <c:pt idx="0">
                  <c:v>46.06.01 Исторические науки, А-История-2</c:v>
                </c:pt>
                <c:pt idx="1">
                  <c:v>46.06.01 Исторические науки, А-История-2</c:v>
                </c:pt>
                <c:pt idx="2">
                  <c:v>46.03.01 История, Б-И-41</c:v>
                </c:pt>
                <c:pt idx="3">
                  <c:v>41.03.06  Публичная политика и социальные науки, Б-ППСН-41</c:v>
                </c:pt>
                <c:pt idx="4">
                  <c:v>41.03.06  Публичная политика и социальные науки, Б-ППСН-21</c:v>
                </c:pt>
                <c:pt idx="5">
                  <c:v>44.03.05  Педагогическое образование (с двумя профилями подготовки), Б-ПИиИЯ-41 </c:v>
                </c:pt>
                <c:pt idx="6">
                  <c:v>44.03.05  Педагогическое образование (с двумя профилями подготовки), Б-ПИиИЯ-21 </c:v>
                </c:pt>
              </c:strCache>
            </c:strRef>
          </c:cat>
          <c:val>
            <c:numRef>
              <c:f>'[Свод итогов ОЦЕНКА КОМПЕТЕНЦИЙ-2020-21 октябрь.xlsx]Уровни'!$F$37:$F$43</c:f>
              <c:numCache>
                <c:formatCode>0%</c:formatCode>
                <c:ptCount val="7"/>
                <c:pt idx="0">
                  <c:v>0</c:v>
                </c:pt>
                <c:pt idx="1">
                  <c:v>0</c:v>
                </c:pt>
                <c:pt idx="2" formatCode="0.0%">
                  <c:v>7.6999999999999999E-2</c:v>
                </c:pt>
                <c:pt idx="3" formatCode="0.0%">
                  <c:v>7.0999999999999994E-2</c:v>
                </c:pt>
                <c:pt idx="4">
                  <c:v>0</c:v>
                </c:pt>
                <c:pt idx="5">
                  <c:v>0</c:v>
                </c:pt>
                <c:pt idx="6" formatCode="0.0%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6E-4B5E-ACD9-271248056BDD}"/>
            </c:ext>
          </c:extLst>
        </c:ser>
        <c:ser>
          <c:idx val="2"/>
          <c:order val="2"/>
          <c:tx>
            <c:strRef>
              <c:f>'[Свод итогов ОЦЕНКА КОМПЕТЕНЦИЙ-2020-21 октябрь.xlsx]Уровни'!$G$3</c:f>
              <c:strCache>
                <c:ptCount val="1"/>
                <c:pt idx="0">
                  <c:v>[75%; 85%)</c:v>
                </c:pt>
              </c:strCache>
            </c:strRef>
          </c:tx>
          <c:invertIfNegative val="0"/>
          <c:cat>
            <c:strRef>
              <c:f>'[Свод итогов ОЦЕНКА КОМПЕТЕНЦИЙ-2020-21 октябрь.xlsx]Уровни'!$C$37:$C$43</c:f>
              <c:strCache>
                <c:ptCount val="7"/>
                <c:pt idx="0">
                  <c:v>46.06.01 Исторические науки, А-История-2</c:v>
                </c:pt>
                <c:pt idx="1">
                  <c:v>46.06.01 Исторические науки, А-История-2</c:v>
                </c:pt>
                <c:pt idx="2">
                  <c:v>46.03.01 История, Б-И-41</c:v>
                </c:pt>
                <c:pt idx="3">
                  <c:v>41.03.06  Публичная политика и социальные науки, Б-ППСН-41</c:v>
                </c:pt>
                <c:pt idx="4">
                  <c:v>41.03.06  Публичная политика и социальные науки, Б-ППСН-21</c:v>
                </c:pt>
                <c:pt idx="5">
                  <c:v>44.03.05  Педагогическое образование (с двумя профилями подготовки), Б-ПИиИЯ-41 </c:v>
                </c:pt>
                <c:pt idx="6">
                  <c:v>44.03.05  Педагогическое образование (с двумя профилями подготовки), Б-ПИиИЯ-21 </c:v>
                </c:pt>
              </c:strCache>
            </c:strRef>
          </c:cat>
          <c:val>
            <c:numRef>
              <c:f>'[Свод итогов ОЦЕНКА КОМПЕТЕНЦИЙ-2020-21 октябрь.xlsx]Уровни'!$G$37:$G$43</c:f>
              <c:numCache>
                <c:formatCode>0%</c:formatCode>
                <c:ptCount val="7"/>
                <c:pt idx="0">
                  <c:v>0</c:v>
                </c:pt>
                <c:pt idx="1">
                  <c:v>1</c:v>
                </c:pt>
                <c:pt idx="2" formatCode="0.0%">
                  <c:v>0.53800000000000003</c:v>
                </c:pt>
                <c:pt idx="3" formatCode="0.0%">
                  <c:v>0.35699999999999998</c:v>
                </c:pt>
                <c:pt idx="4" formatCode="0.0%">
                  <c:v>0.188</c:v>
                </c:pt>
                <c:pt idx="5" formatCode="0.0%">
                  <c:v>7.1999999999999995E-2</c:v>
                </c:pt>
                <c:pt idx="6" formatCode="0.0%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6E-4B5E-ACD9-271248056BDD}"/>
            </c:ext>
          </c:extLst>
        </c:ser>
        <c:ser>
          <c:idx val="3"/>
          <c:order val="3"/>
          <c:tx>
            <c:strRef>
              <c:f>'[Свод итогов ОЦЕНКА КОМПЕТЕНЦИЙ-2020-21 октябрь.xlsx]Уровни'!$H$3</c:f>
              <c:strCache>
                <c:ptCount val="1"/>
                <c:pt idx="0">
                  <c:v>[85%; 100%]</c:v>
                </c:pt>
              </c:strCache>
            </c:strRef>
          </c:tx>
          <c:invertIfNegative val="0"/>
          <c:cat>
            <c:strRef>
              <c:f>'[Свод итогов ОЦЕНКА КОМПЕТЕНЦИЙ-2020-21 октябрь.xlsx]Уровни'!$C$37:$C$43</c:f>
              <c:strCache>
                <c:ptCount val="7"/>
                <c:pt idx="0">
                  <c:v>46.06.01 Исторические науки, А-История-2</c:v>
                </c:pt>
                <c:pt idx="1">
                  <c:v>46.06.01 Исторические науки, А-История-2</c:v>
                </c:pt>
                <c:pt idx="2">
                  <c:v>46.03.01 История, Б-И-41</c:v>
                </c:pt>
                <c:pt idx="3">
                  <c:v>41.03.06  Публичная политика и социальные науки, Б-ППСН-41</c:v>
                </c:pt>
                <c:pt idx="4">
                  <c:v>41.03.06  Публичная политика и социальные науки, Б-ППСН-21</c:v>
                </c:pt>
                <c:pt idx="5">
                  <c:v>44.03.05  Педагогическое образование (с двумя профилями подготовки), Б-ПИиИЯ-41 </c:v>
                </c:pt>
                <c:pt idx="6">
                  <c:v>44.03.05  Педагогическое образование (с двумя профилями подготовки), Б-ПИиИЯ-21 </c:v>
                </c:pt>
              </c:strCache>
            </c:strRef>
          </c:cat>
          <c:val>
            <c:numRef>
              <c:f>'[Свод итогов ОЦЕНКА КОМПЕТЕНЦИЙ-2020-21 октябрь.xlsx]Уровни'!$H$37:$H$43</c:f>
              <c:numCache>
                <c:formatCode>0%</c:formatCode>
                <c:ptCount val="7"/>
                <c:pt idx="0">
                  <c:v>0</c:v>
                </c:pt>
                <c:pt idx="1">
                  <c:v>0</c:v>
                </c:pt>
                <c:pt idx="2" formatCode="0.0%">
                  <c:v>0.38500000000000001</c:v>
                </c:pt>
                <c:pt idx="3" formatCode="0.0%">
                  <c:v>0.501</c:v>
                </c:pt>
                <c:pt idx="4" formatCode="0.0%">
                  <c:v>0.81200000000000006</c:v>
                </c:pt>
                <c:pt idx="5" formatCode="0.0%">
                  <c:v>0.92800000000000005</c:v>
                </c:pt>
                <c:pt idx="6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86E-4B5E-ACD9-271248056B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798402576"/>
        <c:axId val="798405936"/>
      </c:barChart>
      <c:catAx>
        <c:axId val="798402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98405936"/>
        <c:crosses val="autoZero"/>
        <c:auto val="1"/>
        <c:lblAlgn val="ctr"/>
        <c:lblOffset val="100"/>
        <c:noMultiLvlLbl val="0"/>
      </c:catAx>
      <c:valAx>
        <c:axId val="79840593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984025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80706687423006"/>
          <c:y val="7.6814842428761076E-2"/>
          <c:w val="0.75845935076581794"/>
          <c:h val="0.76536069538651774"/>
        </c:manualLayout>
      </c:layout>
      <c:barChart>
        <c:barDir val="col"/>
        <c:grouping val="clustered"/>
        <c:varyColors val="1"/>
        <c:ser>
          <c:idx val="1"/>
          <c:order val="0"/>
          <c:tx>
            <c:strRef>
              <c:f>'СК-кафедры'!$I$3</c:f>
              <c:strCache>
                <c:ptCount val="1"/>
                <c:pt idx="0">
                  <c:v>Доля студентов, прошедших тестирование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41D-46A6-99D2-E116568FE594}"/>
              </c:ext>
            </c:extLst>
          </c:dPt>
          <c:cat>
            <c:strRef>
              <c:f>'СК-кафедры'!$C$10:$C$15</c:f>
              <c:strCache>
                <c:ptCount val="6"/>
                <c:pt idx="0">
                  <c:v>37.06.01 Психологические науки, Педагогическая психология, А-ПП-2</c:v>
                </c:pt>
                <c:pt idx="1">
                  <c:v>37.06.01 Психологические науки, Педагогическая психология, А-ПП-2</c:v>
                </c:pt>
                <c:pt idx="2">
                  <c:v>37.06.01 Психологические науки, Педагогическая психология, Аз-ПП-2</c:v>
                </c:pt>
                <c:pt idx="3">
                  <c:v>37.06.01 Психологические науки, Педагогическая психология, Аз-ПП-2</c:v>
                </c:pt>
                <c:pt idx="4">
                  <c:v>37.06.01 Психологические науки, Психология развития, акмеология, Аз-ПРА-2</c:v>
                </c:pt>
                <c:pt idx="5">
                  <c:v>37.06.01 Психологические науки, Психология развития, акмеология, Аз-ПРА-2</c:v>
                </c:pt>
              </c:strCache>
            </c:strRef>
          </c:cat>
          <c:val>
            <c:numRef>
              <c:f>'СК-кафедры'!$I$10:$I$13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1D-46A6-99D2-E116568FE5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146137600"/>
        <c:axId val="112996288"/>
      </c:barChart>
      <c:catAx>
        <c:axId val="146137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2996288"/>
        <c:crosses val="autoZero"/>
        <c:auto val="1"/>
        <c:lblAlgn val="ctr"/>
        <c:lblOffset val="100"/>
        <c:noMultiLvlLbl val="0"/>
      </c:catAx>
      <c:valAx>
        <c:axId val="112996288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6137600"/>
        <c:crosses val="autoZero"/>
        <c:crossBetween val="between"/>
      </c:valAx>
      <c:dTable>
        <c:showHorzBorder val="1"/>
        <c:showVertBorder val="1"/>
        <c:showOutline val="1"/>
        <c:showKeys val="0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80706687423006"/>
          <c:y val="5.3476291052843995E-2"/>
          <c:w val="0.79192933125769938"/>
          <c:h val="0.71275410859837807"/>
        </c:manualLayout>
      </c:layout>
      <c:barChart>
        <c:barDir val="col"/>
        <c:grouping val="clustered"/>
        <c:varyColors val="1"/>
        <c:ser>
          <c:idx val="1"/>
          <c:order val="0"/>
          <c:tx>
            <c:strRef>
              <c:f>'СК-кафедры'!$I$3</c:f>
              <c:strCache>
                <c:ptCount val="1"/>
                <c:pt idx="0">
                  <c:v>Доля студентов, прошедших тестирование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accent2"/>
                  </a:gs>
                  <a:gs pos="75000">
                    <a:schemeClr val="accent2">
                      <a:lumMod val="60000"/>
                      <a:lumOff val="40000"/>
                    </a:schemeClr>
                  </a:gs>
                  <a:gs pos="51000">
                    <a:schemeClr val="accent2">
                      <a:alpha val="75000"/>
                    </a:schemeClr>
                  </a:gs>
                  <a:gs pos="100000">
                    <a:schemeClr val="accent2"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A40-41CB-9300-6FAA552A2593}"/>
              </c:ext>
            </c:extLst>
          </c:dPt>
          <c:cat>
            <c:strRef>
              <c:f>'СК-кафедры'!$C$16:$C$21</c:f>
              <c:strCache>
                <c:ptCount val="6"/>
                <c:pt idx="0">
                  <c:v>44.06.01 Образование и педагогические науки, Теория и методика профессионального образования, А-ТиМПО-2</c:v>
                </c:pt>
                <c:pt idx="1">
                  <c:v>44.06.01 Образование и педагогические науки, Теория и методика профессионального образования, А-ТиМПО-2</c:v>
                </c:pt>
                <c:pt idx="2">
                  <c:v>44.06.01 Образование и педагогические науки, Теория и методика профессионального образования, Аз-ТиМПО-2</c:v>
                </c:pt>
                <c:pt idx="3">
                  <c:v>44.06.01 Образование и педагогические науки, Теория и методика профессионального образования, Аз-ТиМПО-2</c:v>
                </c:pt>
                <c:pt idx="4">
                  <c:v>44.04.01 Педагогичсекое образование, Инновационная начальная школа, Мз-ПИНШ-31</c:v>
                </c:pt>
                <c:pt idx="5">
                  <c:v>44.03.03 Специальное (дефектологическое) образование, Логопедия, Мз-СДО-31</c:v>
                </c:pt>
              </c:strCache>
            </c:strRef>
          </c:cat>
          <c:val>
            <c:numRef>
              <c:f>'СК-кафедры'!$I$16:$I$21</c:f>
              <c:numCache>
                <c:formatCode>0%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0.94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40-41CB-9300-6FAA552A25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146140672"/>
        <c:axId val="112998016"/>
      </c:barChart>
      <c:catAx>
        <c:axId val="146140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2998016"/>
        <c:crosses val="autoZero"/>
        <c:auto val="1"/>
        <c:lblAlgn val="ctr"/>
        <c:lblOffset val="100"/>
        <c:noMultiLvlLbl val="0"/>
      </c:catAx>
      <c:valAx>
        <c:axId val="112998016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6140672"/>
        <c:crosses val="autoZero"/>
        <c:crossBetween val="between"/>
      </c:valAx>
      <c:dTable>
        <c:showHorzBorder val="1"/>
        <c:showVertBorder val="1"/>
        <c:showOutline val="1"/>
        <c:showKeys val="0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915303334118944"/>
          <c:y val="4.3716396016317834E-2"/>
          <c:w val="0.73008876878025553"/>
          <c:h val="0.8311555527268099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'[Свод итогов ОЦЕНКА КОМПЕТЕНЦИЙ-2020-21 октябрь.xlsx]СК-кафедры'!$I$3</c:f>
              <c:strCache>
                <c:ptCount val="1"/>
                <c:pt idx="0">
                  <c:v>Доля студентов, прошедших тестирование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'[Свод итогов ОЦЕНКА КОМПЕТЕНЦИЙ-2020-21 октябрь.xlsx]СК-кафедры'!$C$22:$C$24</c:f>
              <c:strCache>
                <c:ptCount val="3"/>
                <c:pt idx="0">
                  <c:v>09.06.01 Информатика и вычислительная техника, Математическое моделирование, численные методы и комплексы программ, А-ИСиТ-2</c:v>
                </c:pt>
                <c:pt idx="1">
                  <c:v>09.06.01 Информатика и вычислительная техника, Математическое моделирование, численные методы и комплексы программ, А-ИСиТ-2</c:v>
                </c:pt>
                <c:pt idx="2">
                  <c:v>09.06.01 Информатика и вычислительная техника, Математическое моделирование, численные методы и комплексы программ, А3-ИСиТ-2</c:v>
                </c:pt>
              </c:strCache>
            </c:strRef>
          </c:cat>
          <c:val>
            <c:numRef>
              <c:f>'[Свод итогов ОЦЕНКА КОМПЕТЕНЦИЙ-2020-21 октябрь.xlsx]СК-кафедры'!$I$22:$I$24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24EC-445D-B555-7A19AA5CFA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526296592"/>
        <c:axId val="526297712"/>
      </c:barChart>
      <c:catAx>
        <c:axId val="526296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526297712"/>
        <c:crosses val="autoZero"/>
        <c:auto val="1"/>
        <c:lblAlgn val="ctr"/>
        <c:lblOffset val="100"/>
        <c:noMultiLvlLbl val="0"/>
      </c:catAx>
      <c:valAx>
        <c:axId val="526297712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526296592"/>
        <c:crosses val="autoZero"/>
        <c:crossBetween val="between"/>
      </c:valAx>
      <c:dTable>
        <c:showHorzBorder val="1"/>
        <c:showVertBorder val="1"/>
        <c:showOutline val="1"/>
        <c:showKeys val="0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1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80706687423006"/>
          <c:y val="4.9735176200618021E-2"/>
          <c:w val="0.79192933125769938"/>
          <c:h val="0.85304591555685172"/>
        </c:manualLayout>
      </c:layout>
      <c:barChart>
        <c:barDir val="col"/>
        <c:grouping val="clustered"/>
        <c:varyColors val="1"/>
        <c:ser>
          <c:idx val="1"/>
          <c:order val="0"/>
          <c:tx>
            <c:strRef>
              <c:f>'[Свод итогов ОЦЕНКА КОМПЕТЕНЦИЙ-2020-21 октябрь.xlsx]СК-кафедры'!$I$3</c:f>
              <c:strCache>
                <c:ptCount val="1"/>
                <c:pt idx="0">
                  <c:v>Доля студентов, прошедших тестирование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5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F3C3-4646-BF3C-FF5D3EB9EA83}"/>
              </c:ext>
            </c:extLst>
          </c:dPt>
          <c:cat>
            <c:strRef>
              <c:f>'[Свод итогов ОЦЕНКА КОМПЕТЕНЦИЙ-2020-21 октябрь.xlsx]СК-кафедры'!$C$27:$C$30</c:f>
              <c:strCache>
                <c:ptCount val="4"/>
                <c:pt idx="0">
                  <c:v>45.06.01 Языкознание и литературоведение, Сравнительно-историческое, типологическое и сопоставительное языкознание, А-СРИТСЯ-2</c:v>
                </c:pt>
                <c:pt idx="1">
                  <c:v>45.06.01 Языкознание и литературоведение, Сравнительно-историческое, типологическое и сопоставительное языкознание, А-СРИТСЯ-2</c:v>
                </c:pt>
                <c:pt idx="2">
                  <c:v>45.06.01 Языкознание и литературоведение, Русская литература, А-РЛ-2</c:v>
                </c:pt>
                <c:pt idx="3">
                  <c:v>45.06.01 Языкознание и литературоведение, Русская литература, А-РЛ-2</c:v>
                </c:pt>
              </c:strCache>
            </c:strRef>
          </c:cat>
          <c:val>
            <c:numRef>
              <c:f>'[Свод итогов ОЦЕНКА КОМПЕТЕНЦИЙ-2020-21 октябрь.xlsx]СК-кафедры'!$I$25:$I$28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24EC-445D-B555-7A19AA5CFA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554277808"/>
        <c:axId val="472322416"/>
      </c:barChart>
      <c:catAx>
        <c:axId val="554277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2322416"/>
        <c:crosses val="autoZero"/>
        <c:auto val="1"/>
        <c:lblAlgn val="ctr"/>
        <c:lblOffset val="100"/>
        <c:noMultiLvlLbl val="0"/>
      </c:catAx>
      <c:valAx>
        <c:axId val="472322416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4277808"/>
        <c:crosses val="autoZero"/>
        <c:crossBetween val="between"/>
      </c:valAx>
      <c:dTable>
        <c:showHorzBorder val="1"/>
        <c:showVertBorder val="1"/>
        <c:showOutline val="1"/>
        <c:showKeys val="0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91883179712919"/>
          <c:y val="1.292347838737248E-2"/>
          <c:w val="0.79192933125769938"/>
          <c:h val="0.8530459155568517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'[Свод итогов ОЦЕНКА КОМПЕТЕНЦИЙ-2020-21 октябрь.xlsx]СК-кафедры'!$I$3</c:f>
              <c:strCache>
                <c:ptCount val="1"/>
                <c:pt idx="0">
                  <c:v>Доля студентов, прошедших тестирование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'[Свод итогов ОЦЕНКА КОМПЕТЕНЦИЙ-2020-21 октябрь.xlsx]СК-кафедры'!$C$29:$C$32</c:f>
              <c:strCache>
                <c:ptCount val="4"/>
                <c:pt idx="0">
                  <c:v>45.06.01 Языкознание и литературоведение, Русская литература, А-РЛ-2</c:v>
                </c:pt>
                <c:pt idx="1">
                  <c:v>45.06.01 Языкознание и литературоведение, Русская литература, А-РЛ-2</c:v>
                </c:pt>
                <c:pt idx="2">
                  <c:v>45.06.01 Языкознание и литературоведение, Русский язык, А-РЯ-2</c:v>
                </c:pt>
                <c:pt idx="3">
                  <c:v>45.06.01 Языкознание и литературоведение, Русский язык, А-РЯ-2</c:v>
                </c:pt>
              </c:strCache>
            </c:strRef>
          </c:cat>
          <c:val>
            <c:numRef>
              <c:f>'[Свод итогов ОЦЕНКА КОМПЕТЕНЦИЙ-2020-21 октябрь.xlsx]СК-кафедры'!$I$29:$I$32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0.67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24EC-445D-B555-7A19AA5CFA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525915168"/>
        <c:axId val="550146512"/>
      </c:barChart>
      <c:catAx>
        <c:axId val="525915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550146512"/>
        <c:crosses val="autoZero"/>
        <c:auto val="1"/>
        <c:lblAlgn val="ctr"/>
        <c:lblOffset val="100"/>
        <c:noMultiLvlLbl val="0"/>
      </c:catAx>
      <c:valAx>
        <c:axId val="550146512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525915168"/>
        <c:crosses val="autoZero"/>
        <c:crossBetween val="between"/>
      </c:valAx>
      <c:dTable>
        <c:showHorzBorder val="1"/>
        <c:showVertBorder val="1"/>
        <c:showOutline val="1"/>
        <c:showKeys val="0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1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80705720692925"/>
          <c:y val="5.5590757384283193E-2"/>
          <c:w val="0.77638968056340951"/>
          <c:h val="0.7858828414346590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'[Свод итогов ОЦЕНКА КОМПЕТЕНЦИЙ-2020-21 октябрь.xlsx]СК-кафедры'!$I$3</c:f>
              <c:strCache>
                <c:ptCount val="1"/>
                <c:pt idx="0">
                  <c:v>Доля студентов, прошедших тестирование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'[Свод итогов ОЦЕНКА КОМПЕТЕНЦИЙ-2020-21 октябрь.xlsx]СК-кафедры'!$C$37:$C$43</c:f>
              <c:strCache>
                <c:ptCount val="7"/>
                <c:pt idx="0">
                  <c:v>46.06.01 Исторические науки, Отечественная история, А-История-2</c:v>
                </c:pt>
                <c:pt idx="1">
                  <c:v>46.06.01 Исторические науки, Отечественная история, А-История-2</c:v>
                </c:pt>
                <c:pt idx="2">
                  <c:v>46.03.01 История, История, Б-И-41</c:v>
                </c:pt>
                <c:pt idx="3">
                  <c:v>41.03.06  Публичная политика и социальные науки, Социально-политические коммуникации, Б-ППСН-41</c:v>
                </c:pt>
                <c:pt idx="4">
                  <c:v>41.03.06  Публичная политика и социальные науки,
Социально-политические коммуникации, Б-ППСН-21</c:v>
                </c:pt>
                <c:pt idx="5">
                  <c:v>44.03.05  Педагогическое образование (с двумя профилями подготовки), История и иностранный язык, Б-ПИиИЯ-41 </c:v>
                </c:pt>
                <c:pt idx="6">
                  <c:v>44.03.05  Педагогическое образование (с двумя профилями подготовки), История и иностранный язык (английский язык), Б-ПИиИЯ-21 </c:v>
                </c:pt>
              </c:strCache>
            </c:strRef>
          </c:cat>
          <c:val>
            <c:numRef>
              <c:f>'[Свод итогов ОЦЕНКА КОМПЕТЕНЦИЙ-2020-21 октябрь.xlsx]СК-кафедры'!$I$37:$I$43</c:f>
              <c:numCache>
                <c:formatCode>0%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0.93300000000000005</c:v>
                </c:pt>
                <c:pt idx="6">
                  <c:v>0.88900000000000001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E0-4C17-B0C0-632EA3AB50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547095264"/>
        <c:axId val="547097504"/>
      </c:barChart>
      <c:catAx>
        <c:axId val="547095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7097504"/>
        <c:crosses val="autoZero"/>
        <c:auto val="1"/>
        <c:lblAlgn val="ctr"/>
        <c:lblOffset val="100"/>
        <c:noMultiLvlLbl val="0"/>
      </c:catAx>
      <c:valAx>
        <c:axId val="547097504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prstDash val="solid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7095264"/>
        <c:crosses val="autoZero"/>
        <c:crossBetween val="between"/>
      </c:valAx>
      <c:dTable>
        <c:showHorzBorder val="1"/>
        <c:showVertBorder val="1"/>
        <c:showOutline val="1"/>
        <c:showKeys val="0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 sz="1100"/>
      </a:pPr>
      <a:endParaRPr lang="ru-RU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80705720692925"/>
          <c:y val="5.5590757384283193E-2"/>
          <c:w val="0.77638968056340951"/>
          <c:h val="0.7858828414346590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'[Свод итогов ОЦЕНКА КОМПЕТЕНЦИЙ-2020-21 октябрь.xlsx]СК-кафедры'!$I$3</c:f>
              <c:strCache>
                <c:ptCount val="1"/>
                <c:pt idx="0">
                  <c:v>Доля студентов, прошедших тестирование</c:v>
                </c:pt>
              </c:strCache>
            </c:strRef>
          </c:tx>
          <c:invertIfNegative val="0"/>
          <c:cat>
            <c:strRef>
              <c:f>'[Свод итогов ОЦЕНКА КОМПЕТЕНЦИЙ-2020-21 октябрь.xlsx]СК-кафедры'!$C$33:$C$36</c:f>
              <c:strCache>
                <c:ptCount val="4"/>
                <c:pt idx="0">
                  <c:v>51.06.01 Культурология, Теория и история культуры, А-ТиИК-2</c:v>
                </c:pt>
                <c:pt idx="1">
                  <c:v>51.06.01 Культурология, Теория и история культуры, А-ТиИК-2</c:v>
                </c:pt>
                <c:pt idx="2">
                  <c:v>51.06.01 Культурология, Теория и история культуры, Аз-ТиИК-2</c:v>
                </c:pt>
                <c:pt idx="3">
                  <c:v>51.06.01 Культурология, Теория и история культуры, Аз-ТиИК-2</c:v>
                </c:pt>
              </c:strCache>
            </c:strRef>
          </c:cat>
          <c:val>
            <c:numRef>
              <c:f>'[Свод итогов ОЦЕНКА КОМПЕТЕНЦИЙ-2020-21 октябрь.xlsx]СК-кафедры'!$I$33:$I$36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EB-4D5D-A42B-E5C69062F7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523672912"/>
        <c:axId val="523671232"/>
      </c:barChart>
      <c:catAx>
        <c:axId val="523672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523671232"/>
        <c:crosses val="autoZero"/>
        <c:auto val="1"/>
        <c:lblAlgn val="ctr"/>
        <c:lblOffset val="100"/>
        <c:noMultiLvlLbl val="0"/>
      </c:catAx>
      <c:valAx>
        <c:axId val="523671232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523672912"/>
        <c:crosses val="autoZero"/>
        <c:crossBetween val="between"/>
      </c:valAx>
      <c:dTable>
        <c:showHorzBorder val="1"/>
        <c:showVertBorder val="1"/>
        <c:showOutline val="1"/>
        <c:showKeys val="0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1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Доля студентов, участвовавших в контроле сформированности</a:t>
            </a:r>
            <a:r>
              <a:rPr lang="ru-RU" sz="1200" baseline="0" dirty="0">
                <a:solidFill>
                  <a:schemeClr val="accent2">
                    <a:lumMod val="75000"/>
                  </a:schemeClr>
                </a:solidFill>
              </a:rPr>
              <a:t> компетенций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по образовательным программам</a:t>
            </a:r>
          </a:p>
        </c:rich>
      </c:tx>
      <c:layout>
        <c:manualLayout>
          <c:xMode val="edge"/>
          <c:yMode val="edge"/>
          <c:x val="0.20797072803046929"/>
          <c:y val="1.477314890583500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45267531897345331"/>
          <c:y val="7.9867071817593172E-2"/>
          <c:w val="0.50772434675745148"/>
          <c:h val="0.878481726653598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'[Свод итогов ОЦЕНКА КОМПЕТЕНЦИЙ-2020-21 октябрь.xlsx]СК-ООП'!$I$3</c:f>
              <c:strCache>
                <c:ptCount val="1"/>
                <c:pt idx="0">
                  <c:v>Доля студентов, прошедших тестирование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'[Свод итогов ОЦЕНКА КОМПЕТЕНЦИЙ-2020-21 октябрь.xlsx]СК-ООП'!$C$4:$C$43</c:f>
              <c:strCache>
                <c:ptCount val="40"/>
                <c:pt idx="0">
                  <c:v>06.06.01 Биологические науки, А-Экология-2</c:v>
                </c:pt>
                <c:pt idx="1">
                  <c:v>06.06.01 Биологические науки, А-Экология-2</c:v>
                </c:pt>
                <c:pt idx="2">
                  <c:v>06.06.01 Биологические науки, А-Физиология-2</c:v>
                </c:pt>
                <c:pt idx="3">
                  <c:v>06.06.01 Биологические науки, А-Физиология-2</c:v>
                </c:pt>
                <c:pt idx="4">
                  <c:v>04.03.01 Химия, Б-Х-41</c:v>
                </c:pt>
                <c:pt idx="5">
                  <c:v>31.05.01 Лечебное дело, С-ЛД-31-35</c:v>
                </c:pt>
                <c:pt idx="6">
                  <c:v>37.06.01 Психологические науки, А-ПП-2</c:v>
                </c:pt>
                <c:pt idx="7">
                  <c:v>37.06.01 Психологические науки, А-ПП-2</c:v>
                </c:pt>
                <c:pt idx="8">
                  <c:v>37.06.01 Психологические науки, Аз-ПП-2</c:v>
                </c:pt>
                <c:pt idx="9">
                  <c:v>37.06.01 Психологические науки, Аз-ПП-2</c:v>
                </c:pt>
                <c:pt idx="10">
                  <c:v>37.06.01 Психологические науки, Аз-ПРА-2</c:v>
                </c:pt>
                <c:pt idx="11">
                  <c:v>37.06.01 Психологические науки, Аз-ПРА-2</c:v>
                </c:pt>
                <c:pt idx="12">
                  <c:v>44.06.01 Образование и педагогические науки,  А-ТиМПО-2</c:v>
                </c:pt>
                <c:pt idx="13">
                  <c:v>44.06.01 Образование и педагогические науки, А-ТиМПО-2</c:v>
                </c:pt>
                <c:pt idx="14">
                  <c:v>44.06.01 Образование и педагогические науки, Аз-ТиМПО-2</c:v>
                </c:pt>
                <c:pt idx="15">
                  <c:v>44.06.01 Образование и педагогические науки, Аз-ТиМПО-2</c:v>
                </c:pt>
                <c:pt idx="16">
                  <c:v>44.04.01 Педагогичсекое образование, Мз-ПИНШ-31</c:v>
                </c:pt>
                <c:pt idx="17">
                  <c:v>44.03.03 Специальное (дефектологическое) образование, Мз-СДО-31</c:v>
                </c:pt>
                <c:pt idx="18">
                  <c:v>09.06.01 Информатика и вычислительная техника, А-ИСиТ-2</c:v>
                </c:pt>
                <c:pt idx="19">
                  <c:v>09.06.01 Информатика и вычислительная техника, А-ИСиТ-2</c:v>
                </c:pt>
                <c:pt idx="20">
                  <c:v>09.06.01 Информатика и вычислительная техника, А3-ИСиТ-2</c:v>
                </c:pt>
                <c:pt idx="21">
                  <c:v>45.06.01 Языкознание и литературоведение, А-ТЯ-2</c:v>
                </c:pt>
                <c:pt idx="22">
                  <c:v>45.06.01 Языкознание и литературоведение, А-ТЯ-2</c:v>
                </c:pt>
                <c:pt idx="23">
                  <c:v>45.06.01 Языкознание и литературоведение, А-СРИТСЯ-2</c:v>
                </c:pt>
                <c:pt idx="24">
                  <c:v>45.06.01 Языкознание и литературоведение, А-СРИТСЯ-2</c:v>
                </c:pt>
                <c:pt idx="25">
                  <c:v>45.06.01 Языкознание и литературоведение, А-РЛ-2</c:v>
                </c:pt>
                <c:pt idx="26">
                  <c:v>45.06.01 Языкознание и литературоведение, А-РЛ-2</c:v>
                </c:pt>
                <c:pt idx="27">
                  <c:v>45.06.01 Языкознание и литературоведение, А-РЯ-2</c:v>
                </c:pt>
                <c:pt idx="28">
                  <c:v>45.06.01 Языкознание и литературоведение, А-РЯ-2</c:v>
                </c:pt>
                <c:pt idx="29">
                  <c:v>51.06.01 Культурология, Теория и история культуры, А-ТиИК-2</c:v>
                </c:pt>
                <c:pt idx="30">
                  <c:v>51.06.01 Культурология, Теория и история культуры, А-ТиИК-2</c:v>
                </c:pt>
                <c:pt idx="31">
                  <c:v>51.06.01 Культурология, Теория и история культуры, Аз-ТиИК-2</c:v>
                </c:pt>
                <c:pt idx="32">
                  <c:v>51.06.01 Культурология, Теория и история культуры, Аз-ТиИК-2</c:v>
                </c:pt>
                <c:pt idx="33">
                  <c:v>46.06.01 Исторические науки, А-История-2</c:v>
                </c:pt>
                <c:pt idx="34">
                  <c:v>46.06.01 Исторические науки, А-История-2</c:v>
                </c:pt>
                <c:pt idx="35">
                  <c:v>46.03.01 История, Б-И-41</c:v>
                </c:pt>
                <c:pt idx="36">
                  <c:v>41.03.06 Публичная политика и социальные науки, Б-ППСН-41</c:v>
                </c:pt>
                <c:pt idx="37">
                  <c:v>41.03.06 Публичная политика и социальные науки, Б-ППСН-21</c:v>
                </c:pt>
                <c:pt idx="38">
                  <c:v>44.03.05 Педагогическое образование (с двумя профилями подготовки), Б-ПИиИЯ-41 </c:v>
                </c:pt>
                <c:pt idx="39">
                  <c:v>44.03.05 Педагогическое образование (с двумя профилями подготовки), Б-ПИиИЯ-21 </c:v>
                </c:pt>
              </c:strCache>
            </c:strRef>
          </c:cat>
          <c:val>
            <c:numRef>
              <c:f>'[Свод итогов ОЦЕНКА КОМПЕТЕНЦИЙ-2020-21 октябрь.xlsx]СК-ООП'!$I$4:$I$43</c:f>
              <c:numCache>
                <c:formatCode>0%</c:formatCode>
                <c:ptCount val="4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0.90600000000000003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0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0.94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0.67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0.93300000000000005</c:v>
                </c:pt>
                <c:pt idx="39">
                  <c:v>0.88900000000000001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25-4FFF-95F9-28C6FE21F13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555527248"/>
        <c:axId val="526055136"/>
      </c:barChart>
      <c:catAx>
        <c:axId val="5555272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6055136"/>
        <c:crosses val="autoZero"/>
        <c:auto val="1"/>
        <c:lblAlgn val="ctr"/>
        <c:lblOffset val="100"/>
        <c:tickLblSkip val="1"/>
        <c:noMultiLvlLbl val="0"/>
      </c:catAx>
      <c:valAx>
        <c:axId val="526055136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5527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0.00552</cdr:x>
      <cdr:y>0.05331</cdr:y>
    </cdr:from>
    <cdr:to>
      <cdr:x>0.17864</cdr:x>
      <cdr:y>0.29095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B6230436-6BB4-4957-8EF3-30500246AFC4}"/>
            </a:ext>
          </a:extLst>
        </cdr:cNvPr>
        <cdr:cNvSpPr txBox="1"/>
      </cdr:nvSpPr>
      <cdr:spPr>
        <a:xfrm xmlns:a="http://schemas.openxmlformats.org/drawingml/2006/main">
          <a:off x="57150" y="361950"/>
          <a:ext cx="1790699" cy="16134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Доля обучающихся, участвовавших в оценке сформир-ти</a:t>
          </a:r>
          <a:r>
            <a:rPr lang="ru-RU" sz="14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компетенций</a:t>
          </a:r>
        </a:p>
        <a:p xmlns:a="http://schemas.openxmlformats.org/drawingml/2006/main">
          <a:pPr algn="ctr"/>
          <a:r>
            <a:rPr lang="ru-RU" sz="14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Средний процент участия - 100%</a:t>
          </a:r>
          <a:endParaRPr lang="ru-RU" sz="1400" b="1" cap="none" spc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  <a:p xmlns:a="http://schemas.openxmlformats.org/drawingml/2006/main">
          <a:pPr algn="ctr"/>
          <a:r>
            <a:rPr lang="ru-RU" sz="1400" b="1" i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Институт естествознания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0.57715</cdr:x>
      <cdr:y>0</cdr:y>
    </cdr:from>
    <cdr:to>
      <cdr:x>0.98567</cdr:x>
      <cdr:y>0.09961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32652042-B5F4-4D3C-9FC6-8D2D25B30F38}"/>
            </a:ext>
          </a:extLst>
        </cdr:cNvPr>
        <cdr:cNvSpPr txBox="1"/>
      </cdr:nvSpPr>
      <cdr:spPr>
        <a:xfrm xmlns:a="http://schemas.openxmlformats.org/drawingml/2006/main">
          <a:off x="5511800" y="0"/>
          <a:ext cx="3901407" cy="5867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1200" b="1" i="1" cap="none" spc="0" baseline="0" dirty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0.55733</cdr:x>
      <cdr:y>0.00723</cdr:y>
    </cdr:from>
    <cdr:to>
      <cdr:x>0.96342</cdr:x>
      <cdr:y>0.09935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32652042-B5F4-4D3C-9FC6-8D2D25B30F38}"/>
            </a:ext>
          </a:extLst>
        </cdr:cNvPr>
        <cdr:cNvSpPr txBox="1"/>
      </cdr:nvSpPr>
      <cdr:spPr>
        <a:xfrm xmlns:a="http://schemas.openxmlformats.org/drawingml/2006/main">
          <a:off x="5141885" y="28135"/>
          <a:ext cx="3746577" cy="3582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1200" b="1" cap="none" spc="0" dirty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0.57715</cdr:x>
      <cdr:y>0</cdr:y>
    </cdr:from>
    <cdr:to>
      <cdr:x>0.98567</cdr:x>
      <cdr:y>0.09961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32652042-B5F4-4D3C-9FC6-8D2D25B30F38}"/>
            </a:ext>
          </a:extLst>
        </cdr:cNvPr>
        <cdr:cNvSpPr txBox="1"/>
      </cdr:nvSpPr>
      <cdr:spPr>
        <a:xfrm xmlns:a="http://schemas.openxmlformats.org/drawingml/2006/main">
          <a:off x="5511800" y="0"/>
          <a:ext cx="3901407" cy="5867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1200" b="1" i="1" cap="none" spc="0" baseline="0" dirty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0.57715</cdr:x>
      <cdr:y>0</cdr:y>
    </cdr:from>
    <cdr:to>
      <cdr:x>0.98567</cdr:x>
      <cdr:y>0.09961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32652042-B5F4-4D3C-9FC6-8D2D25B30F38}"/>
            </a:ext>
          </a:extLst>
        </cdr:cNvPr>
        <cdr:cNvSpPr txBox="1"/>
      </cdr:nvSpPr>
      <cdr:spPr>
        <a:xfrm xmlns:a="http://schemas.openxmlformats.org/drawingml/2006/main">
          <a:off x="5511800" y="0"/>
          <a:ext cx="3901407" cy="5867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1200" b="1" i="1" cap="none" spc="0" baseline="0" dirty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0.57715</cdr:x>
      <cdr:y>0</cdr:y>
    </cdr:from>
    <cdr:to>
      <cdr:x>0.98567</cdr:x>
      <cdr:y>0.09961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32652042-B5F4-4D3C-9FC6-8D2D25B30F38}"/>
            </a:ext>
          </a:extLst>
        </cdr:cNvPr>
        <cdr:cNvSpPr txBox="1"/>
      </cdr:nvSpPr>
      <cdr:spPr>
        <a:xfrm xmlns:a="http://schemas.openxmlformats.org/drawingml/2006/main">
          <a:off x="5511800" y="0"/>
          <a:ext cx="3901407" cy="5867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1200" b="1" i="1" cap="none" spc="0" baseline="0" dirty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0.57715</cdr:x>
      <cdr:y>0</cdr:y>
    </cdr:from>
    <cdr:to>
      <cdr:x>0.98567</cdr:x>
      <cdr:y>0.09961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32652042-B5F4-4D3C-9FC6-8D2D25B30F38}"/>
            </a:ext>
          </a:extLst>
        </cdr:cNvPr>
        <cdr:cNvSpPr txBox="1"/>
      </cdr:nvSpPr>
      <cdr:spPr>
        <a:xfrm xmlns:a="http://schemas.openxmlformats.org/drawingml/2006/main">
          <a:off x="5511800" y="0"/>
          <a:ext cx="3901407" cy="5867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Распределение результатов</a:t>
          </a:r>
          <a:r>
            <a:rPr lang="ru-RU" sz="1200" b="1" cap="none" spc="0" baseline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оценки</a:t>
          </a:r>
          <a:endParaRPr lang="ru-RU" sz="1200" b="1" i="1" cap="none" spc="0" baseline="0" dirty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0.57715</cdr:x>
      <cdr:y>0</cdr:y>
    </cdr:from>
    <cdr:to>
      <cdr:x>0.98567</cdr:x>
      <cdr:y>0.09961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32652042-B5F4-4D3C-9FC6-8D2D25B30F38}"/>
            </a:ext>
          </a:extLst>
        </cdr:cNvPr>
        <cdr:cNvSpPr txBox="1"/>
      </cdr:nvSpPr>
      <cdr:spPr>
        <a:xfrm xmlns:a="http://schemas.openxmlformats.org/drawingml/2006/main">
          <a:off x="5511800" y="0"/>
          <a:ext cx="3901407" cy="5867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1200" b="1" i="1" cap="none" spc="0" baseline="0" dirty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0.00368</cdr:x>
      <cdr:y>0.07856</cdr:y>
    </cdr:from>
    <cdr:to>
      <cdr:x>0.1768</cdr:x>
      <cdr:y>0.35408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B6230436-6BB4-4957-8EF3-30500246AFC4}"/>
            </a:ext>
          </a:extLst>
        </cdr:cNvPr>
        <cdr:cNvSpPr txBox="1"/>
      </cdr:nvSpPr>
      <cdr:spPr>
        <a:xfrm xmlns:a="http://schemas.openxmlformats.org/drawingml/2006/main">
          <a:off x="38050" y="533400"/>
          <a:ext cx="1790779" cy="18706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  <a:ea typeface="+mn-ea"/>
              <a:cs typeface="+mn-cs"/>
            </a:rPr>
            <a:t>Доля обучающихся, участвовавших в контроле сформир-ти компетенций</a:t>
          </a:r>
        </a:p>
        <a:p xmlns:a="http://schemas.openxmlformats.org/drawingml/2006/main">
          <a:pPr algn="ctr"/>
          <a:r>
            <a:rPr lang="ru-RU" sz="14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Средний процент участия -100%</a:t>
          </a:r>
          <a:endParaRPr lang="ru-RU" sz="1400" b="1" cap="none" spc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  <a:p xmlns:a="http://schemas.openxmlformats.org/drawingml/2006/main">
          <a:pPr algn="ctr"/>
          <a:r>
            <a:rPr lang="ru-RU" sz="1400" b="1" i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Институт психологии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0.00478</cdr:x>
      <cdr:y>0.04234</cdr:y>
    </cdr:from>
    <cdr:to>
      <cdr:x>0.1779</cdr:x>
      <cdr:y>0.31786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FA1ED495-494F-485F-A8BC-83F58632D8EC}"/>
            </a:ext>
          </a:extLst>
        </cdr:cNvPr>
        <cdr:cNvSpPr txBox="1"/>
      </cdr:nvSpPr>
      <cdr:spPr>
        <a:xfrm xmlns:a="http://schemas.openxmlformats.org/drawingml/2006/main">
          <a:off x="50800" y="279400"/>
          <a:ext cx="1839306" cy="18181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  <a:ea typeface="+mn-ea"/>
              <a:cs typeface="+mn-cs"/>
            </a:rPr>
            <a:t>Доля обучающихся, участвовавших в контроле сформир-ти компетенций</a:t>
          </a:r>
        </a:p>
        <a:p xmlns:a="http://schemas.openxmlformats.org/drawingml/2006/main">
          <a:pPr algn="ctr"/>
          <a:r>
            <a:rPr lang="ru-RU" sz="14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Средний процент участия - 99%</a:t>
          </a:r>
          <a:endParaRPr lang="ru-RU" sz="1400" b="1" cap="none" spc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  <a:p xmlns:a="http://schemas.openxmlformats.org/drawingml/2006/main">
          <a:pPr algn="ctr"/>
          <a:r>
            <a:rPr lang="ru-RU" sz="1400" b="1" i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Институт педагогики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0.01739</cdr:x>
      <cdr:y>0.32626</cdr:y>
    </cdr:from>
    <cdr:to>
      <cdr:x>0.19919</cdr:x>
      <cdr:y>0.33652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41129D0C-4C15-4297-89A0-09E2131C2671}"/>
            </a:ext>
          </a:extLst>
        </cdr:cNvPr>
        <cdr:cNvSpPr txBox="1"/>
      </cdr:nvSpPr>
      <cdr:spPr>
        <a:xfrm xmlns:a="http://schemas.openxmlformats.org/drawingml/2006/main">
          <a:off x="165311" y="1453843"/>
          <a:ext cx="1727883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cap="none" spc="0" baseline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  <a:ea typeface="+mn-ea"/>
              <a:cs typeface="+mn-cs"/>
            </a:rPr>
            <a:t>Доля обучающихся, участвовавших в контроле </a:t>
          </a:r>
          <a:r>
            <a:rPr lang="ru-RU" sz="1400" b="1" cap="none" spc="0" baseline="0" dirty="0" err="1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  <a:ea typeface="+mn-ea"/>
              <a:cs typeface="+mn-cs"/>
            </a:rPr>
            <a:t>сформир-ти</a:t>
          </a:r>
          <a:r>
            <a:rPr lang="ru-RU" sz="1400" b="1" cap="none" spc="0" baseline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  <a:ea typeface="+mn-ea"/>
              <a:cs typeface="+mn-cs"/>
            </a:rPr>
            <a:t> компетенций</a:t>
          </a:r>
        </a:p>
        <a:p xmlns:a="http://schemas.openxmlformats.org/drawingml/2006/main">
          <a:pPr algn="ctr"/>
          <a:r>
            <a:rPr lang="ru-RU" sz="1400" b="1" cap="none" spc="0" baseline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Средний процент участия - 100%</a:t>
          </a:r>
          <a:endParaRPr lang="ru-RU" sz="1400" b="1" cap="none" spc="0" dirty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  <a:p xmlns:a="http://schemas.openxmlformats.org/drawingml/2006/main">
          <a:pPr algn="ctr"/>
          <a:r>
            <a:rPr lang="ru-RU" sz="1400" b="1" i="1" cap="none" spc="0" baseline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Инженерно-технологический институт</a:t>
          </a:r>
        </a:p>
        <a:p xmlns:a="http://schemas.openxmlformats.org/drawingml/2006/main">
          <a:pPr algn="ctr"/>
          <a:endParaRPr lang="ru-RU" sz="1400" b="1" i="1" cap="none" spc="0" baseline="0" dirty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0.03082</cdr:y>
    </cdr:from>
    <cdr:to>
      <cdr:x>0.23677</cdr:x>
      <cdr:y>0.66002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DF75DA66-D7A0-4D1B-8633-1AAD962A41C0}"/>
            </a:ext>
          </a:extLst>
        </cdr:cNvPr>
        <cdr:cNvSpPr txBox="1"/>
      </cdr:nvSpPr>
      <cdr:spPr>
        <a:xfrm xmlns:a="http://schemas.openxmlformats.org/drawingml/2006/main">
          <a:off x="0" y="144935"/>
          <a:ext cx="2137893" cy="29588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cap="none" spc="0" baseline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  <a:ea typeface="+mn-ea"/>
              <a:cs typeface="+mn-cs"/>
            </a:rPr>
            <a:t>Доля обучающихся, участвовавших в контроле </a:t>
          </a:r>
          <a:r>
            <a:rPr lang="ru-RU" sz="1400" b="1" cap="none" spc="0" baseline="0" dirty="0" err="1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  <a:ea typeface="+mn-ea"/>
              <a:cs typeface="+mn-cs"/>
            </a:rPr>
            <a:t>сформир-ти</a:t>
          </a:r>
          <a:r>
            <a:rPr lang="ru-RU" sz="1400" b="1" cap="none" spc="0" baseline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  <a:ea typeface="+mn-ea"/>
              <a:cs typeface="+mn-cs"/>
            </a:rPr>
            <a:t> компетенций</a:t>
          </a:r>
        </a:p>
        <a:p xmlns:a="http://schemas.openxmlformats.org/drawingml/2006/main">
          <a:pPr algn="ctr"/>
          <a:r>
            <a:rPr lang="ru-RU" sz="1400" b="1" cap="none" spc="0" baseline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Средний процент участия - 100%</a:t>
          </a:r>
          <a:endParaRPr lang="ru-RU" sz="1400" b="1" cap="none" spc="0" dirty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  <a:p xmlns:a="http://schemas.openxmlformats.org/drawingml/2006/main">
          <a:pPr algn="ctr"/>
          <a:r>
            <a:rPr lang="ru-RU" sz="1400" b="1" i="1" cap="none" spc="0" baseline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Институт лингвистики и мировых языков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0.00273</cdr:x>
      <cdr:y>0</cdr:y>
    </cdr:from>
    <cdr:to>
      <cdr:x>0.21629</cdr:x>
      <cdr:y>0.62613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B7B93B42-60F2-4E31-A06D-61FA84815B4B}"/>
            </a:ext>
          </a:extLst>
        </cdr:cNvPr>
        <cdr:cNvSpPr txBox="1"/>
      </cdr:nvSpPr>
      <cdr:spPr>
        <a:xfrm xmlns:a="http://schemas.openxmlformats.org/drawingml/2006/main">
          <a:off x="23468" y="0"/>
          <a:ext cx="1835807" cy="29363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cap="none" spc="0" baseline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  <a:ea typeface="+mn-ea"/>
              <a:cs typeface="+mn-cs"/>
            </a:rPr>
            <a:t>Доля обучающихся, участвовавших в контроле </a:t>
          </a:r>
          <a:r>
            <a:rPr lang="ru-RU" sz="1400" b="1" cap="none" spc="0" baseline="0" dirty="0" err="1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  <a:ea typeface="+mn-ea"/>
              <a:cs typeface="+mn-cs"/>
            </a:rPr>
            <a:t>сформир-ти</a:t>
          </a:r>
          <a:r>
            <a:rPr lang="ru-RU" sz="1400" b="1" cap="none" spc="0" baseline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  <a:ea typeface="+mn-ea"/>
              <a:cs typeface="+mn-cs"/>
            </a:rPr>
            <a:t> компетенций</a:t>
          </a:r>
        </a:p>
        <a:p xmlns:a="http://schemas.openxmlformats.org/drawingml/2006/main">
          <a:pPr algn="ctr"/>
          <a:r>
            <a:rPr lang="ru-RU" sz="1400" b="1" cap="none" spc="0" baseline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Средний процент участия - 92%</a:t>
          </a:r>
          <a:endParaRPr lang="ru-RU" sz="1400" b="1" cap="none" spc="0" dirty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  <a:p xmlns:a="http://schemas.openxmlformats.org/drawingml/2006/main">
          <a:pPr algn="ctr"/>
          <a:r>
            <a:rPr lang="ru-RU" sz="1400" b="1" i="1" cap="none" spc="0" baseline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Институт филологии и </a:t>
          </a:r>
          <a:r>
            <a:rPr lang="ru-RU" sz="1400" b="1" i="1" cap="none" spc="0" baseline="0" dirty="0" err="1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массмедиа</a:t>
          </a:r>
          <a:endParaRPr lang="ru-RU" sz="1400" b="1" i="1" cap="none" spc="0" baseline="0" dirty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0.00368</cdr:x>
      <cdr:y>0.06701</cdr:y>
    </cdr:from>
    <cdr:to>
      <cdr:x>0.23382</cdr:x>
      <cdr:y>0.53001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B6230436-6BB4-4957-8EF3-30500246AFC4}"/>
            </a:ext>
          </a:extLst>
        </cdr:cNvPr>
        <cdr:cNvSpPr txBox="1"/>
      </cdr:nvSpPr>
      <cdr:spPr>
        <a:xfrm xmlns:a="http://schemas.openxmlformats.org/drawingml/2006/main">
          <a:off x="33039" y="314260"/>
          <a:ext cx="2066217" cy="21713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Доля обучающихся, участвовавших в </a:t>
          </a:r>
          <a:r>
            <a:rPr lang="ru-RU" sz="1400" b="1" cap="none" spc="0" baseline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контроле </a:t>
          </a:r>
          <a:r>
            <a:rPr lang="ru-RU" sz="1400" b="1" cap="none" spc="0" baseline="0" dirty="0" err="1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сформир-ти</a:t>
          </a:r>
          <a:r>
            <a:rPr lang="ru-RU" sz="1400" b="1" cap="none" spc="0" baseline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компетенций</a:t>
          </a:r>
        </a:p>
        <a:p xmlns:a="http://schemas.openxmlformats.org/drawingml/2006/main">
          <a:pPr algn="ctr"/>
          <a:r>
            <a:rPr lang="ru-RU" sz="1400" b="1" cap="none" spc="0" baseline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Средний процент участия - 97%</a:t>
          </a:r>
          <a:endParaRPr lang="ru-RU" sz="1400" b="1" cap="none" spc="0" dirty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  <a:p xmlns:a="http://schemas.openxmlformats.org/drawingml/2006/main">
          <a:pPr algn="ctr"/>
          <a:r>
            <a:rPr lang="ru-RU" sz="1400" b="1" i="1" cap="none" spc="0" baseline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Институт истории и права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0.00368</cdr:x>
      <cdr:y>0.06701</cdr:y>
    </cdr:from>
    <cdr:to>
      <cdr:x>0.25282</cdr:x>
      <cdr:y>0.54747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B6230436-6BB4-4957-8EF3-30500246AFC4}"/>
            </a:ext>
          </a:extLst>
        </cdr:cNvPr>
        <cdr:cNvSpPr txBox="1"/>
      </cdr:nvSpPr>
      <cdr:spPr>
        <a:xfrm xmlns:a="http://schemas.openxmlformats.org/drawingml/2006/main">
          <a:off x="33181" y="306370"/>
          <a:ext cx="2246380" cy="21966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Доля обучающихся, участвовавших в </a:t>
          </a:r>
          <a:r>
            <a:rPr lang="ru-RU" sz="1400" b="1" cap="none" spc="0" baseline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контроле </a:t>
          </a:r>
          <a:r>
            <a:rPr lang="ru-RU" sz="1400" b="1" cap="none" spc="0" baseline="0" dirty="0" err="1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сформир-ти</a:t>
          </a:r>
          <a:r>
            <a:rPr lang="ru-RU" sz="1400" b="1" cap="none" spc="0" baseline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компетенций</a:t>
          </a:r>
        </a:p>
        <a:p xmlns:a="http://schemas.openxmlformats.org/drawingml/2006/main">
          <a:pPr algn="ctr"/>
          <a:r>
            <a:rPr lang="ru-RU" sz="1400" b="1" cap="none" spc="0" baseline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Средний процент участия - 100%</a:t>
          </a:r>
          <a:endParaRPr lang="ru-RU" sz="1400" b="1" cap="none" spc="0" dirty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  <a:p xmlns:a="http://schemas.openxmlformats.org/drawingml/2006/main">
          <a:pPr algn="ctr"/>
          <a:r>
            <a:rPr lang="ru-RU" sz="1400" b="1" i="1" cap="none" spc="0" baseline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Институт социальных отношений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0.57715</cdr:x>
      <cdr:y>0</cdr:y>
    </cdr:from>
    <cdr:to>
      <cdr:x>0.98567</cdr:x>
      <cdr:y>0.09961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32652042-B5F4-4D3C-9FC6-8D2D25B30F38}"/>
            </a:ext>
          </a:extLst>
        </cdr:cNvPr>
        <cdr:cNvSpPr txBox="1"/>
      </cdr:nvSpPr>
      <cdr:spPr>
        <a:xfrm xmlns:a="http://schemas.openxmlformats.org/drawingml/2006/main">
          <a:off x="5511800" y="0"/>
          <a:ext cx="3901407" cy="5867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1200" b="1" i="1" cap="none" spc="0" baseline="0" dirty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2960-663C-42C3-9B74-42CFEFEFCDAB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DDDB4-66B9-40F8-AA47-EB7D88E6C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673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2960-663C-42C3-9B74-42CFEFEFCDAB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DDDB4-66B9-40F8-AA47-EB7D88E6C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087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2960-663C-42C3-9B74-42CFEFEFCDAB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DDDB4-66B9-40F8-AA47-EB7D88E6C7D1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83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2960-663C-42C3-9B74-42CFEFEFCDAB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DDDB4-66B9-40F8-AA47-EB7D88E6C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438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2960-663C-42C3-9B74-42CFEFEFCDAB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DDDB4-66B9-40F8-AA47-EB7D88E6C7D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0388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2960-663C-42C3-9B74-42CFEFEFCDAB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DDDB4-66B9-40F8-AA47-EB7D88E6C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881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2960-663C-42C3-9B74-42CFEFEFCDAB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DDDB4-66B9-40F8-AA47-EB7D88E6C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619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2960-663C-42C3-9B74-42CFEFEFCDAB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DDDB4-66B9-40F8-AA47-EB7D88E6C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187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2960-663C-42C3-9B74-42CFEFEFCDAB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DDDB4-66B9-40F8-AA47-EB7D88E6C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2960-663C-42C3-9B74-42CFEFEFCDAB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DDDB4-66B9-40F8-AA47-EB7D88E6C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509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2960-663C-42C3-9B74-42CFEFEFCDAB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DDDB4-66B9-40F8-AA47-EB7D88E6C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270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2960-663C-42C3-9B74-42CFEFEFCDAB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DDDB4-66B9-40F8-AA47-EB7D88E6C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743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2960-663C-42C3-9B74-42CFEFEFCDAB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DDDB4-66B9-40F8-AA47-EB7D88E6C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134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2960-663C-42C3-9B74-42CFEFEFCDAB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DDDB4-66B9-40F8-AA47-EB7D88E6C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584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2960-663C-42C3-9B74-42CFEFEFCDAB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DDDB4-66B9-40F8-AA47-EB7D88E6C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19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2960-663C-42C3-9B74-42CFEFEFCDAB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DDDB4-66B9-40F8-AA47-EB7D88E6C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234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F2960-663C-42C3-9B74-42CFEFEFCDAB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7FDDDB4-66B9-40F8-AA47-EB7D88E6C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47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13543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Результаты оценки сформированности компетенций обучающихся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Калужского государственного университета 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им. К.Э. Циолковского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30332" y="5257800"/>
            <a:ext cx="6237668" cy="664698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октябрь  2020-2021 уч. года</a:t>
            </a:r>
          </a:p>
        </p:txBody>
      </p:sp>
      <p:pic>
        <p:nvPicPr>
          <p:cNvPr id="1026" name="Picture 2" descr="https://region.center/source/OREL/vremennie/1%20raz/reklama/fi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403" y="3915177"/>
            <a:ext cx="2207853" cy="223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395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11016"/>
            <a:ext cx="8596668" cy="731520"/>
          </a:xfrm>
        </p:spPr>
        <p:txBody>
          <a:bodyPr/>
          <a:lstStyle/>
          <a:p>
            <a:pPr algn="ctr"/>
            <a:r>
              <a:rPr lang="ru-RU" dirty="0"/>
              <a:t>Институт истории и права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1886911E-3D22-4F92-A64D-60AFC92E94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4281019"/>
              </p:ext>
            </p:extLst>
          </p:nvPr>
        </p:nvGraphicFramePr>
        <p:xfrm>
          <a:off x="310282" y="942536"/>
          <a:ext cx="9945066" cy="5795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2373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68812"/>
            <a:ext cx="8596668" cy="745588"/>
          </a:xfrm>
        </p:spPr>
        <p:txBody>
          <a:bodyPr/>
          <a:lstStyle/>
          <a:p>
            <a:pPr algn="ctr"/>
            <a:r>
              <a:rPr lang="ru-RU" dirty="0"/>
              <a:t>Институт социальных отношений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EDCA5DB-9A72-468F-862B-763308BBEF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3924595"/>
              </p:ext>
            </p:extLst>
          </p:nvPr>
        </p:nvGraphicFramePr>
        <p:xfrm>
          <a:off x="257576" y="1313646"/>
          <a:ext cx="9913365" cy="5002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67393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00000000-0008-0000-0400-000003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0359260"/>
              </p:ext>
            </p:extLst>
          </p:nvPr>
        </p:nvGraphicFramePr>
        <p:xfrm>
          <a:off x="173171" y="166150"/>
          <a:ext cx="10303099" cy="6586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9009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858" y="323557"/>
            <a:ext cx="8567224" cy="158964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Распределение результатов оценки сформированности компетенций </a:t>
            </a:r>
            <a:b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</a:b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по уровням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обученности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 descr="http://www.vest-news.ru/files/thumbs/900x500/files/news_images/2015/09/01/72514_3764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10" y="2202791"/>
            <a:ext cx="10114672" cy="424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131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649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Институт естествознания</a:t>
            </a:r>
            <a:br>
              <a:rPr lang="ru-RU" b="1" i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</a:b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6879556"/>
              </p:ext>
            </p:extLst>
          </p:nvPr>
        </p:nvGraphicFramePr>
        <p:xfrm>
          <a:off x="281354" y="1420837"/>
          <a:ext cx="9425354" cy="5050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24574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"/>
            <a:ext cx="8596668" cy="7315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Институт психологии</a:t>
            </a:r>
            <a:br>
              <a:rPr lang="ru-RU" b="1" i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</a:b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AC6CA184-2C61-4591-98C9-8E3A000773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6265155"/>
              </p:ext>
            </p:extLst>
          </p:nvPr>
        </p:nvGraphicFramePr>
        <p:xfrm>
          <a:off x="267286" y="731521"/>
          <a:ext cx="9509760" cy="5880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2110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FAD78BF-0833-485A-A79E-D8489990E6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9877832"/>
              </p:ext>
            </p:extLst>
          </p:nvPr>
        </p:nvGraphicFramePr>
        <p:xfrm>
          <a:off x="1" y="1308295"/>
          <a:ext cx="9903654" cy="5373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>
            <a:extLst>
              <a:ext uri="{FF2B5EF4-FFF2-40B4-BE49-F238E27FC236}">
                <a16:creationId xmlns:a16="http://schemas.microsoft.com/office/drawing/2014/main" id="{32652042-B5F4-4D3C-9FC6-8D2D25B30F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4" y="196949"/>
            <a:ext cx="8596668" cy="731520"/>
          </a:xfrm>
          <a:prstGeom prst="rect">
            <a:avLst/>
          </a:prstGeom>
        </p:spPr>
        <p:txBody>
          <a:bodyPr wrap="square" rtlCol="0" anchor="ctr">
            <a:norm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i="1" cap="none" spc="0" baseline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Медицинский институт</a:t>
            </a:r>
          </a:p>
        </p:txBody>
      </p:sp>
    </p:spTree>
    <p:extLst>
      <p:ext uri="{BB962C8B-B14F-4D97-AF65-F5344CB8AC3E}">
        <p14:creationId xmlns:p14="http://schemas.microsoft.com/office/powerpoint/2010/main" val="2231052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AC6CA184-2C61-4591-98C9-8E3A000773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0413103"/>
              </p:ext>
            </p:extLst>
          </p:nvPr>
        </p:nvGraphicFramePr>
        <p:xfrm>
          <a:off x="351691" y="1744394"/>
          <a:ext cx="9523827" cy="4951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>
            <a:extLst>
              <a:ext uri="{FF2B5EF4-FFF2-40B4-BE49-F238E27FC236}">
                <a16:creationId xmlns:a16="http://schemas.microsoft.com/office/drawing/2014/main" id="{32652042-B5F4-4D3C-9FC6-8D2D25B30F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rtlCol="0" anchor="ctr">
            <a:norm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i="1" cap="none" spc="0" baseline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Институт психологии</a:t>
            </a:r>
          </a:p>
        </p:txBody>
      </p:sp>
    </p:spTree>
    <p:extLst>
      <p:ext uri="{BB962C8B-B14F-4D97-AF65-F5344CB8AC3E}">
        <p14:creationId xmlns:p14="http://schemas.microsoft.com/office/powerpoint/2010/main" val="1730811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625" y="609600"/>
            <a:ext cx="9889587" cy="1320800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Инженерно-технологический институт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D0117D6-0B17-406E-B1D6-5F223966FF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364388"/>
              </p:ext>
            </p:extLst>
          </p:nvPr>
        </p:nvGraphicFramePr>
        <p:xfrm>
          <a:off x="337625" y="1237957"/>
          <a:ext cx="9397218" cy="5514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8860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746826" cy="75496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Институт филологии и </a:t>
            </a:r>
            <a:r>
              <a:rPr lang="ru-RU" b="1" i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массмедиа</a:t>
            </a:r>
            <a:br>
              <a:rPr lang="ru-RU" b="1" i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</a:b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CBEF7732-9AD5-4D9B-9EBF-0108A30F50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0809620"/>
              </p:ext>
            </p:extLst>
          </p:nvPr>
        </p:nvGraphicFramePr>
        <p:xfrm>
          <a:off x="295422" y="1195754"/>
          <a:ext cx="9523827" cy="5472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1794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4F7C633-6FA1-4FBC-8E61-54FEB4587827}"/>
              </a:ext>
            </a:extLst>
          </p:cNvPr>
          <p:cNvSpPr txBox="1">
            <a:spLocks/>
          </p:cNvSpPr>
          <p:nvPr/>
        </p:nvSpPr>
        <p:spPr>
          <a:xfrm>
            <a:off x="296215" y="476518"/>
            <a:ext cx="9672034" cy="121061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>
                <a:solidFill>
                  <a:srgbClr val="00B0F0"/>
                </a:solidFill>
              </a:rPr>
              <a:t>Доля студентов , принявших в  процедуре оценки сформированности компетенций</a:t>
            </a:r>
          </a:p>
        </p:txBody>
      </p:sp>
      <p:pic>
        <p:nvPicPr>
          <p:cNvPr id="2050" name="Picture 2" descr="https://sun9-42.userapi.com/c855636/v855636546/e0fb7/-5P4iXbzFqQ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15" y="1687132"/>
            <a:ext cx="10015403" cy="488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954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240389" cy="13208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Институт лингвистики и мировых языков</a:t>
            </a:r>
            <a:br>
              <a:rPr lang="ru-RU" b="1" i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</a:b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1504AAB-4450-42A7-9CC0-39666D5CE7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4406037"/>
              </p:ext>
            </p:extLst>
          </p:nvPr>
        </p:nvGraphicFramePr>
        <p:xfrm>
          <a:off x="281354" y="1434905"/>
          <a:ext cx="9636368" cy="5275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5489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929706" cy="82530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Институт социальных отношений</a:t>
            </a:r>
            <a:br>
              <a:rPr lang="ru-RU" b="1" i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</a:b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D44EE2D-A318-43A3-B68E-3192070870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4700215"/>
              </p:ext>
            </p:extLst>
          </p:nvPr>
        </p:nvGraphicFramePr>
        <p:xfrm>
          <a:off x="337625" y="1139483"/>
          <a:ext cx="9566030" cy="5444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900896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503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Институт истории и права</a:t>
            </a:r>
            <a:br>
              <a:rPr lang="ru-RU" b="1" i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</a:b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8946A30-B600-41B2-A43B-694E793D4B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6211936"/>
              </p:ext>
            </p:extLst>
          </p:nvPr>
        </p:nvGraphicFramePr>
        <p:xfrm>
          <a:off x="225083" y="1266092"/>
          <a:ext cx="10325686" cy="5387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03774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/>
        </p:nvGraphicFramePr>
        <p:xfrm>
          <a:off x="918482" y="34290"/>
          <a:ext cx="10355035" cy="6789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899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7882" y="998806"/>
            <a:ext cx="9986277" cy="566928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77333" y="154546"/>
            <a:ext cx="9574249" cy="647312"/>
          </a:xfrm>
        </p:spPr>
        <p:txBody>
          <a:bodyPr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660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00000000-0008-0000-0200-000008000000}"/>
              </a:ext>
            </a:extLst>
          </p:cNvPr>
          <p:cNvGraphicFramePr>
            <a:graphicFrameLocks/>
          </p:cNvGraphicFramePr>
          <p:nvPr/>
        </p:nvGraphicFramePr>
        <p:xfrm>
          <a:off x="918482" y="34290"/>
          <a:ext cx="10355035" cy="6789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56946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00000000-0008-0000-0200-00000D000000}"/>
              </a:ext>
            </a:extLst>
          </p:cNvPr>
          <p:cNvGraphicFramePr>
            <a:graphicFrameLocks/>
          </p:cNvGraphicFramePr>
          <p:nvPr/>
        </p:nvGraphicFramePr>
        <p:xfrm>
          <a:off x="918482" y="34290"/>
          <a:ext cx="10355035" cy="6789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420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68812"/>
            <a:ext cx="8596668" cy="61897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Инженерно-технологический институт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0000000-0008-0000-0200-00000E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2173508"/>
              </p:ext>
            </p:extLst>
          </p:nvPr>
        </p:nvGraphicFramePr>
        <p:xfrm>
          <a:off x="193183" y="787790"/>
          <a:ext cx="10019962" cy="5711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84439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12542"/>
            <a:ext cx="10437134" cy="886264"/>
          </a:xfrm>
        </p:spPr>
        <p:txBody>
          <a:bodyPr/>
          <a:lstStyle/>
          <a:p>
            <a:r>
              <a:rPr lang="ru-RU" dirty="0"/>
              <a:t>Институт лингвистики и мировых языков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0000000-0008-0000-0200-00000F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6303847"/>
              </p:ext>
            </p:extLst>
          </p:nvPr>
        </p:nvGraphicFramePr>
        <p:xfrm>
          <a:off x="244698" y="1287887"/>
          <a:ext cx="9841837" cy="5422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6920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39151"/>
            <a:ext cx="8596668" cy="675249"/>
          </a:xfrm>
        </p:spPr>
        <p:txBody>
          <a:bodyPr/>
          <a:lstStyle/>
          <a:p>
            <a:r>
              <a:rPr lang="ru-RU" dirty="0"/>
              <a:t>Институт филологии и </a:t>
            </a:r>
            <a:r>
              <a:rPr lang="ru-RU" dirty="0" err="1"/>
              <a:t>массмедиа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0000000-0008-0000-0200-000010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7168675"/>
              </p:ext>
            </p:extLst>
          </p:nvPr>
        </p:nvGraphicFramePr>
        <p:xfrm>
          <a:off x="323557" y="1012874"/>
          <a:ext cx="9692640" cy="5711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36442195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179</TotalTime>
  <Words>241</Words>
  <Application>Microsoft Office PowerPoint</Application>
  <PresentationFormat>Широкоэкранный</PresentationFormat>
  <Paragraphs>45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Trebuchet MS</vt:lpstr>
      <vt:lpstr>Wingdings 3</vt:lpstr>
      <vt:lpstr>Грань</vt:lpstr>
      <vt:lpstr>Результаты оценки сформированности компетенций обучающихся Калужского государственного университета  им. К.Э. Циолковского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Инженерно-технологический институт</vt:lpstr>
      <vt:lpstr>Институт лингвистики и мировых языков</vt:lpstr>
      <vt:lpstr>Институт филологии и массмедиа</vt:lpstr>
      <vt:lpstr>Институт истории и права</vt:lpstr>
      <vt:lpstr>Институт социальных отношений</vt:lpstr>
      <vt:lpstr>Презентация PowerPoint</vt:lpstr>
      <vt:lpstr>Распределение результатов оценки сформированности компетенций  по уровням обученности</vt:lpstr>
      <vt:lpstr>Институт естествознания </vt:lpstr>
      <vt:lpstr>Институт психологии </vt:lpstr>
      <vt:lpstr>Медицинский институт</vt:lpstr>
      <vt:lpstr>Институт психологии</vt:lpstr>
      <vt:lpstr>Инженерно-технологический институт</vt:lpstr>
      <vt:lpstr>Институт филологии и массмедиа </vt:lpstr>
      <vt:lpstr>Институт лингвистики и мировых языков </vt:lpstr>
      <vt:lpstr>Институт социальных отношений </vt:lpstr>
      <vt:lpstr>Институт истории и права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оценки сформированности компетенций обучающихся Калужского государственного университета  им. К.Э. Циолковского</dc:title>
  <dc:creator>603k1</dc:creator>
  <cp:lastModifiedBy>Молчанова Оксана Анатольевна</cp:lastModifiedBy>
  <cp:revision>15</cp:revision>
  <dcterms:created xsi:type="dcterms:W3CDTF">2020-12-17T08:12:52Z</dcterms:created>
  <dcterms:modified xsi:type="dcterms:W3CDTF">2021-03-22T14:50:13Z</dcterms:modified>
</cp:coreProperties>
</file>