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5" r:id="rId2"/>
    <p:sldId id="287" r:id="rId3"/>
    <p:sldId id="305" r:id="rId4"/>
    <p:sldId id="307" r:id="rId5"/>
    <p:sldId id="309" r:id="rId6"/>
    <p:sldId id="310" r:id="rId7"/>
    <p:sldId id="312" r:id="rId8"/>
    <p:sldId id="314" r:id="rId9"/>
  </p:sldIdLst>
  <p:sldSz cx="12188825" cy="6858000"/>
  <p:notesSz cx="6797675" cy="9926638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CA52"/>
    <a:srgbClr val="00CC00"/>
    <a:srgbClr val="660033"/>
    <a:srgbClr val="003300"/>
    <a:srgbClr val="66FF66"/>
    <a:srgbClr val="FF0000"/>
    <a:srgbClr val="FF3300"/>
    <a:srgbClr val="00FF00"/>
    <a:srgbClr val="E9E9EA"/>
    <a:srgbClr val="5BFF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EE0AF3-DC04-4DD4-B8AA-1DD41B22337F}" v="1" dt="2020-06-04T17:18:03.557"/>
  </p1510:revLst>
</p1510:revInfo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57" autoAdjust="0"/>
    <p:restoredTop sz="94660"/>
  </p:normalViewPr>
  <p:slideViewPr>
    <p:cSldViewPr showGuides="1">
      <p:cViewPr varScale="1">
        <p:scale>
          <a:sx n="70" d="100"/>
          <a:sy n="70" d="100"/>
        </p:scale>
        <p:origin x="62" y="403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054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Захарова Марина Владимировна" userId="404c00d3-f621-46be-a6c5-8adac1492552" providerId="ADAL" clId="{F1EE0AF3-DC04-4DD4-B8AA-1DD41B22337F}"/>
    <pc:docChg chg="custSel modSld">
      <pc:chgData name="Захарова Марина Владимировна" userId="404c00d3-f621-46be-a6c5-8adac1492552" providerId="ADAL" clId="{F1EE0AF3-DC04-4DD4-B8AA-1DD41B22337F}" dt="2020-06-04T17:18:26.372" v="2" actId="1076"/>
      <pc:docMkLst>
        <pc:docMk/>
      </pc:docMkLst>
      <pc:sldChg chg="addSp delSp modSp mod">
        <pc:chgData name="Захарова Марина Владимировна" userId="404c00d3-f621-46be-a6c5-8adac1492552" providerId="ADAL" clId="{F1EE0AF3-DC04-4DD4-B8AA-1DD41B22337F}" dt="2020-06-04T17:18:26.372" v="2" actId="1076"/>
        <pc:sldMkLst>
          <pc:docMk/>
          <pc:sldMk cId="3060492166" sldId="288"/>
        </pc:sldMkLst>
        <pc:picChg chg="del">
          <ac:chgData name="Захарова Марина Владимировна" userId="404c00d3-f621-46be-a6c5-8adac1492552" providerId="ADAL" clId="{F1EE0AF3-DC04-4DD4-B8AA-1DD41B22337F}" dt="2020-06-04T17:17:57.128" v="0" actId="478"/>
          <ac:picMkLst>
            <pc:docMk/>
            <pc:sldMk cId="3060492166" sldId="288"/>
            <ac:picMk id="2" creationId="{0C1ABF22-4AF2-4EDE-86E7-AB05AC5D7513}"/>
          </ac:picMkLst>
        </pc:picChg>
        <pc:picChg chg="add mod">
          <ac:chgData name="Захарова Марина Владимировна" userId="404c00d3-f621-46be-a6c5-8adac1492552" providerId="ADAL" clId="{F1EE0AF3-DC04-4DD4-B8AA-1DD41B22337F}" dt="2020-06-04T17:18:26.372" v="2" actId="1076"/>
          <ac:picMkLst>
            <pc:docMk/>
            <pc:sldMk cId="3060492166" sldId="288"/>
            <ac:picMk id="3" creationId="{508D44F2-332A-4274-AB09-25B81BABCF4A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42;&#1050;%202022-2023\&#1042;&#1050;%20&#1085;&#1086;&#1103;&#1073;&#1088;&#1100;%2020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42;&#1050;%202022-2023\&#1042;&#1050;%20&#1085;&#1086;&#1103;&#1073;&#1088;&#1100;%2020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42;&#1050;%202022-2023\&#1042;&#1050;%20&#1085;&#1086;&#1103;&#1073;&#1088;&#1100;%20202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42;&#1050;%202022-2023\&#1042;&#1050;%20&#1085;&#1086;&#1103;&#1073;&#1088;&#1100;%2020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bytenko\Desktop\&#1042;&#1050;%202022-2023\&#1042;&#1050;%20&#1085;&#1086;&#1103;&#1073;&#1088;&#1100;%2020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ИТИ!$E$3</c:f>
              <c:strCache>
                <c:ptCount val="1"/>
                <c:pt idx="0">
                  <c:v>Первый уровень
(0%; 60%)</c:v>
                </c:pt>
              </c:strCache>
            </c:strRef>
          </c:tx>
          <c:spPr>
            <a:solidFill>
              <a:srgbClr val="80CA52"/>
            </a:solidFill>
            <a:ln>
              <a:noFill/>
            </a:ln>
            <a:effectLst/>
          </c:spPr>
          <c:invertIfNegative val="0"/>
          <c:cat>
            <c:strRef>
              <c:f>ИТИ!$D$4</c:f>
              <c:strCache>
                <c:ptCount val="1"/>
                <c:pt idx="0">
                  <c:v>Физика
13.03.02 Электроэнергетика и электротехника, профиль «Электроснабжение»,
Бз-ЭЭ-11</c:v>
                </c:pt>
              </c:strCache>
            </c:strRef>
          </c:cat>
          <c:val>
            <c:numRef>
              <c:f>ИТИ!$E$4</c:f>
              <c:numCache>
                <c:formatCode>0%</c:formatCode>
                <c:ptCount val="1"/>
                <c:pt idx="0">
                  <c:v>0.318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F8-4F3B-9DE8-1324467447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9706816"/>
        <c:axId val="304422728"/>
      </c:barChart>
      <c:catAx>
        <c:axId val="20970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4422728"/>
        <c:crosses val="autoZero"/>
        <c:auto val="1"/>
        <c:lblAlgn val="ctr"/>
        <c:lblOffset val="100"/>
        <c:noMultiLvlLbl val="0"/>
      </c:catAx>
      <c:valAx>
        <c:axId val="30442272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706816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>
          <a:solidFill>
            <a:schemeClr val="tx2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ИИиСКП!$E$3</c:f>
              <c:strCache>
                <c:ptCount val="1"/>
                <c:pt idx="0">
                  <c:v>Первый уровень
(0%; 60%)</c:v>
                </c:pt>
              </c:strCache>
            </c:strRef>
          </c:tx>
          <c:spPr>
            <a:solidFill>
              <a:srgbClr val="80CA52"/>
            </a:solidFill>
            <a:ln>
              <a:noFill/>
            </a:ln>
            <a:effectLst/>
          </c:spPr>
          <c:invertIfNegative val="0"/>
          <c:cat>
            <c:strRef>
              <c:f>ИИиСКП!$D$4:$D$8</c:f>
              <c:strCache>
                <c:ptCount val="5"/>
                <c:pt idx="0">
                  <c:v>Психолого-педагогическая диагностика особенностей лиц с ОВЗ и обучающихся с нарушениями социальной адаптации
44.03.02 Психолого-педагогическое образование, профиль «Социальная адаптация обучающихся с ОВЗ в инклюзивном образовании», 
Бз-ППО-41</c:v>
                </c:pt>
                <c:pt idx="1">
                  <c:v>Иностранный язык
44.03.02 Психолого-педагогическое образование, профиль «Педагог-психолог (психолог в образовании)», 
Бз-ППО-11</c:v>
                </c:pt>
                <c:pt idx="2">
                  <c:v>Русский язык и культура речи
44.03.02 Психолого-педагогическое образование, профиль «Педагог-психолог (психолог в образовании)», 
Бз-ППО-11</c:v>
                </c:pt>
                <c:pt idx="3">
                  <c:v>Проектирование индивидуальных образовательных траекторий для детей с различными образовательными потребностями
44.04.02 Психолого-педагогическое образование, магистерская программа «Психология и социальная педагогика»,      Мз-ППО-21</c:v>
                </c:pt>
                <c:pt idx="4">
                  <c:v>Иностранный язык в профессиональной коммуникации
44.04.02 Психолого-педагогическое образование, магистерская программа «Психология и социальная педагогика»,  
Мз-ППО-11</c:v>
                </c:pt>
              </c:strCache>
            </c:strRef>
          </c:cat>
          <c:val>
            <c:numRef>
              <c:f>ИИиСКП!$E$4:$E$8</c:f>
              <c:numCache>
                <c:formatCode>0%</c:formatCode>
                <c:ptCount val="5"/>
                <c:pt idx="0">
                  <c:v>5.6000000000000001E-2</c:v>
                </c:pt>
                <c:pt idx="1">
                  <c:v>0.5</c:v>
                </c:pt>
                <c:pt idx="2">
                  <c:v>0.38400000000000001</c:v>
                </c:pt>
                <c:pt idx="3">
                  <c:v>0.05</c:v>
                </c:pt>
                <c:pt idx="4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89-4C99-A15E-18F721E947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4824120"/>
        <c:axId val="304824448"/>
      </c:barChart>
      <c:catAx>
        <c:axId val="304824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4824448"/>
        <c:crosses val="autoZero"/>
        <c:auto val="1"/>
        <c:lblAlgn val="ctr"/>
        <c:lblOffset val="100"/>
        <c:noMultiLvlLbl val="0"/>
      </c:catAx>
      <c:valAx>
        <c:axId val="304824448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4824120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5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ИЛиМЯ!$E$3</c:f>
              <c:strCache>
                <c:ptCount val="1"/>
                <c:pt idx="0">
                  <c:v>Первый уровень
(0%; 60%)</c:v>
                </c:pt>
              </c:strCache>
            </c:strRef>
          </c:tx>
          <c:spPr>
            <a:solidFill>
              <a:srgbClr val="80CA52"/>
            </a:solidFill>
            <a:ln>
              <a:noFill/>
            </a:ln>
            <a:effectLst/>
          </c:spPr>
          <c:invertIfNegative val="0"/>
          <c:cat>
            <c:strRef>
              <c:f>ИЛиМЯ!$D$4:$D$12</c:f>
              <c:strCache>
                <c:ptCount val="9"/>
                <c:pt idx="0">
                  <c:v>Иностранный язык
44.03.01 Педагогическое образование, профиль «Иностранный язык»,            
Бз-ПИЯ-11</c:v>
                </c:pt>
                <c:pt idx="1">
                  <c:v>Грамматический практикум по иностранному языку
44.03.01 Педагогическое образование, профиль «Иностранный язык»,              
Бз-ПИЯ-11</c:v>
                </c:pt>
                <c:pt idx="2">
                  <c:v>Введение в языкознание
44.03.01 Педагогическое образование, профиль «Иностранный язык»,              
Бз-ПИЯ-21</c:v>
                </c:pt>
                <c:pt idx="3">
                  <c:v>Безопасность жизнедеятельности
44.03.01 Педагогическое образование, профиль «Иностранный язык»,              
Бз-ПИЯ-21</c:v>
                </c:pt>
                <c:pt idx="4">
                  <c:v>Лексический практикум по межкультурному общению
44.03.01 Педагогическое образование, профиль «Иностранный язык»,              
Бз-ПИЯ-31</c:v>
                </c:pt>
                <c:pt idx="5">
                  <c:v>Иностранный язык в профессиональной коммуникации
44.04.01 Педагогическое образование, магистерская программа «Языковое образование»,                    
Мз-ПЯО-11</c:v>
                </c:pt>
                <c:pt idx="6">
                  <c:v>Прагмалингвистика
44.04.01 Педагогическое образование, магистерская программа «Языковое образование»,                    
Мз-ПЯО-21</c:v>
                </c:pt>
                <c:pt idx="7">
                  <c:v>Современные ареалы английского языка
44.04.01 Педагогическое образование, магистерская программа «Языковое образование»,                    
Мз-ПЯО-21</c:v>
                </c:pt>
                <c:pt idx="8">
                  <c:v>Иностранный язык в профессиональной коммуникации
45.04.02 Лингвистика, магистерская программа «Европейские языки и перевод»,                              
Мз-Линг-11</c:v>
                </c:pt>
              </c:strCache>
            </c:strRef>
          </c:cat>
          <c:val>
            <c:numRef>
              <c:f>ИЛиМЯ!$E$4:$E$12</c:f>
              <c:numCache>
                <c:formatCode>0%</c:formatCode>
                <c:ptCount val="9"/>
                <c:pt idx="0">
                  <c:v>0</c:v>
                </c:pt>
                <c:pt idx="1">
                  <c:v>0.26300000000000001</c:v>
                </c:pt>
                <c:pt idx="2">
                  <c:v>0.04</c:v>
                </c:pt>
                <c:pt idx="3">
                  <c:v>0</c:v>
                </c:pt>
                <c:pt idx="4">
                  <c:v>3.4000000000000002E-2</c:v>
                </c:pt>
                <c:pt idx="5">
                  <c:v>0</c:v>
                </c:pt>
                <c:pt idx="6">
                  <c:v>0.111</c:v>
                </c:pt>
                <c:pt idx="7">
                  <c:v>0.153</c:v>
                </c:pt>
                <c:pt idx="8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DB-4951-B7DE-56A8F4AF15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2023264"/>
        <c:axId val="302023592"/>
      </c:barChart>
      <c:catAx>
        <c:axId val="302023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2023592"/>
        <c:crosses val="autoZero"/>
        <c:auto val="1"/>
        <c:lblAlgn val="ctr"/>
        <c:lblOffset val="100"/>
        <c:noMultiLvlLbl val="0"/>
      </c:catAx>
      <c:valAx>
        <c:axId val="30202359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2023264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ИП!$E$3</c:f>
              <c:strCache>
                <c:ptCount val="1"/>
                <c:pt idx="0">
                  <c:v>Первый уровень
(0%; 60%)</c:v>
                </c:pt>
              </c:strCache>
            </c:strRef>
          </c:tx>
          <c:spPr>
            <a:solidFill>
              <a:srgbClr val="80CA52"/>
            </a:solidFill>
            <a:ln>
              <a:noFill/>
            </a:ln>
            <a:effectLst/>
          </c:spPr>
          <c:invertIfNegative val="0"/>
          <c:cat>
            <c:strRef>
              <c:f>ИП!$D$4:$D$10</c:f>
              <c:strCache>
                <c:ptCount val="7"/>
                <c:pt idx="0">
                  <c:v>Иностранный язык
44.03.01 Педагогическое образование, профиль «Педагогика и методика начального образования», 
Бз-ПНО-11</c:v>
                </c:pt>
                <c:pt idx="1">
                  <c:v>Естественно-научные основы начального образования
44.03.01 Педагогическое образование, профиль «Педагогика и методика начального образования», 
Бз-ПНО-11</c:v>
                </c:pt>
                <c:pt idx="2">
                  <c:v>Безопасность жизнедеятельности
44.03.02 Психолого-педагогическое образование, профиль «Психолого-педагогическое сопровождение детей в дошкольном образовании», 
Бз-ППО-21</c:v>
                </c:pt>
                <c:pt idx="3">
                  <c:v>Иностранный язык
44.03.03 Специальное (дефектологическое) образование, профиль «Логопедия»,                   
Бз-СДО-11</c:v>
                </c:pt>
                <c:pt idx="4">
                  <c:v>Анатомия и возрастная физиология 
44.03.03 Специальное (дефектологическое) образование, профиль «Логопедия»,                         
Бз-СДО-11</c:v>
                </c:pt>
                <c:pt idx="5">
                  <c:v>Безопасность жизнедеятельности
44.03.03 Специальное (дефектологическое) образование, профиль «Логопедия»,                         
Бз-СДО-21</c:v>
                </c:pt>
                <c:pt idx="6">
                  <c:v>Иностранный язык в профессиональной коммуникации
44.04.01 Педагогическое образование, магистерская программа «Инновации в образовании», 
Мз-ПИО-11</c:v>
                </c:pt>
              </c:strCache>
            </c:strRef>
          </c:cat>
          <c:val>
            <c:numRef>
              <c:f>ИП!$E$4:$E$10</c:f>
              <c:numCache>
                <c:formatCode>0%</c:formatCode>
                <c:ptCount val="7"/>
                <c:pt idx="0">
                  <c:v>0.41699999999999998</c:v>
                </c:pt>
                <c:pt idx="1">
                  <c:v>0.17399999999999999</c:v>
                </c:pt>
                <c:pt idx="2">
                  <c:v>0.158</c:v>
                </c:pt>
                <c:pt idx="3">
                  <c:v>0.182</c:v>
                </c:pt>
                <c:pt idx="4">
                  <c:v>8.7999999999999995E-2</c:v>
                </c:pt>
                <c:pt idx="5">
                  <c:v>0.04</c:v>
                </c:pt>
                <c:pt idx="6">
                  <c:v>0.214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2A-4FDF-8EF0-9B7393DB41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3201824"/>
        <c:axId val="303202152"/>
      </c:barChart>
      <c:catAx>
        <c:axId val="303201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202152"/>
        <c:crosses val="autoZero"/>
        <c:auto val="1"/>
        <c:lblAlgn val="ctr"/>
        <c:lblOffset val="100"/>
        <c:noMultiLvlLbl val="0"/>
      </c:catAx>
      <c:valAx>
        <c:axId val="30320215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03201824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ИФиМ!$E$3</c:f>
              <c:strCache>
                <c:ptCount val="1"/>
                <c:pt idx="0">
                  <c:v>Первый уровень
(0%; 60%)</c:v>
                </c:pt>
              </c:strCache>
            </c:strRef>
          </c:tx>
          <c:spPr>
            <a:solidFill>
              <a:srgbClr val="80CA52"/>
            </a:solidFill>
            <a:ln>
              <a:noFill/>
            </a:ln>
            <a:effectLst/>
          </c:spPr>
          <c:invertIfNegative val="0"/>
          <c:cat>
            <c:strRef>
              <c:f>ИФиМ!$D$4</c:f>
              <c:strCache>
                <c:ptCount val="1"/>
                <c:pt idx="0">
                  <c:v>Русский язык и культура речи
45.03.01 Филология, профиль «Спичрайтинг и литературное редактирование»,                  
Бз-Ф-11</c:v>
                </c:pt>
              </c:strCache>
            </c:strRef>
          </c:cat>
          <c:val>
            <c:numRef>
              <c:f>ИФиМ!$E$4</c:f>
              <c:numCache>
                <c:formatCode>0%</c:formatCode>
                <c:ptCount val="1"/>
                <c:pt idx="0">
                  <c:v>0.33300000000000002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E8-4C97-9120-2BB178C4FB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296912"/>
        <c:axId val="414615856"/>
      </c:barChart>
      <c:catAx>
        <c:axId val="21029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4615856"/>
        <c:crosses val="autoZero"/>
        <c:auto val="1"/>
        <c:lblAlgn val="ctr"/>
        <c:lblOffset val="100"/>
        <c:noMultiLvlLbl val="0"/>
      </c:catAx>
      <c:valAx>
        <c:axId val="4146158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296912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2"/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A3BC5DFD-D59C-4A78-9863-7389301FC12B}" type="datetime1">
              <a:rPr lang="ru-RU" smtClean="0"/>
              <a:pPr rtl="0"/>
              <a:t>18.07.2023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4360E59-1627-4404-ACC5-51C744AB0F27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4772CC64-04AB-4F40-B370-C9EC22A15BA9}" type="datetime1">
              <a:rPr lang="ru-RU" smtClean="0"/>
              <a:pPr rtl="0"/>
              <a:t>18.07.2023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rtl="0"/>
            <a:fld id="{841221E5-7225-48EB-A4EE-420E7BFCF705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1E670F48-01AC-406E-9682-F73BA4FB75ED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552FDE-A92C-447C-93E6-5232D8364335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и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 rtlCol="0"/>
          <a:lstStyle/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497630-C383-4792-A88C-E94F30714E87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5FC6FD-0A6A-4401-8C52-2FC93D494FE0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8" name="Пи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23" name="Прямая соединительная линия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rtlCol="0" anchor="b">
            <a:normAutofit/>
          </a:bodyPr>
          <a:lstStyle>
            <a:lvl1pPr algn="l">
              <a:defRPr sz="5400" b="0" cap="none" baseline="0"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CDC8526D-CDF1-4CF2-A0D9-951544690E5D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E95167-5AC6-480D-B057-AB1AECEA737F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A65CE7-2518-45C6-959A-C7D0BBB3E18C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0AE09EC-0DCD-4DB7-99E2-60EF8CAAACBC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51CB191-677B-4FCF-B508-B6B224DDFD7F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 rtlCol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 rtl="0"/>
            <a:r>
              <a:rPr lang="ru-RU"/>
              <a:t>Образец текста</a:t>
            </a:r>
          </a:p>
          <a:p>
            <a:pPr lvl="1" rtl="0"/>
            <a:r>
              <a:rPr lang="ru-RU"/>
              <a:t>Второй уровень</a:t>
            </a:r>
          </a:p>
          <a:p>
            <a:pPr lvl="2" rtl="0"/>
            <a:r>
              <a:rPr lang="ru-RU"/>
              <a:t>Третий уровень</a:t>
            </a:r>
          </a:p>
          <a:p>
            <a:pPr lvl="3" rtl="0"/>
            <a:r>
              <a:rPr lang="ru-RU"/>
              <a:t>Четвертый уровень</a:t>
            </a:r>
          </a:p>
          <a:p>
            <a:pPr lvl="4" rtl="0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578DD4-5E68-4754-A670-5FF554F6C38C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rtlCol="0"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rtl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ru-RU" dirty="0"/>
              <a:t>Щелкните значок, чтобы добавить фото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8497B8FD-9570-459E-B70B-7200D320C793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 rtl="0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и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cxnSp>
        <p:nvCxnSpPr>
          <p:cNvPr id="16" name="Прямая соединительная линия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/>
              <a:t>Второй уровень</a:t>
            </a:r>
          </a:p>
          <a:p>
            <a:pPr lvl="2" rtl="0"/>
            <a:r>
              <a:rPr lang="ru-RU" dirty="0"/>
              <a:t>Третий уровень</a:t>
            </a:r>
          </a:p>
          <a:p>
            <a:pPr lvl="3" rtl="0"/>
            <a:r>
              <a:rPr lang="ru-RU" dirty="0"/>
              <a:t>Четвертый уровень</a:t>
            </a:r>
          </a:p>
          <a:p>
            <a:pPr lvl="4" rtl="0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B7D3E721-004D-4A9D-B163-D3C7995AC644}" type="datetime1">
              <a:rPr lang="ru-RU" smtClean="0"/>
              <a:t>18.07.2023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ru-RU" dirty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pPr rtl="0"/>
            <a:fld id="{7DC1BBB0-96F0-4077-A278-0F3FB5C104D3}" type="slidenum">
              <a:rPr lang="ru-RU" smtClean="0"/>
              <a:pPr rtl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76A115C-998F-E01D-55DE-2053BCB45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8308" y="260649"/>
            <a:ext cx="6696744" cy="590465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Результаты </a:t>
            </a:r>
            <a:br>
              <a:rPr lang="ru-RU" sz="3600" b="1" dirty="0"/>
            </a:br>
            <a:r>
              <a:rPr lang="ru-RU" sz="3600" b="1" dirty="0"/>
              <a:t>ВХОДНОГО КОНТРОЛЯ, ПРОВЕДЕННОГО </a:t>
            </a:r>
            <a:r>
              <a:rPr lang="ru-RU" sz="3600" b="1"/>
              <a:t>В ноябре 2022 </a:t>
            </a:r>
            <a:r>
              <a:rPr lang="ru-RU" sz="3600" b="1" dirty="0" err="1"/>
              <a:t>годА</a:t>
            </a:r>
            <a:br>
              <a:rPr lang="ru-RU" sz="3600" b="1" dirty="0"/>
            </a:br>
            <a:br>
              <a:rPr lang="ru-RU" sz="3600" b="1" dirty="0"/>
            </a:br>
            <a:br>
              <a:rPr lang="ru-RU" sz="3600" b="1" dirty="0"/>
            </a:br>
            <a:br>
              <a:rPr lang="ru-RU" sz="3600" b="1" dirty="0"/>
            </a:br>
            <a:endParaRPr lang="en-US" sz="2900" b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7ECF854-EE73-4F4A-827B-484FB88DC5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56" y="764704"/>
            <a:ext cx="4968552" cy="473536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28380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FA2374-1467-4110-99B9-942AE3492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8" y="204533"/>
            <a:ext cx="1197868" cy="121492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6C52277-48B6-4AC6-A4BA-EF73926C8A98}"/>
              </a:ext>
            </a:extLst>
          </p:cNvPr>
          <p:cNvSpPr/>
          <p:nvPr/>
        </p:nvSpPr>
        <p:spPr>
          <a:xfrm>
            <a:off x="1413892" y="692696"/>
            <a:ext cx="102251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ea typeface="Times New Roman" panose="02020603050405020304" pitchFamily="18" charset="0"/>
              </a:rPr>
              <a:t>В соответствии с приказом ректора от 27.10.2022 г. №264-од     «О проведении входного контроля знаний» был </a:t>
            </a:r>
            <a:r>
              <a:rPr lang="ru-RU" sz="2400" dirty="0"/>
              <a:t>определен уровень подготовки обучающихся по 14 дисциплинам для обеспечения контроля качества освоения ими образовательных программ.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В процедуре приняли участие 354 студента заочной формы обучения, обучающиеся по 12 основным образовательным программам высшего образования, из них: 8 программ бакалавриата и 4 программы магистратуры.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highlight>
                <a:srgbClr val="FF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Доля студентов, принявших участие в тестировании от заявленного числа участников, составила 86%.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/>
              <a:t>Средний результат, полученный в ходе процедуры оценки - 78%.</a:t>
            </a:r>
          </a:p>
        </p:txBody>
      </p:sp>
    </p:spTree>
    <p:extLst>
      <p:ext uri="{BB962C8B-B14F-4D97-AF65-F5344CB8AC3E}">
        <p14:creationId xmlns:p14="http://schemas.microsoft.com/office/powerpoint/2010/main" val="218217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006180" y="404664"/>
            <a:ext cx="570906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ИНЖЕНЕРНО-ТЕХНОЛОГИЧЕСКИЙ ИНСТИТУТ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AE2865A0-B4E1-415D-AA3C-439C7E45AF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2405737"/>
              </p:ext>
            </p:extLst>
          </p:nvPr>
        </p:nvGraphicFramePr>
        <p:xfrm>
          <a:off x="2391719" y="1059180"/>
          <a:ext cx="7323524" cy="5456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3988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2422004" y="340580"/>
            <a:ext cx="83979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ИСКУССТВ И СОЦИОКУЛЬТУРНОГО ПРОЕКТИРОВАНИЯ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987F38D9-2FEB-4A10-A141-C7C974B77F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522738"/>
              </p:ext>
            </p:extLst>
          </p:nvPr>
        </p:nvGraphicFramePr>
        <p:xfrm>
          <a:off x="1485900" y="970060"/>
          <a:ext cx="9525000" cy="5547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84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3358108" y="304912"/>
            <a:ext cx="63696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ЛИНГВИСТИКИ И МИРОВЫХ ЯЗЫКОВ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84FACD4F-9AE5-4EB8-B26F-12047BDD6B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8002061"/>
              </p:ext>
            </p:extLst>
          </p:nvPr>
        </p:nvGraphicFramePr>
        <p:xfrm>
          <a:off x="1485900" y="746760"/>
          <a:ext cx="9937104" cy="5850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00519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870276" y="340580"/>
            <a:ext cx="322723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ПЕДАГОГИКИ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DADC42C-F382-4E77-82B9-48B6620E46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3401367"/>
              </p:ext>
            </p:extLst>
          </p:nvPr>
        </p:nvGraphicFramePr>
        <p:xfrm>
          <a:off x="1347152" y="655320"/>
          <a:ext cx="10363884" cy="5862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327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9B72837-9686-413C-9763-8F4726769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0" y="164007"/>
            <a:ext cx="1197868" cy="12149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BF464C2-08BE-4913-806A-9003B5360DCB}"/>
              </a:ext>
            </a:extLst>
          </p:cNvPr>
          <p:cNvSpPr txBox="1"/>
          <p:nvPr/>
        </p:nvSpPr>
        <p:spPr>
          <a:xfrm>
            <a:off x="4006180" y="335885"/>
            <a:ext cx="53110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b="1" dirty="0"/>
              <a:t>ИНСТИТУТ ФИЛОЛОГИИ И МАССМЕДИА</a:t>
            </a:r>
          </a:p>
        </p:txBody>
      </p:sp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12761B72-1555-477F-9588-6B7A763FC0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842945"/>
              </p:ext>
            </p:extLst>
          </p:nvPr>
        </p:nvGraphicFramePr>
        <p:xfrm>
          <a:off x="2421572" y="1378927"/>
          <a:ext cx="8353360" cy="4858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3574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AFA2374-1467-4110-99B9-942AE3492C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08" y="204533"/>
            <a:ext cx="1197868" cy="1214920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6C52277-48B6-4AC6-A4BA-EF73926C8A98}"/>
              </a:ext>
            </a:extLst>
          </p:cNvPr>
          <p:cNvSpPr/>
          <p:nvPr/>
        </p:nvSpPr>
        <p:spPr>
          <a:xfrm>
            <a:off x="1485900" y="728260"/>
            <a:ext cx="10225136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dirty="0"/>
              <a:t>Основные мероприятия, реализованные педагогическими работниками по результатам входного контроля с целью формирования и развития академической успеваемости студентов:</a:t>
            </a:r>
          </a:p>
          <a:p>
            <a:endParaRPr lang="ru-RU" sz="23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300" dirty="0"/>
              <a:t>выявление элементов содержания дисциплины, вызвавших наибольшие затруднения у студентов;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300" dirty="0"/>
              <a:t>проведение дополнительных занятий и консультаций со студентами в рамках графика индивидуальных консультаций;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300" dirty="0"/>
              <a:t>разработка дифференцированных заданий, направленных на формирование достаточного уровня знаний у «неуспевающих» обучающихся;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300" dirty="0"/>
              <a:t>осуществление мониторинга успеваемости студентов, взаимодействие с руководством кафедры и деканата в случае выявления систематического непосещения учебных занятий и невыполнения необходимых заданий со стороны отдельных студентов.</a:t>
            </a:r>
          </a:p>
        </p:txBody>
      </p:sp>
    </p:spTree>
    <p:extLst>
      <p:ext uri="{BB962C8B-B14F-4D97-AF65-F5344CB8AC3E}">
        <p14:creationId xmlns:p14="http://schemas.microsoft.com/office/powerpoint/2010/main" val="370489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Математика 16 х 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82_TF02787947.potx" id="{3964D7A7-1B85-4031-AAD6-1B50F98CF473}" vid="{CAF00616-F4D4-4454-9A4A-5919532F2D53}"/>
    </a:ext>
  </a:extLst>
</a:theme>
</file>

<file path=ppt/theme/theme2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1056</TotalTime>
  <Words>209</Words>
  <Application>Microsoft Office PowerPoint</Application>
  <PresentationFormat>Произвольный</PresentationFormat>
  <Paragraphs>19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Euphemia</vt:lpstr>
      <vt:lpstr>Математика 16 х 9</vt:lpstr>
      <vt:lpstr>Результаты  ВХОДНОГО КОНТРОЛЯ, ПРОВЕДЕННОГО В ноябре 2022 годА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 федерального Интернет-экзамена  для выпускников бакалавриата  в 2022 году</dc:title>
  <dc:creator>Молчанова Екатерина Валерьевна</dc:creator>
  <cp:lastModifiedBy>Молчанова Екатерина Валерьевна</cp:lastModifiedBy>
  <cp:revision>145</cp:revision>
  <cp:lastPrinted>2023-07-18T10:02:50Z</cp:lastPrinted>
  <dcterms:created xsi:type="dcterms:W3CDTF">2022-04-26T13:10:06Z</dcterms:created>
  <dcterms:modified xsi:type="dcterms:W3CDTF">2023-07-18T12:16:20Z</dcterms:modified>
</cp:coreProperties>
</file>