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300" r:id="rId4"/>
    <p:sldId id="290" r:id="rId5"/>
    <p:sldId id="291" r:id="rId6"/>
    <p:sldId id="292" r:id="rId7"/>
    <p:sldId id="293" r:id="rId8"/>
    <p:sldId id="294" r:id="rId9"/>
    <p:sldId id="282" r:id="rId10"/>
    <p:sldId id="295" r:id="rId11"/>
    <p:sldId id="296" r:id="rId12"/>
    <p:sldId id="297" r:id="rId13"/>
    <p:sldId id="298" r:id="rId14"/>
    <p:sldId id="299" r:id="rId15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E0AF3-DC04-4DD4-B8AA-1DD41B22337F}" v="1" dt="2020-06-04T17:18:03.55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76" d="100"/>
          <a:sy n="76" d="100"/>
        </p:scale>
        <p:origin x="720" y="8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ахарова Марина Владимировна" userId="404c00d3-f621-46be-a6c5-8adac1492552" providerId="ADAL" clId="{F1EE0AF3-DC04-4DD4-B8AA-1DD41B22337F}"/>
    <pc:docChg chg="custSel modSld">
      <pc:chgData name="Захарова Марина Владимировна" userId="404c00d3-f621-46be-a6c5-8adac1492552" providerId="ADAL" clId="{F1EE0AF3-DC04-4DD4-B8AA-1DD41B22337F}" dt="2020-06-04T17:18:26.372" v="2" actId="1076"/>
      <pc:docMkLst>
        <pc:docMk/>
      </pc:docMkLst>
      <pc:sldChg chg="addSp delSp modSp mod">
        <pc:chgData name="Захарова Марина Владимировна" userId="404c00d3-f621-46be-a6c5-8adac1492552" providerId="ADAL" clId="{F1EE0AF3-DC04-4DD4-B8AA-1DD41B22337F}" dt="2020-06-04T17:18:26.372" v="2" actId="1076"/>
        <pc:sldMkLst>
          <pc:docMk/>
          <pc:sldMk cId="3060492166" sldId="288"/>
        </pc:sldMkLst>
        <pc:picChg chg="del">
          <ac:chgData name="Захарова Марина Владимировна" userId="404c00d3-f621-46be-a6c5-8adac1492552" providerId="ADAL" clId="{F1EE0AF3-DC04-4DD4-B8AA-1DD41B22337F}" dt="2020-06-04T17:17:57.128" v="0" actId="478"/>
          <ac:picMkLst>
            <pc:docMk/>
            <pc:sldMk cId="3060492166" sldId="288"/>
            <ac:picMk id="2" creationId="{0C1ABF22-4AF2-4EDE-86E7-AB05AC5D7513}"/>
          </ac:picMkLst>
        </pc:picChg>
        <pc:picChg chg="add mod">
          <ac:chgData name="Захарова Марина Владимировна" userId="404c00d3-f621-46be-a6c5-8adac1492552" providerId="ADAL" clId="{F1EE0AF3-DC04-4DD4-B8AA-1DD41B22337F}" dt="2020-06-04T17:18:26.372" v="2" actId="1076"/>
          <ac:picMkLst>
            <pc:docMk/>
            <pc:sldMk cId="3060492166" sldId="288"/>
            <ac:picMk id="3" creationId="{508D44F2-332A-4274-AB09-25B81BABCF4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720199958170213E-2"/>
          <c:w val="0.79192933125769938"/>
          <c:h val="0.788455420345184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cat>
            <c:strRef>
              <c:f>'ВК-кафедры'!$C$4:$D$4</c:f>
              <c:strCache>
                <c:ptCount val="2"/>
                <c:pt idx="0">
                  <c:v>44.04.01 Педагогическое образование, Образование в области физической культуры и спорта                                   Мз-ПФК-21</c:v>
                </c:pt>
                <c:pt idx="1">
                  <c:v>Теоретико-методические аспекты практики спорта </c:v>
                </c:pt>
              </c:strCache>
            </c:strRef>
          </c:cat>
          <c:val>
            <c:numRef>
              <c:f>'ВК-кафедры'!$H$4</c:f>
              <c:numCache>
                <c:formatCode>0.0</c:formatCode>
                <c:ptCount val="1"/>
                <c:pt idx="0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A-4623-85ED-05349EF3F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5647248"/>
        <c:axId val="145647808"/>
      </c:barChart>
      <c:catAx>
        <c:axId val="14564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808"/>
        <c:crosses val="autoZero"/>
        <c:auto val="1"/>
        <c:lblAlgn val="ctr"/>
        <c:lblOffset val="100"/>
        <c:noMultiLvlLbl val="0"/>
      </c:catAx>
      <c:valAx>
        <c:axId val="1456478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24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Уровни!$C$16:$D$19</c:f>
              <c:multiLvlStrCache>
                <c:ptCount val="4"/>
                <c:lvl>
                  <c:pt idx="0">
                    <c:v>Аргументация в профессиональном общении</c:v>
                  </c:pt>
                  <c:pt idx="1">
                    <c:v>Инновационные методы преподавания иностранных языков</c:v>
                  </c:pt>
                  <c:pt idx="2">
                    <c:v>Семиотика вербальных и невербальных средств общения</c:v>
                  </c:pt>
                  <c:pt idx="3">
                    <c:v>Современные концепции речевого воздействия</c:v>
                  </c:pt>
                </c:lvl>
                <c:lvl>
                  <c:pt idx="0">
                    <c:v>44.04.01 Педагогическое образование, магистерская программа: "Языковое образование", Мз-ПЯО 11</c:v>
                  </c:pt>
                  <c:pt idx="1">
                    <c:v>44.04.01 Педагогическое образование, магистерская программа: "Языковое образование", Мз-ПЯО 21</c:v>
                  </c:pt>
                  <c:pt idx="2">
                    <c:v>45.04.02 Лингвистика, магистерская программа: "Лингвистика и перевод", Мз-Линг 11</c:v>
                  </c:pt>
                  <c:pt idx="3">
                    <c:v>45.04.02 Лингвистика, магистерская программа: "Язык, перевод и речевое воздействие", Мз-Линг 21</c:v>
                  </c:pt>
                </c:lvl>
              </c:multiLvlStrCache>
            </c:multiLvlStrRef>
          </c:cat>
          <c:val>
            <c:numRef>
              <c:f>Уровни!$E$16:$E$19</c:f>
              <c:numCache>
                <c:formatCode>0%</c:formatCode>
                <c:ptCount val="4"/>
                <c:pt idx="0">
                  <c:v>0.5</c:v>
                </c:pt>
                <c:pt idx="1">
                  <c:v>8.3000000000000004E-2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6-4816-8B3F-EFBBA8AD39E8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Уровни!$C$16:$D$19</c:f>
              <c:multiLvlStrCache>
                <c:ptCount val="4"/>
                <c:lvl>
                  <c:pt idx="0">
                    <c:v>Аргументация в профессиональном общении</c:v>
                  </c:pt>
                  <c:pt idx="1">
                    <c:v>Инновационные методы преподавания иностранных языков</c:v>
                  </c:pt>
                  <c:pt idx="2">
                    <c:v>Семиотика вербальных и невербальных средств общения</c:v>
                  </c:pt>
                  <c:pt idx="3">
                    <c:v>Современные концепции речевого воздействия</c:v>
                  </c:pt>
                </c:lvl>
                <c:lvl>
                  <c:pt idx="0">
                    <c:v>44.04.01 Педагогическое образование, магистерская программа: "Языковое образование", Мз-ПЯО 11</c:v>
                  </c:pt>
                  <c:pt idx="1">
                    <c:v>44.04.01 Педагогическое образование, магистерская программа: "Языковое образование", Мз-ПЯО 21</c:v>
                  </c:pt>
                  <c:pt idx="2">
                    <c:v>45.04.02 Лингвистика, магистерская программа: "Лингвистика и перевод", Мз-Линг 11</c:v>
                  </c:pt>
                  <c:pt idx="3">
                    <c:v>45.04.02 Лингвистика, магистерская программа: "Язык, перевод и речевое воздействие", Мз-Линг 21</c:v>
                  </c:pt>
                </c:lvl>
              </c:multiLvlStrCache>
            </c:multiLvlStrRef>
          </c:cat>
          <c:val>
            <c:numRef>
              <c:f>Уровни!$F$16:$F$19</c:f>
              <c:numCache>
                <c:formatCode>0%</c:formatCode>
                <c:ptCount val="4"/>
                <c:pt idx="0">
                  <c:v>0.375</c:v>
                </c:pt>
                <c:pt idx="1">
                  <c:v>8.3000000000000004E-2</c:v>
                </c:pt>
                <c:pt idx="2">
                  <c:v>0</c:v>
                </c:pt>
                <c:pt idx="3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6-4816-8B3F-EFBBA8AD39E8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Уровни!$C$16:$D$19</c:f>
              <c:multiLvlStrCache>
                <c:ptCount val="4"/>
                <c:lvl>
                  <c:pt idx="0">
                    <c:v>Аргументация в профессиональном общении</c:v>
                  </c:pt>
                  <c:pt idx="1">
                    <c:v>Инновационные методы преподавания иностранных языков</c:v>
                  </c:pt>
                  <c:pt idx="2">
                    <c:v>Семиотика вербальных и невербальных средств общения</c:v>
                  </c:pt>
                  <c:pt idx="3">
                    <c:v>Современные концепции речевого воздействия</c:v>
                  </c:pt>
                </c:lvl>
                <c:lvl>
                  <c:pt idx="0">
                    <c:v>44.04.01 Педагогическое образование, магистерская программа: "Языковое образование", Мз-ПЯО 11</c:v>
                  </c:pt>
                  <c:pt idx="1">
                    <c:v>44.04.01 Педагогическое образование, магистерская программа: "Языковое образование", Мз-ПЯО 21</c:v>
                  </c:pt>
                  <c:pt idx="2">
                    <c:v>45.04.02 Лингвистика, магистерская программа: "Лингвистика и перевод", Мз-Линг 11</c:v>
                  </c:pt>
                  <c:pt idx="3">
                    <c:v>45.04.02 Лингвистика, магистерская программа: "Язык, перевод и речевое воздействие", Мз-Линг 21</c:v>
                  </c:pt>
                </c:lvl>
              </c:multiLvlStrCache>
            </c:multiLvlStrRef>
          </c:cat>
          <c:val>
            <c:numRef>
              <c:f>Уровни!$G$16:$G$19</c:f>
              <c:numCache>
                <c:formatCode>0%</c:formatCode>
                <c:ptCount val="4"/>
                <c:pt idx="0">
                  <c:v>0.12</c:v>
                </c:pt>
                <c:pt idx="1">
                  <c:v>0.58299999999999996</c:v>
                </c:pt>
                <c:pt idx="2">
                  <c:v>0.83299999999999996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6-4816-8B3F-EFBBA8AD39E8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Уровни!$C$16:$D$19</c:f>
              <c:multiLvlStrCache>
                <c:ptCount val="4"/>
                <c:lvl>
                  <c:pt idx="0">
                    <c:v>Аргументация в профессиональном общении</c:v>
                  </c:pt>
                  <c:pt idx="1">
                    <c:v>Инновационные методы преподавания иностранных языков</c:v>
                  </c:pt>
                  <c:pt idx="2">
                    <c:v>Семиотика вербальных и невербальных средств общения</c:v>
                  </c:pt>
                  <c:pt idx="3">
                    <c:v>Современные концепции речевого воздействия</c:v>
                  </c:pt>
                </c:lvl>
                <c:lvl>
                  <c:pt idx="0">
                    <c:v>44.04.01 Педагогическое образование, магистерская программа: "Языковое образование", Мз-ПЯО 11</c:v>
                  </c:pt>
                  <c:pt idx="1">
                    <c:v>44.04.01 Педагогическое образование, магистерская программа: "Языковое образование", Мз-ПЯО 21</c:v>
                  </c:pt>
                  <c:pt idx="2">
                    <c:v>45.04.02 Лингвистика, магистерская программа: "Лингвистика и перевод", Мз-Линг 11</c:v>
                  </c:pt>
                  <c:pt idx="3">
                    <c:v>45.04.02 Лингвистика, магистерская программа: "Язык, перевод и речевое воздействие", Мз-Линг 21</c:v>
                  </c:pt>
                </c:lvl>
              </c:multiLvlStrCache>
            </c:multiLvlStrRef>
          </c:cat>
          <c:val>
            <c:numRef>
              <c:f>Уровни!$H$16:$H$19</c:f>
              <c:numCache>
                <c:formatCode>0%</c:formatCode>
                <c:ptCount val="4"/>
                <c:pt idx="0">
                  <c:v>0</c:v>
                </c:pt>
                <c:pt idx="1">
                  <c:v>0.26</c:v>
                </c:pt>
                <c:pt idx="2">
                  <c:v>0.16700000000000001</c:v>
                </c:pt>
                <c:pt idx="3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56-4816-8B3F-EFBBA8AD3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9702313898504"/>
          <c:y val="4.4367412827605313E-2"/>
          <c:w val="0.79070288028963676"/>
          <c:h val="0.74289747872425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cat>
            <c:multiLvlStrRef>
              <c:f>'ВК-кафедры'!$C$5:$D$6</c:f>
              <c:multiLvlStrCache>
                <c:ptCount val="2"/>
                <c:lvl>
                  <c:pt idx="0">
                    <c:v>Новейшая история России</c:v>
                  </c:pt>
                  <c:pt idx="1">
                    <c:v>Новейшая история России</c:v>
                  </c:pt>
                </c:lvl>
                <c:lvl>
                  <c:pt idx="0">
                    <c:v>44.03.01 Педагогическое образование, История                                           Бз-ПИ-21</c:v>
                  </c:pt>
                  <c:pt idx="1">
                    <c:v>44.03.05 Педагогическое образование (с двумя профилями подготовки), История и обществознание                                                             Бз-ПИиО-41</c:v>
                  </c:pt>
                </c:lvl>
              </c:multiLvlStrCache>
            </c:multiLvlStrRef>
          </c:cat>
          <c:val>
            <c:numRef>
              <c:f>'ВК-кафедры'!$H$5:$H$6</c:f>
              <c:numCache>
                <c:formatCode>0.00%</c:formatCode>
                <c:ptCount val="2"/>
                <c:pt idx="0">
                  <c:v>0.89500000000000002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7-4DC0-B69E-55480ADFF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6698096"/>
        <c:axId val="146695296"/>
      </c:barChart>
      <c:catAx>
        <c:axId val="1466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95296"/>
        <c:crosses val="autoZero"/>
        <c:auto val="1"/>
        <c:lblAlgn val="ctr"/>
        <c:lblOffset val="100"/>
        <c:noMultiLvlLbl val="0"/>
      </c:catAx>
      <c:valAx>
        <c:axId val="1466952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9809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720199958170213E-2"/>
          <c:w val="0.79192933125769938"/>
          <c:h val="0.788455420345184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cat>
            <c:multiLvlStrRef>
              <c:f>'ВК-кафедры'!$C$7:$D$9</c:f>
              <c:multiLvlStrCache>
                <c:ptCount val="3"/>
                <c:lvl>
                  <c:pt idx="0">
                    <c:v>Физика</c:v>
                  </c:pt>
                  <c:pt idx="1">
                    <c:v>Физика</c:v>
                  </c:pt>
                  <c:pt idx="2">
                    <c:v>Современные средства оценивания образовательных результатов в предметной области физика</c:v>
                  </c:pt>
                </c:lvl>
                <c:lvl>
                  <c:pt idx="0">
                    <c:v>27.03.02 Управление качеством, Управление качеством                                                         Бз-УК-11</c:v>
                  </c:pt>
                  <c:pt idx="1">
                    <c:v>23.03.01 Технология транспортных процессов, Организация безопасности дорожного движения                                   Бз-ТТП-11</c:v>
                  </c:pt>
                  <c:pt idx="2">
                    <c:v>44.03.05 Пед. образ. Физика и математика        Мз-ПФМ-11</c:v>
                  </c:pt>
                </c:lvl>
              </c:multiLvlStrCache>
            </c:multiLvlStrRef>
          </c:cat>
          <c:val>
            <c:numRef>
              <c:f>'ВК-кафедры'!$H$7:$H$9</c:f>
              <c:numCache>
                <c:formatCode>0.00%</c:formatCode>
                <c:ptCount val="3"/>
                <c:pt idx="0">
                  <c:v>0.71</c:v>
                </c:pt>
                <c:pt idx="1">
                  <c:v>0.67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1-47FF-92A9-F6C8BB55C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5647248"/>
        <c:axId val="145647808"/>
      </c:barChart>
      <c:catAx>
        <c:axId val="14564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808"/>
        <c:crosses val="autoZero"/>
        <c:auto val="1"/>
        <c:lblAlgn val="ctr"/>
        <c:lblOffset val="100"/>
        <c:noMultiLvlLbl val="0"/>
      </c:catAx>
      <c:valAx>
        <c:axId val="1456478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24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720199958170213E-2"/>
          <c:w val="0.79192933125769938"/>
          <c:h val="0.788455420345184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cat>
            <c:multiLvlStrRef>
              <c:f>'ВК-кафедры'!$C$10:$D$15</c:f>
              <c:multiLvlStrCache>
                <c:ptCount val="6"/>
                <c:lvl>
                  <c:pt idx="0">
                    <c:v>Психология общения</c:v>
                  </c:pt>
                  <c:pt idx="1">
                    <c:v>Анатомия и возрастная физиология </c:v>
                  </c:pt>
                  <c:pt idx="2">
                    <c:v>Технология логопедической работы в ДОО в школе</c:v>
                  </c:pt>
                  <c:pt idx="3">
                    <c:v>Психология общения</c:v>
                  </c:pt>
                  <c:pt idx="4">
                    <c:v>Практикум по развитию коммуникативной культуры детей дошкольного возраста     </c:v>
                  </c:pt>
                  <c:pt idx="5">
                    <c:v>Современные технологии воспитательного процесса               </c:v>
                  </c:pt>
                </c:lvl>
                <c:lvl>
                  <c:pt idx="0">
                    <c:v>44.03.03 Специальное (дефектологическое) образование, Логопедия                  
Бз-СДО-11, Бз-СДО-12</c:v>
                  </c:pt>
                  <c:pt idx="1">
                    <c:v>44.03.03 Специальное (дефектологическое) образование, Логопедия               
 Бз-СДО-11, Бз-СДО-12</c:v>
                  </c:pt>
                  <c:pt idx="2">
                    <c:v>44.03.03 Специальное (дефектологическое) образование, Логопедия               
 Бз-СДО-11, Бз-СДО-12</c:v>
                  </c:pt>
                  <c:pt idx="3">
                    <c:v>44.03.01 Педагогическое образование,  Педагогика и методика дошкольного образования 
Бз-ПДО-11
</c:v>
                  </c:pt>
                  <c:pt idx="4">
                    <c:v>44.03.01 Педагогическое образование,  Педагогика и методика дошкольного образования 
Бз-ПДО-11
</c:v>
                  </c:pt>
                  <c:pt idx="5">
                    <c:v>44.03.01 Педагогическое образование,  Педагогика и методика дошкольного образования 
Бз-ПДО-21
</c:v>
                  </c:pt>
                </c:lvl>
              </c:multiLvlStrCache>
            </c:multiLvlStrRef>
          </c:cat>
          <c:val>
            <c:numRef>
              <c:f>'ВК-кафедры'!$H$10:$H$15</c:f>
              <c:numCache>
                <c:formatCode>0.00%</c:formatCode>
                <c:ptCount val="6"/>
                <c:pt idx="0">
                  <c:v>0.86699999999999999</c:v>
                </c:pt>
                <c:pt idx="1">
                  <c:v>0.84399999999999997</c:v>
                </c:pt>
                <c:pt idx="2">
                  <c:v>0.85</c:v>
                </c:pt>
                <c:pt idx="3">
                  <c:v>0.875</c:v>
                </c:pt>
                <c:pt idx="4">
                  <c:v>0.91700000000000004</c:v>
                </c:pt>
                <c:pt idx="5">
                  <c:v>0.82299999999999995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8-447D-8467-52FF63AD5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5647248"/>
        <c:axId val="145647808"/>
      </c:barChart>
      <c:catAx>
        <c:axId val="14564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808"/>
        <c:crosses val="autoZero"/>
        <c:auto val="1"/>
        <c:lblAlgn val="ctr"/>
        <c:lblOffset val="100"/>
        <c:noMultiLvlLbl val="0"/>
      </c:catAx>
      <c:valAx>
        <c:axId val="1456478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24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720199958170213E-2"/>
          <c:w val="0.79192933125769938"/>
          <c:h val="0.788455420345184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cat>
            <c:multiLvlStrRef>
              <c:f>'ВК-кафедры'!$C$16:$D$19</c:f>
              <c:multiLvlStrCache>
                <c:ptCount val="4"/>
                <c:lvl>
                  <c:pt idx="0">
                    <c:v>Аргументация в профессиональном общении</c:v>
                  </c:pt>
                  <c:pt idx="1">
                    <c:v>Инновационные методы преподавания иностранных языков</c:v>
                  </c:pt>
                  <c:pt idx="2">
                    <c:v>Семиотика вербальных и невербальных средств общения</c:v>
                  </c:pt>
                  <c:pt idx="3">
                    <c:v>Современные концепции речевого воздействия</c:v>
                  </c:pt>
                </c:lvl>
                <c:lvl>
                  <c:pt idx="0">
                    <c:v>44.04.01 Педагогическое образование, магистерская программа: "Языковое образование", Мз-ПЯО 11</c:v>
                  </c:pt>
                  <c:pt idx="1">
                    <c:v>44.04.01 Педагогическое образование, магистерская программа: "Языковое образование", Мз-ПЯО 21</c:v>
                  </c:pt>
                  <c:pt idx="2">
                    <c:v>45.04.02 Лингвистика, магистерская программа: "Лингвистика и перевод", Мз-Линг 11</c:v>
                  </c:pt>
                  <c:pt idx="3">
                    <c:v>45.04.02 Лингвистика, магистерская программа: "Язык, перевод и речевое воздействие", Мз-Линг 21</c:v>
                  </c:pt>
                </c:lvl>
              </c:multiLvlStrCache>
            </c:multiLvlStrRef>
          </c:cat>
          <c:val>
            <c:numRef>
              <c:f>'ВК-кафедры'!$H$16:$H$19</c:f>
              <c:numCache>
                <c:formatCode>0.00%</c:formatCode>
                <c:ptCount val="4"/>
                <c:pt idx="0">
                  <c:v>0.89</c:v>
                </c:pt>
                <c:pt idx="1">
                  <c:v>0.63200000000000001</c:v>
                </c:pt>
                <c:pt idx="2">
                  <c:v>0.54500000000000004</c:v>
                </c:pt>
                <c:pt idx="3">
                  <c:v>0.69199999999999995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5A8-97E7-F4E51A709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5647248"/>
        <c:axId val="145647808"/>
      </c:barChart>
      <c:catAx>
        <c:axId val="14564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808"/>
        <c:crosses val="autoZero"/>
        <c:auto val="1"/>
        <c:lblAlgn val="ctr"/>
        <c:lblOffset val="100"/>
        <c:noMultiLvlLbl val="0"/>
      </c:catAx>
      <c:valAx>
        <c:axId val="1456478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724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8533532590722"/>
          <c:y val="9.3437635810517172E-2"/>
          <c:w val="0.86217489859222152"/>
          <c:h val="0.67426178963613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Уровни!$C$4:$D$4</c:f>
              <c:strCache>
                <c:ptCount val="2"/>
                <c:pt idx="0">
                  <c:v>44.04.01 Педагогическое образование, Образование в области физической культуры и спорта                                   Мз-ПФК-21</c:v>
                </c:pt>
                <c:pt idx="1">
                  <c:v>Теоретико-методические аспекты практики спорта </c:v>
                </c:pt>
              </c:strCache>
            </c:strRef>
          </c:cat>
          <c:val>
            <c:numRef>
              <c:f>Уровни!$E$4</c:f>
              <c:numCache>
                <c:formatCode>0%</c:formatCode>
                <c:ptCount val="1"/>
                <c:pt idx="0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2-44AB-BC68-4AD826B6299B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Уровни!$C$4:$D$4</c:f>
              <c:strCache>
                <c:ptCount val="2"/>
                <c:pt idx="0">
                  <c:v>44.04.01 Педагогическое образование, Образование в области физической культуры и спорта                                   Мз-ПФК-21</c:v>
                </c:pt>
                <c:pt idx="1">
                  <c:v>Теоретико-методические аспекты практики спорта </c:v>
                </c:pt>
              </c:strCache>
            </c:strRef>
          </c:cat>
          <c:val>
            <c:numRef>
              <c:f>Уровни!$F$4</c:f>
              <c:numCache>
                <c:formatCode>0%</c:formatCode>
                <c:ptCount val="1"/>
                <c:pt idx="0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2-44AB-BC68-4AD826B6299B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Уровни!$C$4:$D$4</c:f>
              <c:strCache>
                <c:ptCount val="2"/>
                <c:pt idx="0">
                  <c:v>44.04.01 Педагогическое образование, Образование в области физической культуры и спорта                                   Мз-ПФК-21</c:v>
                </c:pt>
                <c:pt idx="1">
                  <c:v>Теоретико-методические аспекты практики спорта </c:v>
                </c:pt>
              </c:strCache>
            </c:strRef>
          </c:cat>
          <c:val>
            <c:numRef>
              <c:f>Уровни!$G$4</c:f>
              <c:numCache>
                <c:formatCode>0%</c:formatCode>
                <c:ptCount val="1"/>
                <c:pt idx="0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52-44AB-BC68-4AD826B6299B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Уровни!$C$4:$D$4</c:f>
              <c:strCache>
                <c:ptCount val="2"/>
                <c:pt idx="0">
                  <c:v>44.04.01 Педагогическое образование, Образование в области физической культуры и спорта                                   Мз-ПФК-21</c:v>
                </c:pt>
                <c:pt idx="1">
                  <c:v>Теоретико-методические аспекты практики спорта </c:v>
                </c:pt>
              </c:strCache>
            </c:strRef>
          </c:cat>
          <c:val>
            <c:numRef>
              <c:f>Уровни!$H$4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52-44AB-BC68-4AD826B62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7825232"/>
        <c:axId val="227825792"/>
      </c:barChart>
      <c:catAx>
        <c:axId val="22782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825792"/>
        <c:crosses val="autoZero"/>
        <c:auto val="1"/>
        <c:lblAlgn val="ctr"/>
        <c:lblOffset val="100"/>
        <c:noMultiLvlLbl val="0"/>
      </c:catAx>
      <c:valAx>
        <c:axId val="227825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8252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65948567023797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Уровни!$C$5:$D$6</c:f>
              <c:multiLvlStrCache>
                <c:ptCount val="2"/>
                <c:lvl>
                  <c:pt idx="0">
                    <c:v>Новейшая история России</c:v>
                  </c:pt>
                  <c:pt idx="1">
                    <c:v>Новейшая история России</c:v>
                  </c:pt>
                </c:lvl>
                <c:lvl>
                  <c:pt idx="0">
                    <c:v>44.03.01 Педагогическое образование, История                                           Бз-ПИ-21</c:v>
                  </c:pt>
                  <c:pt idx="1">
                    <c:v>44.03.05 Педагогическое образование (с двумя профилями подготовки), История и обществознание                                                             Бз-ПИиО-41</c:v>
                  </c:pt>
                </c:lvl>
              </c:multiLvlStrCache>
            </c:multiLvlStrRef>
          </c:cat>
          <c:val>
            <c:numRef>
              <c:f>Уровни!$E$5:$E$6</c:f>
              <c:numCache>
                <c:formatCode>0%</c:formatCode>
                <c:ptCount val="2"/>
                <c:pt idx="0">
                  <c:v>0.41199999999999998</c:v>
                </c:pt>
                <c:pt idx="1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A-4EA5-96F7-C4E95F86F477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Уровни!$C$5:$D$6</c:f>
              <c:multiLvlStrCache>
                <c:ptCount val="2"/>
                <c:lvl>
                  <c:pt idx="0">
                    <c:v>Новейшая история России</c:v>
                  </c:pt>
                  <c:pt idx="1">
                    <c:v>Новейшая история России</c:v>
                  </c:pt>
                </c:lvl>
                <c:lvl>
                  <c:pt idx="0">
                    <c:v>44.03.01 Педагогическое образование, История                                           Бз-ПИ-21</c:v>
                  </c:pt>
                  <c:pt idx="1">
                    <c:v>44.03.05 Педагогическое образование (с двумя профилями подготовки), История и обществознание                                                             Бз-ПИиО-41</c:v>
                  </c:pt>
                </c:lvl>
              </c:multiLvlStrCache>
            </c:multiLvlStrRef>
          </c:cat>
          <c:val>
            <c:numRef>
              <c:f>Уровни!$F$5:$F$6</c:f>
              <c:numCache>
                <c:formatCode>0%</c:formatCode>
                <c:ptCount val="2"/>
                <c:pt idx="0">
                  <c:v>0.17599999999999999</c:v>
                </c:pt>
                <c:pt idx="1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A-4EA5-96F7-C4E95F86F477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Уровни!$C$5:$D$6</c:f>
              <c:multiLvlStrCache>
                <c:ptCount val="2"/>
                <c:lvl>
                  <c:pt idx="0">
                    <c:v>Новейшая история России</c:v>
                  </c:pt>
                  <c:pt idx="1">
                    <c:v>Новейшая история России</c:v>
                  </c:pt>
                </c:lvl>
                <c:lvl>
                  <c:pt idx="0">
                    <c:v>44.03.01 Педагогическое образование, История                                           Бз-ПИ-21</c:v>
                  </c:pt>
                  <c:pt idx="1">
                    <c:v>44.03.05 Педагогическое образование (с двумя профилями подготовки), История и обществознание                                                             Бз-ПИиО-41</c:v>
                  </c:pt>
                </c:lvl>
              </c:multiLvlStrCache>
            </c:multiLvlStrRef>
          </c:cat>
          <c:val>
            <c:numRef>
              <c:f>Уровни!$G$5:$G$6</c:f>
              <c:numCache>
                <c:formatCode>0%</c:formatCode>
                <c:ptCount val="2"/>
                <c:pt idx="0">
                  <c:v>0.23499999999999999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A-4EA5-96F7-C4E95F86F477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Уровни!$C$5:$D$6</c:f>
              <c:multiLvlStrCache>
                <c:ptCount val="2"/>
                <c:lvl>
                  <c:pt idx="0">
                    <c:v>Новейшая история России</c:v>
                  </c:pt>
                  <c:pt idx="1">
                    <c:v>Новейшая история России</c:v>
                  </c:pt>
                </c:lvl>
                <c:lvl>
                  <c:pt idx="0">
                    <c:v>44.03.01 Педагогическое образование, История                                           Бз-ПИ-21</c:v>
                  </c:pt>
                  <c:pt idx="1">
                    <c:v>44.03.05 Педагогическое образование (с двумя профилями подготовки), История и обществознание                                                             Бз-ПИиО-41</c:v>
                  </c:pt>
                </c:lvl>
              </c:multiLvlStrCache>
            </c:multiLvlStrRef>
          </c:cat>
          <c:val>
            <c:numRef>
              <c:f>Уровни!$H$5:$H$6</c:f>
              <c:numCache>
                <c:formatCode>0%</c:formatCode>
                <c:ptCount val="2"/>
                <c:pt idx="0">
                  <c:v>0.17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3A-4EA5-96F7-C4E95F86F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51075312"/>
        <c:axId val="251075872"/>
      </c:barChart>
      <c:catAx>
        <c:axId val="2510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075872"/>
        <c:crosses val="autoZero"/>
        <c:auto val="1"/>
        <c:lblAlgn val="ctr"/>
        <c:lblOffset val="100"/>
        <c:noMultiLvlLbl val="0"/>
      </c:catAx>
      <c:valAx>
        <c:axId val="251075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075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65948567023797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Уровни!$C$7:$D$9</c:f>
              <c:multiLvlStrCache>
                <c:ptCount val="3"/>
                <c:lvl>
                  <c:pt idx="0">
                    <c:v>Физика</c:v>
                  </c:pt>
                  <c:pt idx="1">
                    <c:v>Физика</c:v>
                  </c:pt>
                  <c:pt idx="2">
                    <c:v>Современные средства оценивания образовательных результатов в предметной области физика</c:v>
                  </c:pt>
                </c:lvl>
                <c:lvl>
                  <c:pt idx="0">
                    <c:v>27.03.02 Управление качеством, Управление качеством                                                         Бз-УК-11</c:v>
                  </c:pt>
                  <c:pt idx="1">
                    <c:v>23.03.01 Технология транспортных процессов, Организация безопасности дорожного движения                                   Бз-ТТП-11</c:v>
                  </c:pt>
                  <c:pt idx="2">
                    <c:v>44.03.05 Пед. образ. Физика и математика        Мз-ПФМ-11</c:v>
                  </c:pt>
                </c:lvl>
              </c:multiLvlStrCache>
            </c:multiLvlStrRef>
          </c:cat>
          <c:val>
            <c:numRef>
              <c:f>Уровни!$E$7:$E$9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9-41CC-B860-562E548AABFE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Уровни!$C$7:$D$9</c:f>
              <c:multiLvlStrCache>
                <c:ptCount val="3"/>
                <c:lvl>
                  <c:pt idx="0">
                    <c:v>Физика</c:v>
                  </c:pt>
                  <c:pt idx="1">
                    <c:v>Физика</c:v>
                  </c:pt>
                  <c:pt idx="2">
                    <c:v>Современные средства оценивания образовательных результатов в предметной области физика</c:v>
                  </c:pt>
                </c:lvl>
                <c:lvl>
                  <c:pt idx="0">
                    <c:v>27.03.02 Управление качеством, Управление качеством                                                         Бз-УК-11</c:v>
                  </c:pt>
                  <c:pt idx="1">
                    <c:v>23.03.01 Технология транспортных процессов, Организация безопасности дорожного движения                                   Бз-ТТП-11</c:v>
                  </c:pt>
                  <c:pt idx="2">
                    <c:v>44.03.05 Пед. образ. Физика и математика        Мз-ПФМ-11</c:v>
                  </c:pt>
                </c:lvl>
              </c:multiLvlStrCache>
            </c:multiLvlStrRef>
          </c:cat>
          <c:val>
            <c:numRef>
              <c:f>Уровни!$F$7:$F$9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9-41CC-B860-562E548AABFE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Уровни!$C$7:$D$9</c:f>
              <c:multiLvlStrCache>
                <c:ptCount val="3"/>
                <c:lvl>
                  <c:pt idx="0">
                    <c:v>Физика</c:v>
                  </c:pt>
                  <c:pt idx="1">
                    <c:v>Физика</c:v>
                  </c:pt>
                  <c:pt idx="2">
                    <c:v>Современные средства оценивания образовательных результатов в предметной области физика</c:v>
                  </c:pt>
                </c:lvl>
                <c:lvl>
                  <c:pt idx="0">
                    <c:v>27.03.02 Управление качеством, Управление качеством                                                         Бз-УК-11</c:v>
                  </c:pt>
                  <c:pt idx="1">
                    <c:v>23.03.01 Технология транспортных процессов, Организация безопасности дорожного движения                                   Бз-ТТП-11</c:v>
                  </c:pt>
                  <c:pt idx="2">
                    <c:v>44.03.05 Пед. образ. Физика и математика        Мз-ПФМ-11</c:v>
                  </c:pt>
                </c:lvl>
              </c:multiLvlStrCache>
            </c:multiLvlStrRef>
          </c:cat>
          <c:val>
            <c:numRef>
              <c:f>Уровни!$G$7:$G$9</c:f>
              <c:numCache>
                <c:formatCode>0%</c:formatCode>
                <c:ptCount val="3"/>
                <c:pt idx="0">
                  <c:v>0.27</c:v>
                </c:pt>
                <c:pt idx="1">
                  <c:v>0.4</c:v>
                </c:pt>
                <c:pt idx="2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09-41CC-B860-562E548AABFE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Уровни!$C$7:$D$9</c:f>
              <c:multiLvlStrCache>
                <c:ptCount val="3"/>
                <c:lvl>
                  <c:pt idx="0">
                    <c:v>Физика</c:v>
                  </c:pt>
                  <c:pt idx="1">
                    <c:v>Физика</c:v>
                  </c:pt>
                  <c:pt idx="2">
                    <c:v>Современные средства оценивания образовательных результатов в предметной области физика</c:v>
                  </c:pt>
                </c:lvl>
                <c:lvl>
                  <c:pt idx="0">
                    <c:v>27.03.02 Управление качеством, Управление качеством                                                         Бз-УК-11</c:v>
                  </c:pt>
                  <c:pt idx="1">
                    <c:v>23.03.01 Технология транспортных процессов, Организация безопасности дорожного движения                                   Бз-ТТП-11</c:v>
                  </c:pt>
                  <c:pt idx="2">
                    <c:v>44.03.05 Пед. образ. Физика и математика        Мз-ПФМ-11</c:v>
                  </c:pt>
                </c:lvl>
              </c:multiLvlStrCache>
            </c:multiLvlStrRef>
          </c:cat>
          <c:val>
            <c:numRef>
              <c:f>Уровни!$H$7:$H$9</c:f>
              <c:numCache>
                <c:formatCode>0%</c:formatCode>
                <c:ptCount val="3"/>
                <c:pt idx="0">
                  <c:v>0.53</c:v>
                </c:pt>
                <c:pt idx="1">
                  <c:v>0.2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09-41CC-B860-562E548AA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51080912"/>
        <c:axId val="249984096"/>
      </c:barChart>
      <c:catAx>
        <c:axId val="25108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4096"/>
        <c:crosses val="autoZero"/>
        <c:auto val="1"/>
        <c:lblAlgn val="ctr"/>
        <c:lblOffset val="100"/>
        <c:noMultiLvlLbl val="0"/>
      </c:catAx>
      <c:valAx>
        <c:axId val="249984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080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Уровни!$C$10:$D$15</c:f>
              <c:multiLvlStrCache>
                <c:ptCount val="6"/>
                <c:lvl>
                  <c:pt idx="0">
                    <c:v>Психология общения</c:v>
                  </c:pt>
                  <c:pt idx="1">
                    <c:v>Анатомия и возрастная физиология </c:v>
                  </c:pt>
                  <c:pt idx="2">
                    <c:v>Технология логопедической работы в ДОО в школе</c:v>
                  </c:pt>
                  <c:pt idx="3">
                    <c:v>Психология общения</c:v>
                  </c:pt>
                  <c:pt idx="4">
                    <c:v>Практикум по развитию коммуникативной культуры детей дошкольного возраста     </c:v>
                  </c:pt>
                  <c:pt idx="5">
                    <c:v>Современные технологии воспитательного процесса               </c:v>
                  </c:pt>
                </c:lvl>
                <c:lvl>
                  <c:pt idx="0">
                    <c:v>44.03.03 Специальное (дефектологическое) образование, Логопедия                  
Бз-СДО-11, Бз-СДО-12</c:v>
                  </c:pt>
                  <c:pt idx="1">
                    <c:v>44.03.03 Специальное (дефектологическое) образование, Логопедия               
 Бз-СДО-11, Бз-СДО-12</c:v>
                  </c:pt>
                  <c:pt idx="2">
                    <c:v>44.03.03 Специальное (дефектологическое) образование, Логопедия               
 Бз-СДО-11, Бз-СДО-12</c:v>
                  </c:pt>
                  <c:pt idx="3">
                    <c:v>44.03.01 Педагогическое образование,  Педагогика и методика дошкольного образования 
Бз-ПДО-11
</c:v>
                  </c:pt>
                  <c:pt idx="4">
                    <c:v>44.03.01 Педагогическое образование,  Педагогика и методика дошкольного образования 
Бз-ПДО-11
</c:v>
                  </c:pt>
                  <c:pt idx="5">
                    <c:v>44.03.01 Педагогическое образование,  Педагогика и методика дошкольного образования 
Бз-ПДО-21
</c:v>
                  </c:pt>
                </c:lvl>
              </c:multiLvlStrCache>
            </c:multiLvlStrRef>
          </c:cat>
          <c:val>
            <c:numRef>
              <c:f>Уровни!$E$10:$E$15</c:f>
              <c:numCache>
                <c:formatCode>0%</c:formatCode>
                <c:ptCount val="6"/>
                <c:pt idx="0">
                  <c:v>5.0999999999999997E-2</c:v>
                </c:pt>
                <c:pt idx="1">
                  <c:v>2.5999999999999999E-2</c:v>
                </c:pt>
                <c:pt idx="2">
                  <c:v>0.17899999999999999</c:v>
                </c:pt>
                <c:pt idx="3">
                  <c:v>0.13</c:v>
                </c:pt>
                <c:pt idx="4">
                  <c:v>0.36</c:v>
                </c:pt>
                <c:pt idx="5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0-4B5D-9A04-3B1FF891511E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Уровни!$C$10:$D$15</c:f>
              <c:multiLvlStrCache>
                <c:ptCount val="6"/>
                <c:lvl>
                  <c:pt idx="0">
                    <c:v>Психология общения</c:v>
                  </c:pt>
                  <c:pt idx="1">
                    <c:v>Анатомия и возрастная физиология </c:v>
                  </c:pt>
                  <c:pt idx="2">
                    <c:v>Технология логопедической работы в ДОО в школе</c:v>
                  </c:pt>
                  <c:pt idx="3">
                    <c:v>Психология общения</c:v>
                  </c:pt>
                  <c:pt idx="4">
                    <c:v>Практикум по развитию коммуникативной культуры детей дошкольного возраста     </c:v>
                  </c:pt>
                  <c:pt idx="5">
                    <c:v>Современные технологии воспитательного процесса               </c:v>
                  </c:pt>
                </c:lvl>
                <c:lvl>
                  <c:pt idx="0">
                    <c:v>44.03.03 Специальное (дефектологическое) образование, Логопедия                  
Бз-СДО-11, Бз-СДО-12</c:v>
                  </c:pt>
                  <c:pt idx="1">
                    <c:v>44.03.03 Специальное (дефектологическое) образование, Логопедия               
 Бз-СДО-11, Бз-СДО-12</c:v>
                  </c:pt>
                  <c:pt idx="2">
                    <c:v>44.03.03 Специальное (дефектологическое) образование, Логопедия               
 Бз-СДО-11, Бз-СДО-12</c:v>
                  </c:pt>
                  <c:pt idx="3">
                    <c:v>44.03.01 Педагогическое образование,  Педагогика и методика дошкольного образования 
Бз-ПДО-11
</c:v>
                  </c:pt>
                  <c:pt idx="4">
                    <c:v>44.03.01 Педагогическое образование,  Педагогика и методика дошкольного образования 
Бз-ПДО-11
</c:v>
                  </c:pt>
                  <c:pt idx="5">
                    <c:v>44.03.01 Педагогическое образование,  Педагогика и методика дошкольного образования 
Бз-ПДО-21
</c:v>
                  </c:pt>
                </c:lvl>
              </c:multiLvlStrCache>
            </c:multiLvlStrRef>
          </c:cat>
          <c:val>
            <c:numRef>
              <c:f>Уровни!$F$10:$F$15</c:f>
              <c:numCache>
                <c:formatCode>0%</c:formatCode>
                <c:ptCount val="6"/>
                <c:pt idx="0">
                  <c:v>0.28199999999999997</c:v>
                </c:pt>
                <c:pt idx="1">
                  <c:v>5.2999999999999999E-2</c:v>
                </c:pt>
                <c:pt idx="2">
                  <c:v>0.20499999999999999</c:v>
                </c:pt>
                <c:pt idx="3">
                  <c:v>0.62</c:v>
                </c:pt>
                <c:pt idx="4">
                  <c:v>0.40899999999999997</c:v>
                </c:pt>
                <c:pt idx="5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0-4B5D-9A04-3B1FF891511E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Уровни!$C$10:$D$15</c:f>
              <c:multiLvlStrCache>
                <c:ptCount val="6"/>
                <c:lvl>
                  <c:pt idx="0">
                    <c:v>Психология общения</c:v>
                  </c:pt>
                  <c:pt idx="1">
                    <c:v>Анатомия и возрастная физиология </c:v>
                  </c:pt>
                  <c:pt idx="2">
                    <c:v>Технология логопедической работы в ДОО в школе</c:v>
                  </c:pt>
                  <c:pt idx="3">
                    <c:v>Психология общения</c:v>
                  </c:pt>
                  <c:pt idx="4">
                    <c:v>Практикум по развитию коммуникативной культуры детей дошкольного возраста     </c:v>
                  </c:pt>
                  <c:pt idx="5">
                    <c:v>Современные технологии воспитательного процесса               </c:v>
                  </c:pt>
                </c:lvl>
                <c:lvl>
                  <c:pt idx="0">
                    <c:v>44.03.03 Специальное (дефектологическое) образование, Логопедия                  
Бз-СДО-11, Бз-СДО-12</c:v>
                  </c:pt>
                  <c:pt idx="1">
                    <c:v>44.03.03 Специальное (дефектологическое) образование, Логопедия               
 Бз-СДО-11, Бз-СДО-12</c:v>
                  </c:pt>
                  <c:pt idx="2">
                    <c:v>44.03.03 Специальное (дефектологическое) образование, Логопедия               
 Бз-СДО-11, Бз-СДО-12</c:v>
                  </c:pt>
                  <c:pt idx="3">
                    <c:v>44.03.01 Педагогическое образование,  Педагогика и методика дошкольного образования 
Бз-ПДО-11
</c:v>
                  </c:pt>
                  <c:pt idx="4">
                    <c:v>44.03.01 Педагогическое образование,  Педагогика и методика дошкольного образования 
Бз-ПДО-11
</c:v>
                  </c:pt>
                  <c:pt idx="5">
                    <c:v>44.03.01 Педагогическое образование,  Педагогика и методика дошкольного образования 
Бз-ПДО-21
</c:v>
                  </c:pt>
                </c:lvl>
              </c:multiLvlStrCache>
            </c:multiLvlStrRef>
          </c:cat>
          <c:val>
            <c:numRef>
              <c:f>Уровни!$G$10:$G$15</c:f>
              <c:numCache>
                <c:formatCode>0%</c:formatCode>
                <c:ptCount val="6"/>
                <c:pt idx="0">
                  <c:v>0.436</c:v>
                </c:pt>
                <c:pt idx="1">
                  <c:v>0.28899999999999998</c:v>
                </c:pt>
                <c:pt idx="2">
                  <c:v>0.33300000000000002</c:v>
                </c:pt>
                <c:pt idx="3">
                  <c:v>0.13</c:v>
                </c:pt>
                <c:pt idx="4">
                  <c:v>0.13600000000000001</c:v>
                </c:pt>
                <c:pt idx="5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0-4B5D-9A04-3B1FF891511E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Уровни!$C$10:$D$15</c:f>
              <c:multiLvlStrCache>
                <c:ptCount val="6"/>
                <c:lvl>
                  <c:pt idx="0">
                    <c:v>Психология общения</c:v>
                  </c:pt>
                  <c:pt idx="1">
                    <c:v>Анатомия и возрастная физиология </c:v>
                  </c:pt>
                  <c:pt idx="2">
                    <c:v>Технология логопедической работы в ДОО в школе</c:v>
                  </c:pt>
                  <c:pt idx="3">
                    <c:v>Психология общения</c:v>
                  </c:pt>
                  <c:pt idx="4">
                    <c:v>Практикум по развитию коммуникативной культуры детей дошкольного возраста     </c:v>
                  </c:pt>
                  <c:pt idx="5">
                    <c:v>Современные технологии воспитательного процесса               </c:v>
                  </c:pt>
                </c:lvl>
                <c:lvl>
                  <c:pt idx="0">
                    <c:v>44.03.03 Специальное (дефектологическое) образование, Логопедия                  
Бз-СДО-11, Бз-СДО-12</c:v>
                  </c:pt>
                  <c:pt idx="1">
                    <c:v>44.03.03 Специальное (дефектологическое) образование, Логопедия               
 Бз-СДО-11, Бз-СДО-12</c:v>
                  </c:pt>
                  <c:pt idx="2">
                    <c:v>44.03.03 Специальное (дефектологическое) образование, Логопедия               
 Бз-СДО-11, Бз-СДО-12</c:v>
                  </c:pt>
                  <c:pt idx="3">
                    <c:v>44.03.01 Педагогическое образование,  Педагогика и методика дошкольного образования 
Бз-ПДО-11
</c:v>
                  </c:pt>
                  <c:pt idx="4">
                    <c:v>44.03.01 Педагогическое образование,  Педагогика и методика дошкольного образования 
Бз-ПДО-11
</c:v>
                  </c:pt>
                  <c:pt idx="5">
                    <c:v>44.03.01 Педагогическое образование,  Педагогика и методика дошкольного образования 
Бз-ПДО-21
</c:v>
                  </c:pt>
                </c:lvl>
              </c:multiLvlStrCache>
            </c:multiLvlStrRef>
          </c:cat>
          <c:val>
            <c:numRef>
              <c:f>Уровни!$H$10:$H$15</c:f>
              <c:numCache>
                <c:formatCode>0%</c:formatCode>
                <c:ptCount val="6"/>
                <c:pt idx="0">
                  <c:v>0.23100000000000001</c:v>
                </c:pt>
                <c:pt idx="1">
                  <c:v>0.63200000000000001</c:v>
                </c:pt>
                <c:pt idx="2">
                  <c:v>0.28299999999999997</c:v>
                </c:pt>
                <c:pt idx="3">
                  <c:v>0.12</c:v>
                </c:pt>
                <c:pt idx="4">
                  <c:v>9.0999999999999998E-2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10-4B5D-9A04-3B1FF8915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-86,4%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0.05331</cdr:y>
    </cdr:from>
    <cdr:to>
      <cdr:x>0.17864</cdr:x>
      <cdr:y>0.29095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57150" y="361950"/>
          <a:ext cx="1790699" cy="161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- 95%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- 79%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- 86%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- 69%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мироваых языков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оценки сформированности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компетенций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Инженерно-технологический институт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0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64DAE-1FFD-4614-B63B-D6DA54443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D28647-5602-49B2-AC7A-BEC688FB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AAAAB-A4E7-4783-800F-96359326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289087-3B90-4B7A-B0B3-663DF715D0C0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84B71-472F-4C51-88A7-F51EB305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52EE1-C81B-4BAA-8C44-EBE50BC7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9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642F2-0637-4A1F-96F9-05B36AB9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59E0DC-3CB4-49C7-B42D-C890B642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53632-94B2-49A1-84AE-08A77CB1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076F26-008E-40CD-B0DF-FD99CADBA164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7C075-A11A-47F7-AB98-A3D35F05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C5A5A-CB6B-4C87-A062-690682B3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8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0E1CB0-F325-499C-92BC-5A7C47609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189D53-9388-4076-875D-EF00357FB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80624-50CA-48A7-A416-541815CD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20A7CE-0912-4C2F-926E-0DDC0C423B66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9A5A4-31A2-49FD-B153-A16DD048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8FD5D-16F1-4B8B-B4C2-B8473B6F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DE007-E295-4486-A7B3-19075265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52B94-3B99-4D5C-A3F1-4C0E381AA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B0F4B-FB59-4D74-97FF-BFBD81E4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1BBC6F-1CE0-4655-9B16-DDAF1AD7C72C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89AC8-7BD0-4ED8-959A-33FF8BBC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4DB01E-C6D2-431E-B45A-018668F7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C9D4E-564F-4F75-873C-EB7219B8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0EF11-3D29-4FEE-AC14-10DA0E5EE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ACC36-27CA-4907-9C58-2B3D3462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BB48E-C38A-489F-B21D-27EBF8DA1A52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697FE-BD94-4CE3-A942-F69D560D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C5712-9DA8-4890-8166-BE84A0A8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8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A1578-FE68-49A4-9AB7-EA995CB7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8E453-4C74-4D4E-AFAD-DF1A533C5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EA6994-D6B0-413B-8E5C-F299D37D7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D2296-B579-4A0D-992E-7F038595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824002-8F04-447D-8224-40D7ED6840A4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51347-37F7-4C68-8DC3-900C8FEB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AD9AB-F730-4E9E-95A8-2F0B0E33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9488F-30DB-4C6B-977F-E2E02E92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6C855D-518F-4F3B-8607-7E6F2BC9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CC395A-6F02-4A15-BF0B-4CD6339E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FC51DE-5C75-491D-9749-72B0D5664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8965C9-BD45-4B63-A0FD-21E0D3FEA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3B4E0F-61BE-4A48-B5B6-A20E5DA7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510220-7851-4877-87D8-65579BB1DD91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F3E175-3309-4FCA-A678-4ED0EF4B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5236AB-0F2A-47D8-A32F-5480DDF0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2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E01F5-2353-4D0C-B50E-994C14B2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4D8ED0-1E8F-4CD5-A22E-BF82671E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D1B4D7-E962-4AD5-804D-44BB05D648F1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59551F-C06E-43E0-B65D-7F66121E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91E129-FC90-4864-A3CA-B9541C60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4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34255D-1A20-4AA8-8300-3FD031A6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49B0F-5FC4-452C-84B9-DC5DB8F7EAF7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CBE966-19FE-4057-AF5C-5B9EB660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15A9AF-A422-4162-9AE6-137F1EC6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FDCE-EF6F-4203-A759-97C9B50C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5DCB5-59C5-4529-A0B6-0D8C3F52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E1A472-B8D7-4092-9C31-13BC34AC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1CFF9-C189-4BA6-8717-9DF941E5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19F4E1-C9E2-4C86-91EE-CF98446AD814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DBF932-588C-4ED7-9780-3C6CAE45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E807D5-9878-466A-B392-AF4C5045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7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04C31-2F92-4167-9ED7-43975A91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3612A8-295A-4ECA-80B2-230787703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44C25-1FB1-47B5-BB6E-232BC629C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4F609F-6BF0-4624-B31F-958289BD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44DC91-F540-462A-9952-3A556B4DB6D1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724D0D-81AA-4EDE-A54B-76AFCBCD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1063D8-BC4F-48D3-898F-F4A77773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3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12BE3-3067-4E56-BA40-00C58C2A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A677BF-460B-4639-BE70-B7507C278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868A-0DA7-4173-B165-241AD5A2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C69C7-B346-4C5F-B88A-9D70A9366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9B51F-A5A3-45E8-9891-F02ECE734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18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1772816"/>
            <a:ext cx="10009112" cy="374441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Результаты входного контроля обучающихся Калужского государственного университета им. К.Э. </a:t>
            </a:r>
            <a:r>
              <a:rPr lang="ru-RU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Циолковского</a:t>
            </a:r>
            <a:br>
              <a:rPr lang="ru-RU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 2020-2021уч. </a:t>
            </a: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6060" y="617838"/>
            <a:ext cx="7516442" cy="46435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  <a:endParaRPr lang="ru-RU" sz="2000" dirty="0">
              <a:latin typeface="A431" panose="02020B00000000000000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3E9D70-54C5-4284-BCC7-71FA08B1E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57925"/>
            <a:ext cx="171312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7E8D3-044E-4FFB-8446-331A3972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AF3C03-423C-45E4-AACB-04FF6E67438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7E6160-AC63-479E-9209-121E9C069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F1BBCBB-1625-4F7E-B604-ECB30B4C5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38364"/>
              </p:ext>
            </p:extLst>
          </p:nvPr>
        </p:nvGraphicFramePr>
        <p:xfrm>
          <a:off x="1" y="0"/>
          <a:ext cx="1218882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5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AB465-1EF7-4800-AEB4-778624C1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BE8136-4187-4743-89E8-4AB8C3520B5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5C1518-E3D9-4072-B429-5CA0EF460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66741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9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26D01-83F8-4192-876D-04BFBB5D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B506E5-E523-481C-AB8F-F8BCA6ABC38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809F7-475F-45F6-9269-81A491E76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33861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0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D4937-B848-46EF-8862-B2247B6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ED75E4-C6E4-410E-AC09-B9071576855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7AD1E4-4CD2-44D9-828A-BE9D52D9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600-00000D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04731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36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2E644-6DFB-4207-BF71-534668FC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D52596-E906-4696-8C06-20823223BE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6D0156-976A-46C9-A6A8-A97DECFDB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600-00000E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86521"/>
              </p:ext>
            </p:extLst>
          </p:nvPr>
        </p:nvGraphicFramePr>
        <p:xfrm>
          <a:off x="0" y="1"/>
          <a:ext cx="121888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5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6F45ED-91AC-4D78-B271-9BC68B9EDD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910" r="14910"/>
          <a:stretch>
            <a:fillRect/>
          </a:stretch>
        </p:blipFill>
        <p:spPr>
          <a:xfrm>
            <a:off x="4798268" y="188640"/>
            <a:ext cx="6577969" cy="6567760"/>
          </a:xfr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234F567-AFB2-4BEC-B0C2-3EA322A23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804" y="0"/>
            <a:ext cx="3960440" cy="6756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Участники входного контроля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5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575E93F-BBB4-4B74-8803-DDA8F9366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18925"/>
              </p:ext>
            </p:extLst>
          </p:nvPr>
        </p:nvGraphicFramePr>
        <p:xfrm>
          <a:off x="405781" y="404664"/>
          <a:ext cx="11139749" cy="597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7870">
                  <a:extLst>
                    <a:ext uri="{9D8B030D-6E8A-4147-A177-3AD203B41FA5}">
                      <a16:colId xmlns:a16="http://schemas.microsoft.com/office/drawing/2014/main" val="1253044469"/>
                    </a:ext>
                  </a:extLst>
                </a:gridCol>
                <a:gridCol w="2521215">
                  <a:extLst>
                    <a:ext uri="{9D8B030D-6E8A-4147-A177-3AD203B41FA5}">
                      <a16:colId xmlns:a16="http://schemas.microsoft.com/office/drawing/2014/main" val="939681617"/>
                    </a:ext>
                  </a:extLst>
                </a:gridCol>
                <a:gridCol w="3004612">
                  <a:extLst>
                    <a:ext uri="{9D8B030D-6E8A-4147-A177-3AD203B41FA5}">
                      <a16:colId xmlns:a16="http://schemas.microsoft.com/office/drawing/2014/main" val="3606741449"/>
                    </a:ext>
                  </a:extLst>
                </a:gridCol>
                <a:gridCol w="2906052">
                  <a:extLst>
                    <a:ext uri="{9D8B030D-6E8A-4147-A177-3AD203B41FA5}">
                      <a16:colId xmlns:a16="http://schemas.microsoft.com/office/drawing/2014/main" val="2114569349"/>
                    </a:ext>
                  </a:extLst>
                </a:gridCol>
              </a:tblGrid>
              <a:tr h="103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Институты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Кафедры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образовательных программ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 студентов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extLst>
                  <a:ext uri="{0D108BD9-81ED-4DB2-BD59-A6C34878D82A}">
                    <a16:rowId xmlns:a16="http://schemas.microsoft.com/office/drawing/2014/main" val="2941149246"/>
                  </a:ext>
                </a:extLst>
              </a:tr>
              <a:tr h="815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Институт социальных отношений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extLst>
                  <a:ext uri="{0D108BD9-81ED-4DB2-BD59-A6C34878D82A}">
                    <a16:rowId xmlns:a16="http://schemas.microsoft.com/office/drawing/2014/main" val="224343139"/>
                  </a:ext>
                </a:extLst>
              </a:tr>
              <a:tr h="103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Институт истории и права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extLst>
                  <a:ext uri="{0D108BD9-81ED-4DB2-BD59-A6C34878D82A}">
                    <a16:rowId xmlns:a16="http://schemas.microsoft.com/office/drawing/2014/main" val="4201264013"/>
                  </a:ext>
                </a:extLst>
              </a:tr>
              <a:tr h="815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Инженерно-технологический институт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extLst>
                  <a:ext uri="{0D108BD9-81ED-4DB2-BD59-A6C34878D82A}">
                    <a16:rowId xmlns:a16="http://schemas.microsoft.com/office/drawing/2014/main" val="910564042"/>
                  </a:ext>
                </a:extLst>
              </a:tr>
              <a:tr h="103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Институт педагогики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extLst>
                  <a:ext uri="{0D108BD9-81ED-4DB2-BD59-A6C34878D82A}">
                    <a16:rowId xmlns:a16="http://schemas.microsoft.com/office/drawing/2014/main" val="1969858408"/>
                  </a:ext>
                </a:extLst>
              </a:tr>
              <a:tr h="815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Институт лингвистики и мировых языков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extLst>
                  <a:ext uri="{0D108BD9-81ED-4DB2-BD59-A6C34878D82A}">
                    <a16:rowId xmlns:a16="http://schemas.microsoft.com/office/drawing/2014/main" val="3942102398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 институтов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 кафедр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 программ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751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09" marR="98009" marT="0" marB="0"/>
                </a:tc>
                <a:extLst>
                  <a:ext uri="{0D108BD9-81ED-4DB2-BD59-A6C34878D82A}">
                    <a16:rowId xmlns:a16="http://schemas.microsoft.com/office/drawing/2014/main" val="128129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F57D3CF-3CD9-4618-A5C6-D6B8C77E6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190749"/>
              </p:ext>
            </p:extLst>
          </p:nvPr>
        </p:nvGraphicFramePr>
        <p:xfrm>
          <a:off x="643299" y="643466"/>
          <a:ext cx="1090222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9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496813"/>
              </p:ext>
            </p:extLst>
          </p:nvPr>
        </p:nvGraphicFramePr>
        <p:xfrm>
          <a:off x="621805" y="34290"/>
          <a:ext cx="10645866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2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414938"/>
              </p:ext>
            </p:extLst>
          </p:nvPr>
        </p:nvGraphicFramePr>
        <p:xfrm>
          <a:off x="621804" y="34290"/>
          <a:ext cx="10644683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2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A0E1E36-5733-4A3E-AAAF-7C3094138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390401"/>
              </p:ext>
            </p:extLst>
          </p:nvPr>
        </p:nvGraphicFramePr>
        <p:xfrm>
          <a:off x="549796" y="-84772"/>
          <a:ext cx="10716691" cy="702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8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D86374B-FB3F-472E-BF10-A462FEEB1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038633"/>
              </p:ext>
            </p:extLst>
          </p:nvPr>
        </p:nvGraphicFramePr>
        <p:xfrm>
          <a:off x="621804" y="34290"/>
          <a:ext cx="10644683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3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1A92CE-86B3-4184-ADB8-4011722132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60" r="8060"/>
          <a:stretch>
            <a:fillRect/>
          </a:stretch>
        </p:blipFill>
        <p:spPr>
          <a:xfrm>
            <a:off x="5158308" y="116633"/>
            <a:ext cx="6696744" cy="6624736"/>
          </a:xfr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234F567-AFB2-4BEC-B0C2-3EA322A23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804" y="116632"/>
            <a:ext cx="4176464" cy="6624736"/>
          </a:xfr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Результаты входного контроля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159</TotalTime>
  <Words>218</Words>
  <Application>Microsoft Office PowerPoint</Application>
  <PresentationFormat>Произвольный</PresentationFormat>
  <Paragraphs>65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A431</vt:lpstr>
      <vt:lpstr>Arial</vt:lpstr>
      <vt:lpstr>Calibri</vt:lpstr>
      <vt:lpstr>Calibri Light</vt:lpstr>
      <vt:lpstr>Euphemia</vt:lpstr>
      <vt:lpstr>Тема Office</vt:lpstr>
      <vt:lpstr>Результаты входного контроля обучающихся Калужского государственного университета им. К.Э. Циолковского    май 2020-2021уч.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входного контроля обучающихся Калужского государственного университета им. К.Э. Циолковского    февраль 2019-2020 уч. года</dc:title>
  <dc:creator>Захарова Марина Владимировна</dc:creator>
  <cp:lastModifiedBy>Молчанова Оксана Анатольевна</cp:lastModifiedBy>
  <cp:revision>28</cp:revision>
  <dcterms:created xsi:type="dcterms:W3CDTF">2020-05-15T15:18:11Z</dcterms:created>
  <dcterms:modified xsi:type="dcterms:W3CDTF">2021-05-24T09:42:31Z</dcterms:modified>
</cp:coreProperties>
</file>