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3" r:id="rId4"/>
  </p:sldMasterIdLst>
  <p:notesMasterIdLst>
    <p:notesMasterId r:id="rId24"/>
  </p:notesMasterIdLst>
  <p:handoutMasterIdLst>
    <p:handoutMasterId r:id="rId25"/>
  </p:handoutMasterIdLst>
  <p:sldIdLst>
    <p:sldId id="265" r:id="rId5"/>
    <p:sldId id="310" r:id="rId6"/>
    <p:sldId id="320" r:id="rId7"/>
    <p:sldId id="321" r:id="rId8"/>
    <p:sldId id="322" r:id="rId9"/>
    <p:sldId id="323" r:id="rId10"/>
    <p:sldId id="327" r:id="rId11"/>
    <p:sldId id="324" r:id="rId12"/>
    <p:sldId id="325" r:id="rId13"/>
    <p:sldId id="326" r:id="rId14"/>
    <p:sldId id="329" r:id="rId15"/>
    <p:sldId id="333" r:id="rId16"/>
    <p:sldId id="331" r:id="rId17"/>
    <p:sldId id="332" r:id="rId18"/>
    <p:sldId id="328" r:id="rId19"/>
    <p:sldId id="337" r:id="rId20"/>
    <p:sldId id="336" r:id="rId21"/>
    <p:sldId id="335" r:id="rId22"/>
    <p:sldId id="334" r:id="rId23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85A333-6E9B-4FCB-85FB-BDB065003F15}" v="2435" dt="2018-12-09T16:17:43.8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29" autoAdjust="0"/>
  </p:normalViewPr>
  <p:slideViewPr>
    <p:cSldViewPr showGuides="1">
      <p:cViewPr>
        <p:scale>
          <a:sx n="100" d="100"/>
          <a:sy n="100" d="100"/>
        </p:scale>
        <p:origin x="1950" y="396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C57766-4073-43E6-B418-207D4A9C4092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2A5D7E-DE9B-4322-AB52-35C2388A15FC}">
      <dgm:prSet phldrT="[Текст]"/>
      <dgm:spPr/>
      <dgm:t>
        <a:bodyPr/>
        <a:lstStyle/>
        <a:p>
          <a:r>
            <a:rPr lang="ru-RU" dirty="0"/>
            <a:t>Факультет</a:t>
          </a:r>
        </a:p>
      </dgm:t>
    </dgm:pt>
    <dgm:pt modelId="{5A07B5B4-2BAF-47A5-9332-3A334350D533}" type="parTrans" cxnId="{1DD60923-4948-4F54-8FA7-A96F76067735}">
      <dgm:prSet/>
      <dgm:spPr/>
      <dgm:t>
        <a:bodyPr/>
        <a:lstStyle/>
        <a:p>
          <a:endParaRPr lang="ru-RU"/>
        </a:p>
      </dgm:t>
    </dgm:pt>
    <dgm:pt modelId="{13DD96E3-EAAF-42F0-A10A-6A561FE7B6AB}" type="sibTrans" cxnId="{1DD60923-4948-4F54-8FA7-A96F76067735}">
      <dgm:prSet/>
      <dgm:spPr/>
      <dgm:t>
        <a:bodyPr/>
        <a:lstStyle/>
        <a:p>
          <a:endParaRPr lang="ru-RU"/>
        </a:p>
      </dgm:t>
    </dgm:pt>
    <dgm:pt modelId="{576487BC-7D5C-4D24-8116-654663BF336B}">
      <dgm:prSet phldrT="[Текст]"/>
      <dgm:spPr/>
      <dgm:t>
        <a:bodyPr/>
        <a:lstStyle/>
        <a:p>
          <a:r>
            <a:rPr lang="ru-RU" dirty="0"/>
            <a:t>Название направления (Специальности) подготовки</a:t>
          </a:r>
        </a:p>
      </dgm:t>
    </dgm:pt>
    <dgm:pt modelId="{21666FEF-C0C3-446D-B39A-B617450BD9A6}" type="parTrans" cxnId="{AC7A4295-672A-421B-BA0E-CAF86818D62F}">
      <dgm:prSet/>
      <dgm:spPr/>
      <dgm:t>
        <a:bodyPr/>
        <a:lstStyle/>
        <a:p>
          <a:endParaRPr lang="ru-RU"/>
        </a:p>
      </dgm:t>
    </dgm:pt>
    <dgm:pt modelId="{8CBC697F-DDDA-4244-B661-5695D068EA44}" type="sibTrans" cxnId="{AC7A4295-672A-421B-BA0E-CAF86818D62F}">
      <dgm:prSet/>
      <dgm:spPr/>
      <dgm:t>
        <a:bodyPr/>
        <a:lstStyle/>
        <a:p>
          <a:endParaRPr lang="ru-RU"/>
        </a:p>
      </dgm:t>
    </dgm:pt>
    <dgm:pt modelId="{B37B932C-84F7-4F49-BDFA-44B890578082}">
      <dgm:prSet phldrT="[Текст]"/>
      <dgm:spPr/>
      <dgm:t>
        <a:bodyPr/>
        <a:lstStyle/>
        <a:p>
          <a:r>
            <a:rPr lang="ru-RU" dirty="0"/>
            <a:t>Полное и краткое название, преподаваемой дисциплины</a:t>
          </a:r>
        </a:p>
      </dgm:t>
    </dgm:pt>
    <dgm:pt modelId="{E6B773BA-711B-45EC-96EE-D6E1F6C833E2}" type="parTrans" cxnId="{47E16A73-4DB3-4079-B0D3-91FBBDF2A5DB}">
      <dgm:prSet/>
      <dgm:spPr/>
      <dgm:t>
        <a:bodyPr/>
        <a:lstStyle/>
        <a:p>
          <a:endParaRPr lang="ru-RU"/>
        </a:p>
      </dgm:t>
    </dgm:pt>
    <dgm:pt modelId="{14B1D59C-348F-4440-B2FB-043056C5F17B}" type="sibTrans" cxnId="{47E16A73-4DB3-4079-B0D3-91FBBDF2A5DB}">
      <dgm:prSet/>
      <dgm:spPr/>
      <dgm:t>
        <a:bodyPr/>
        <a:lstStyle/>
        <a:p>
          <a:endParaRPr lang="ru-RU"/>
        </a:p>
      </dgm:t>
    </dgm:pt>
    <dgm:pt modelId="{A0909BCE-B23F-4B22-AC5F-F99C9241C78F}">
      <dgm:prSet/>
      <dgm:spPr/>
      <dgm:t>
        <a:bodyPr/>
        <a:lstStyle/>
        <a:p>
          <a:r>
            <a:rPr lang="ru-RU" dirty="0"/>
            <a:t>Преподаватели, ведущие эту дисциплину</a:t>
          </a:r>
          <a:endParaRPr lang="en-US" dirty="0"/>
        </a:p>
      </dgm:t>
    </dgm:pt>
    <dgm:pt modelId="{FB3495D4-AE5D-485C-A668-9F9E131C57B6}" type="parTrans" cxnId="{CC069CFF-0209-4E0B-8332-AF39524E9916}">
      <dgm:prSet/>
      <dgm:spPr/>
      <dgm:t>
        <a:bodyPr/>
        <a:lstStyle/>
        <a:p>
          <a:endParaRPr lang="ru-RU"/>
        </a:p>
      </dgm:t>
    </dgm:pt>
    <dgm:pt modelId="{6CBA63F4-C8F2-422B-8164-2227221D7871}" type="sibTrans" cxnId="{CC069CFF-0209-4E0B-8332-AF39524E9916}">
      <dgm:prSet/>
      <dgm:spPr/>
      <dgm:t>
        <a:bodyPr/>
        <a:lstStyle/>
        <a:p>
          <a:endParaRPr lang="ru-RU"/>
        </a:p>
      </dgm:t>
    </dgm:pt>
    <dgm:pt modelId="{3938D283-8AD0-45E9-B89C-BC678E3F5A43}">
      <dgm:prSet/>
      <dgm:spPr/>
      <dgm:t>
        <a:bodyPr/>
        <a:lstStyle/>
        <a:p>
          <a:r>
            <a:rPr lang="ru-RU" dirty="0"/>
            <a:t>Календарная либо тематическая структура курса</a:t>
          </a:r>
        </a:p>
      </dgm:t>
    </dgm:pt>
    <dgm:pt modelId="{35AB73B1-9B6F-4060-A60F-5A82CD77D168}" type="parTrans" cxnId="{68CE939B-D688-42EF-BF3E-FF091CBBE8A5}">
      <dgm:prSet/>
      <dgm:spPr/>
      <dgm:t>
        <a:bodyPr/>
        <a:lstStyle/>
        <a:p>
          <a:endParaRPr lang="ru-RU"/>
        </a:p>
      </dgm:t>
    </dgm:pt>
    <dgm:pt modelId="{08F5985D-E393-4859-B8A7-ED7F06854AC1}" type="sibTrans" cxnId="{68CE939B-D688-42EF-BF3E-FF091CBBE8A5}">
      <dgm:prSet/>
      <dgm:spPr/>
      <dgm:t>
        <a:bodyPr/>
        <a:lstStyle/>
        <a:p>
          <a:endParaRPr lang="ru-RU"/>
        </a:p>
      </dgm:t>
    </dgm:pt>
    <dgm:pt modelId="{4C4A5C7E-7527-4FEA-941A-0AFBCDF5281C}" type="pres">
      <dgm:prSet presAssocID="{8EC57766-4073-43E6-B418-207D4A9C4092}" presName="rootnode" presStyleCnt="0">
        <dgm:presLayoutVars>
          <dgm:chMax/>
          <dgm:chPref/>
          <dgm:dir/>
          <dgm:animLvl val="lvl"/>
        </dgm:presLayoutVars>
      </dgm:prSet>
      <dgm:spPr/>
    </dgm:pt>
    <dgm:pt modelId="{E65F995B-F8A0-4EC3-803D-2A71B54DF36B}" type="pres">
      <dgm:prSet presAssocID="{792A5D7E-DE9B-4322-AB52-35C2388A15FC}" presName="composite" presStyleCnt="0"/>
      <dgm:spPr/>
    </dgm:pt>
    <dgm:pt modelId="{8F2567AF-D134-4285-8BBF-119B917439BD}" type="pres">
      <dgm:prSet presAssocID="{792A5D7E-DE9B-4322-AB52-35C2388A15FC}" presName="bentUpArrow1" presStyleLbl="alignImgPlace1" presStyleIdx="0" presStyleCnt="4" custLinFactNeighborX="-55505" custLinFactNeighborY="-2720"/>
      <dgm:spPr/>
    </dgm:pt>
    <dgm:pt modelId="{7DA8F8D0-DB02-4E27-AA71-2D79718FC6C0}" type="pres">
      <dgm:prSet presAssocID="{792A5D7E-DE9B-4322-AB52-35C2388A15FC}" presName="ParentText" presStyleLbl="node1" presStyleIdx="0" presStyleCnt="5" custScaleX="350148">
        <dgm:presLayoutVars>
          <dgm:chMax val="1"/>
          <dgm:chPref val="1"/>
          <dgm:bulletEnabled val="1"/>
        </dgm:presLayoutVars>
      </dgm:prSet>
      <dgm:spPr/>
    </dgm:pt>
    <dgm:pt modelId="{917D3D22-F975-455D-8482-C2344B635230}" type="pres">
      <dgm:prSet presAssocID="{792A5D7E-DE9B-4322-AB52-35C2388A15FC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8C7CEE59-26B1-4806-912A-4F2E6A1CE610}" type="pres">
      <dgm:prSet presAssocID="{13DD96E3-EAAF-42F0-A10A-6A561FE7B6AB}" presName="sibTrans" presStyleCnt="0"/>
      <dgm:spPr/>
    </dgm:pt>
    <dgm:pt modelId="{58FE5F5F-2A33-4ACB-8DC3-BC667274BE17}" type="pres">
      <dgm:prSet presAssocID="{576487BC-7D5C-4D24-8116-654663BF336B}" presName="composite" presStyleCnt="0"/>
      <dgm:spPr/>
    </dgm:pt>
    <dgm:pt modelId="{96A0B221-9126-44A8-9B33-16954FF9B4B6}" type="pres">
      <dgm:prSet presAssocID="{576487BC-7D5C-4D24-8116-654663BF336B}" presName="bentUpArrow1" presStyleLbl="alignImgPlace1" presStyleIdx="1" presStyleCnt="4" custLinFactNeighborX="-54179" custLinFactNeighborY="-541"/>
      <dgm:spPr/>
    </dgm:pt>
    <dgm:pt modelId="{25A56974-28DB-47DB-8CAA-7448C29B2EA6}" type="pres">
      <dgm:prSet presAssocID="{576487BC-7D5C-4D24-8116-654663BF336B}" presName="ParentText" presStyleLbl="node1" presStyleIdx="1" presStyleCnt="5" custScaleX="350148">
        <dgm:presLayoutVars>
          <dgm:chMax val="1"/>
          <dgm:chPref val="1"/>
          <dgm:bulletEnabled val="1"/>
        </dgm:presLayoutVars>
      </dgm:prSet>
      <dgm:spPr/>
    </dgm:pt>
    <dgm:pt modelId="{4CFBB09F-54F4-4F91-A61C-2EE4FBF4E29A}" type="pres">
      <dgm:prSet presAssocID="{576487BC-7D5C-4D24-8116-654663BF336B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039048EB-34DB-4285-86D9-6A2BCC3982CD}" type="pres">
      <dgm:prSet presAssocID="{8CBC697F-DDDA-4244-B661-5695D068EA44}" presName="sibTrans" presStyleCnt="0"/>
      <dgm:spPr/>
    </dgm:pt>
    <dgm:pt modelId="{9A6605FF-FFF8-4AA7-96CD-B4490E4F27A2}" type="pres">
      <dgm:prSet presAssocID="{B37B932C-84F7-4F49-BDFA-44B890578082}" presName="composite" presStyleCnt="0"/>
      <dgm:spPr/>
    </dgm:pt>
    <dgm:pt modelId="{D8DBDF5F-990D-4E87-92DB-D7339020C4E4}" type="pres">
      <dgm:prSet presAssocID="{B37B932C-84F7-4F49-BDFA-44B890578082}" presName="bentUpArrow1" presStyleLbl="alignImgPlace1" presStyleIdx="2" presStyleCnt="4" custLinFactNeighborX="-55465"/>
      <dgm:spPr/>
    </dgm:pt>
    <dgm:pt modelId="{81254C76-FEC2-446A-AB88-37841787F12F}" type="pres">
      <dgm:prSet presAssocID="{B37B932C-84F7-4F49-BDFA-44B890578082}" presName="ParentText" presStyleLbl="node1" presStyleIdx="2" presStyleCnt="5" custScaleX="350148">
        <dgm:presLayoutVars>
          <dgm:chMax val="1"/>
          <dgm:chPref val="1"/>
          <dgm:bulletEnabled val="1"/>
        </dgm:presLayoutVars>
      </dgm:prSet>
      <dgm:spPr/>
    </dgm:pt>
    <dgm:pt modelId="{83CA37E0-220F-4EB6-8B40-DEEB3D40D09C}" type="pres">
      <dgm:prSet presAssocID="{B37B932C-84F7-4F49-BDFA-44B890578082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262BE054-9716-4D7C-A2CF-88EBEE452567}" type="pres">
      <dgm:prSet presAssocID="{14B1D59C-348F-4440-B2FB-043056C5F17B}" presName="sibTrans" presStyleCnt="0"/>
      <dgm:spPr/>
    </dgm:pt>
    <dgm:pt modelId="{593C37A7-DDE1-4F4B-8442-96C56B8E03CF}" type="pres">
      <dgm:prSet presAssocID="{3938D283-8AD0-45E9-B89C-BC678E3F5A43}" presName="composite" presStyleCnt="0"/>
      <dgm:spPr/>
    </dgm:pt>
    <dgm:pt modelId="{C9F0811F-58D9-4F2A-A722-AAF7EE151F94}" type="pres">
      <dgm:prSet presAssocID="{3938D283-8AD0-45E9-B89C-BC678E3F5A43}" presName="bentUpArrow1" presStyleLbl="alignImgPlace1" presStyleIdx="3" presStyleCnt="4" custLinFactNeighborX="-37457"/>
      <dgm:spPr/>
    </dgm:pt>
    <dgm:pt modelId="{E57C6C43-716C-4491-B456-C3D20389A366}" type="pres">
      <dgm:prSet presAssocID="{3938D283-8AD0-45E9-B89C-BC678E3F5A43}" presName="ParentText" presStyleLbl="node1" presStyleIdx="3" presStyleCnt="5" custScaleX="323385">
        <dgm:presLayoutVars>
          <dgm:chMax val="1"/>
          <dgm:chPref val="1"/>
          <dgm:bulletEnabled val="1"/>
        </dgm:presLayoutVars>
      </dgm:prSet>
      <dgm:spPr/>
    </dgm:pt>
    <dgm:pt modelId="{C1FDEECC-082E-4AC0-B008-07C4DDAEE67E}" type="pres">
      <dgm:prSet presAssocID="{3938D283-8AD0-45E9-B89C-BC678E3F5A43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1B34E771-3EC2-4489-9C83-72D6DE5AC563}" type="pres">
      <dgm:prSet presAssocID="{08F5985D-E393-4859-B8A7-ED7F06854AC1}" presName="sibTrans" presStyleCnt="0"/>
      <dgm:spPr/>
    </dgm:pt>
    <dgm:pt modelId="{F55EF1E3-5953-4ABD-A251-E2AFFFC71C97}" type="pres">
      <dgm:prSet presAssocID="{A0909BCE-B23F-4B22-AC5F-F99C9241C78F}" presName="composite" presStyleCnt="0"/>
      <dgm:spPr/>
    </dgm:pt>
    <dgm:pt modelId="{4FBF9DA2-9D48-42C9-A0B9-9C620E73BE31}" type="pres">
      <dgm:prSet presAssocID="{A0909BCE-B23F-4B22-AC5F-F99C9241C78F}" presName="ParentText" presStyleLbl="node1" presStyleIdx="4" presStyleCnt="5" custScaleX="363024">
        <dgm:presLayoutVars>
          <dgm:chMax val="1"/>
          <dgm:chPref val="1"/>
          <dgm:bulletEnabled val="1"/>
        </dgm:presLayoutVars>
      </dgm:prSet>
      <dgm:spPr/>
    </dgm:pt>
  </dgm:ptLst>
  <dgm:cxnLst>
    <dgm:cxn modelId="{E1D0AF00-48A5-4C6D-8EE7-6057A4610278}" type="presOf" srcId="{576487BC-7D5C-4D24-8116-654663BF336B}" destId="{25A56974-28DB-47DB-8CAA-7448C29B2EA6}" srcOrd="0" destOrd="0" presId="urn:microsoft.com/office/officeart/2005/8/layout/StepDownProcess"/>
    <dgm:cxn modelId="{D5DDB406-11A5-44D9-9F55-49D905781473}" type="presOf" srcId="{8EC57766-4073-43E6-B418-207D4A9C4092}" destId="{4C4A5C7E-7527-4FEA-941A-0AFBCDF5281C}" srcOrd="0" destOrd="0" presId="urn:microsoft.com/office/officeart/2005/8/layout/StepDownProcess"/>
    <dgm:cxn modelId="{1DD60923-4948-4F54-8FA7-A96F76067735}" srcId="{8EC57766-4073-43E6-B418-207D4A9C4092}" destId="{792A5D7E-DE9B-4322-AB52-35C2388A15FC}" srcOrd="0" destOrd="0" parTransId="{5A07B5B4-2BAF-47A5-9332-3A334350D533}" sibTransId="{13DD96E3-EAAF-42F0-A10A-6A561FE7B6AB}"/>
    <dgm:cxn modelId="{E7F9CD3F-39B1-41D5-8A33-B12C92B5537A}" type="presOf" srcId="{3938D283-8AD0-45E9-B89C-BC678E3F5A43}" destId="{E57C6C43-716C-4491-B456-C3D20389A366}" srcOrd="0" destOrd="0" presId="urn:microsoft.com/office/officeart/2005/8/layout/StepDownProcess"/>
    <dgm:cxn modelId="{47E16A73-4DB3-4079-B0D3-91FBBDF2A5DB}" srcId="{8EC57766-4073-43E6-B418-207D4A9C4092}" destId="{B37B932C-84F7-4F49-BDFA-44B890578082}" srcOrd="2" destOrd="0" parTransId="{E6B773BA-711B-45EC-96EE-D6E1F6C833E2}" sibTransId="{14B1D59C-348F-4440-B2FB-043056C5F17B}"/>
    <dgm:cxn modelId="{AC7A4295-672A-421B-BA0E-CAF86818D62F}" srcId="{8EC57766-4073-43E6-B418-207D4A9C4092}" destId="{576487BC-7D5C-4D24-8116-654663BF336B}" srcOrd="1" destOrd="0" parTransId="{21666FEF-C0C3-446D-B39A-B617450BD9A6}" sibTransId="{8CBC697F-DDDA-4244-B661-5695D068EA44}"/>
    <dgm:cxn modelId="{68CE939B-D688-42EF-BF3E-FF091CBBE8A5}" srcId="{8EC57766-4073-43E6-B418-207D4A9C4092}" destId="{3938D283-8AD0-45E9-B89C-BC678E3F5A43}" srcOrd="3" destOrd="0" parTransId="{35AB73B1-9B6F-4060-A60F-5A82CD77D168}" sibTransId="{08F5985D-E393-4859-B8A7-ED7F06854AC1}"/>
    <dgm:cxn modelId="{611ACDB8-3120-413A-9862-0C6A523A06E4}" type="presOf" srcId="{792A5D7E-DE9B-4322-AB52-35C2388A15FC}" destId="{7DA8F8D0-DB02-4E27-AA71-2D79718FC6C0}" srcOrd="0" destOrd="0" presId="urn:microsoft.com/office/officeart/2005/8/layout/StepDownProcess"/>
    <dgm:cxn modelId="{6347BCC2-25E5-48B1-A165-E36427C4A5C9}" type="presOf" srcId="{A0909BCE-B23F-4B22-AC5F-F99C9241C78F}" destId="{4FBF9DA2-9D48-42C9-A0B9-9C620E73BE31}" srcOrd="0" destOrd="0" presId="urn:microsoft.com/office/officeart/2005/8/layout/StepDownProcess"/>
    <dgm:cxn modelId="{2C0D44C5-424F-453D-94C5-9A9A6737C84B}" type="presOf" srcId="{B37B932C-84F7-4F49-BDFA-44B890578082}" destId="{81254C76-FEC2-446A-AB88-37841787F12F}" srcOrd="0" destOrd="0" presId="urn:microsoft.com/office/officeart/2005/8/layout/StepDownProcess"/>
    <dgm:cxn modelId="{CC069CFF-0209-4E0B-8332-AF39524E9916}" srcId="{8EC57766-4073-43E6-B418-207D4A9C4092}" destId="{A0909BCE-B23F-4B22-AC5F-F99C9241C78F}" srcOrd="4" destOrd="0" parTransId="{FB3495D4-AE5D-485C-A668-9F9E131C57B6}" sibTransId="{6CBA63F4-C8F2-422B-8164-2227221D7871}"/>
    <dgm:cxn modelId="{9A53973C-557E-48A0-BF09-6D49B9517FB2}" type="presParOf" srcId="{4C4A5C7E-7527-4FEA-941A-0AFBCDF5281C}" destId="{E65F995B-F8A0-4EC3-803D-2A71B54DF36B}" srcOrd="0" destOrd="0" presId="urn:microsoft.com/office/officeart/2005/8/layout/StepDownProcess"/>
    <dgm:cxn modelId="{8C665682-FBA2-4FC1-B7E2-59615A59099B}" type="presParOf" srcId="{E65F995B-F8A0-4EC3-803D-2A71B54DF36B}" destId="{8F2567AF-D134-4285-8BBF-119B917439BD}" srcOrd="0" destOrd="0" presId="urn:microsoft.com/office/officeart/2005/8/layout/StepDownProcess"/>
    <dgm:cxn modelId="{903F3F3F-D3B3-41CD-A314-03818070CC58}" type="presParOf" srcId="{E65F995B-F8A0-4EC3-803D-2A71B54DF36B}" destId="{7DA8F8D0-DB02-4E27-AA71-2D79718FC6C0}" srcOrd="1" destOrd="0" presId="urn:microsoft.com/office/officeart/2005/8/layout/StepDownProcess"/>
    <dgm:cxn modelId="{B6D8A256-A866-45CA-912A-984878A1B876}" type="presParOf" srcId="{E65F995B-F8A0-4EC3-803D-2A71B54DF36B}" destId="{917D3D22-F975-455D-8482-C2344B635230}" srcOrd="2" destOrd="0" presId="urn:microsoft.com/office/officeart/2005/8/layout/StepDownProcess"/>
    <dgm:cxn modelId="{C79A2767-8C02-406C-8C69-C9C4B6A77C6D}" type="presParOf" srcId="{4C4A5C7E-7527-4FEA-941A-0AFBCDF5281C}" destId="{8C7CEE59-26B1-4806-912A-4F2E6A1CE610}" srcOrd="1" destOrd="0" presId="urn:microsoft.com/office/officeart/2005/8/layout/StepDownProcess"/>
    <dgm:cxn modelId="{207F21A8-4307-4894-AE06-A1A86731687A}" type="presParOf" srcId="{4C4A5C7E-7527-4FEA-941A-0AFBCDF5281C}" destId="{58FE5F5F-2A33-4ACB-8DC3-BC667274BE17}" srcOrd="2" destOrd="0" presId="urn:microsoft.com/office/officeart/2005/8/layout/StepDownProcess"/>
    <dgm:cxn modelId="{65582102-E19D-4A7B-BA76-02BC5631F601}" type="presParOf" srcId="{58FE5F5F-2A33-4ACB-8DC3-BC667274BE17}" destId="{96A0B221-9126-44A8-9B33-16954FF9B4B6}" srcOrd="0" destOrd="0" presId="urn:microsoft.com/office/officeart/2005/8/layout/StepDownProcess"/>
    <dgm:cxn modelId="{90CBF704-CD62-40F6-AF5F-1E1AC56F4200}" type="presParOf" srcId="{58FE5F5F-2A33-4ACB-8DC3-BC667274BE17}" destId="{25A56974-28DB-47DB-8CAA-7448C29B2EA6}" srcOrd="1" destOrd="0" presId="urn:microsoft.com/office/officeart/2005/8/layout/StepDownProcess"/>
    <dgm:cxn modelId="{08D37DD3-81EB-4BEE-A2FB-9A6A6BCA08A1}" type="presParOf" srcId="{58FE5F5F-2A33-4ACB-8DC3-BC667274BE17}" destId="{4CFBB09F-54F4-4F91-A61C-2EE4FBF4E29A}" srcOrd="2" destOrd="0" presId="urn:microsoft.com/office/officeart/2005/8/layout/StepDownProcess"/>
    <dgm:cxn modelId="{3C2C4E8C-03E2-4F78-A0E8-1A92F75DBA90}" type="presParOf" srcId="{4C4A5C7E-7527-4FEA-941A-0AFBCDF5281C}" destId="{039048EB-34DB-4285-86D9-6A2BCC3982CD}" srcOrd="3" destOrd="0" presId="urn:microsoft.com/office/officeart/2005/8/layout/StepDownProcess"/>
    <dgm:cxn modelId="{FB3F0355-4C38-4A0C-A2D2-C5679F4B6F04}" type="presParOf" srcId="{4C4A5C7E-7527-4FEA-941A-0AFBCDF5281C}" destId="{9A6605FF-FFF8-4AA7-96CD-B4490E4F27A2}" srcOrd="4" destOrd="0" presId="urn:microsoft.com/office/officeart/2005/8/layout/StepDownProcess"/>
    <dgm:cxn modelId="{97FB720A-3FA9-4EBF-A12B-3452FA311DB3}" type="presParOf" srcId="{9A6605FF-FFF8-4AA7-96CD-B4490E4F27A2}" destId="{D8DBDF5F-990D-4E87-92DB-D7339020C4E4}" srcOrd="0" destOrd="0" presId="urn:microsoft.com/office/officeart/2005/8/layout/StepDownProcess"/>
    <dgm:cxn modelId="{0CAF208B-B991-47C5-A35F-6E98C5D6E313}" type="presParOf" srcId="{9A6605FF-FFF8-4AA7-96CD-B4490E4F27A2}" destId="{81254C76-FEC2-446A-AB88-37841787F12F}" srcOrd="1" destOrd="0" presId="urn:microsoft.com/office/officeart/2005/8/layout/StepDownProcess"/>
    <dgm:cxn modelId="{CF29287F-8E5B-4990-8863-2AA8BB45EA76}" type="presParOf" srcId="{9A6605FF-FFF8-4AA7-96CD-B4490E4F27A2}" destId="{83CA37E0-220F-4EB6-8B40-DEEB3D40D09C}" srcOrd="2" destOrd="0" presId="urn:microsoft.com/office/officeart/2005/8/layout/StepDownProcess"/>
    <dgm:cxn modelId="{E664ECBA-F08D-4A09-B07F-5673D21A2042}" type="presParOf" srcId="{4C4A5C7E-7527-4FEA-941A-0AFBCDF5281C}" destId="{262BE054-9716-4D7C-A2CF-88EBEE452567}" srcOrd="5" destOrd="0" presId="urn:microsoft.com/office/officeart/2005/8/layout/StepDownProcess"/>
    <dgm:cxn modelId="{7CCA0242-03EE-4837-A7AA-26BFB9182426}" type="presParOf" srcId="{4C4A5C7E-7527-4FEA-941A-0AFBCDF5281C}" destId="{593C37A7-DDE1-4F4B-8442-96C56B8E03CF}" srcOrd="6" destOrd="0" presId="urn:microsoft.com/office/officeart/2005/8/layout/StepDownProcess"/>
    <dgm:cxn modelId="{9C7C692A-5232-4224-9813-8A4C53B15815}" type="presParOf" srcId="{593C37A7-DDE1-4F4B-8442-96C56B8E03CF}" destId="{C9F0811F-58D9-4F2A-A722-AAF7EE151F94}" srcOrd="0" destOrd="0" presId="urn:microsoft.com/office/officeart/2005/8/layout/StepDownProcess"/>
    <dgm:cxn modelId="{E81CCECD-335D-481F-A7A2-9A0811C8B554}" type="presParOf" srcId="{593C37A7-DDE1-4F4B-8442-96C56B8E03CF}" destId="{E57C6C43-716C-4491-B456-C3D20389A366}" srcOrd="1" destOrd="0" presId="urn:microsoft.com/office/officeart/2005/8/layout/StepDownProcess"/>
    <dgm:cxn modelId="{BF8926CD-D1AB-4995-90CF-513B12CB687E}" type="presParOf" srcId="{593C37A7-DDE1-4F4B-8442-96C56B8E03CF}" destId="{C1FDEECC-082E-4AC0-B008-07C4DDAEE67E}" srcOrd="2" destOrd="0" presId="urn:microsoft.com/office/officeart/2005/8/layout/StepDownProcess"/>
    <dgm:cxn modelId="{10C48BCC-CE19-4554-9BD5-ABB605A02D6A}" type="presParOf" srcId="{4C4A5C7E-7527-4FEA-941A-0AFBCDF5281C}" destId="{1B34E771-3EC2-4489-9C83-72D6DE5AC563}" srcOrd="7" destOrd="0" presId="urn:microsoft.com/office/officeart/2005/8/layout/StepDownProcess"/>
    <dgm:cxn modelId="{E7DF65BF-2489-4DD0-B0D2-197AFA4E9FD1}" type="presParOf" srcId="{4C4A5C7E-7527-4FEA-941A-0AFBCDF5281C}" destId="{F55EF1E3-5953-4ABD-A251-E2AFFFC71C97}" srcOrd="8" destOrd="0" presId="urn:microsoft.com/office/officeart/2005/8/layout/StepDownProcess"/>
    <dgm:cxn modelId="{3BE6046C-8019-432D-848A-B3F152E444F3}" type="presParOf" srcId="{F55EF1E3-5953-4ABD-A251-E2AFFFC71C97}" destId="{4FBF9DA2-9D48-42C9-A0B9-9C620E73BE3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567AF-D134-4285-8BBF-119B917439BD}">
      <dsp:nvSpPr>
        <dsp:cNvPr id="0" name=""/>
        <dsp:cNvSpPr/>
      </dsp:nvSpPr>
      <dsp:spPr>
        <a:xfrm rot="5400000">
          <a:off x="844898" y="529999"/>
          <a:ext cx="472434" cy="5378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8F8D0-DB02-4E27-AA71-2D79718FC6C0}">
      <dsp:nvSpPr>
        <dsp:cNvPr id="0" name=""/>
        <dsp:cNvSpPr/>
      </dsp:nvSpPr>
      <dsp:spPr>
        <a:xfrm>
          <a:off x="23550" y="19147"/>
          <a:ext cx="2784731" cy="55668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Факультет</a:t>
          </a:r>
        </a:p>
      </dsp:txBody>
      <dsp:txXfrm>
        <a:off x="50730" y="46327"/>
        <a:ext cx="2730371" cy="502325"/>
      </dsp:txXfrm>
    </dsp:sp>
    <dsp:sp modelId="{917D3D22-F975-455D-8482-C2344B635230}">
      <dsp:nvSpPr>
        <dsp:cNvPr id="0" name=""/>
        <dsp:cNvSpPr/>
      </dsp:nvSpPr>
      <dsp:spPr>
        <a:xfrm>
          <a:off x="1813566" y="72239"/>
          <a:ext cx="578426" cy="449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0B221-9126-44A8-9B33-16954FF9B4B6}">
      <dsp:nvSpPr>
        <dsp:cNvPr id="0" name=""/>
        <dsp:cNvSpPr/>
      </dsp:nvSpPr>
      <dsp:spPr>
        <a:xfrm rot="5400000">
          <a:off x="2188701" y="1165635"/>
          <a:ext cx="472434" cy="5378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A56974-28DB-47DB-8CAA-7448C29B2EA6}">
      <dsp:nvSpPr>
        <dsp:cNvPr id="0" name=""/>
        <dsp:cNvSpPr/>
      </dsp:nvSpPr>
      <dsp:spPr>
        <a:xfrm>
          <a:off x="1360221" y="644488"/>
          <a:ext cx="2784731" cy="55668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Название направления (Специальности) подготовки</a:t>
          </a:r>
        </a:p>
      </dsp:txBody>
      <dsp:txXfrm>
        <a:off x="1387401" y="671668"/>
        <a:ext cx="2730371" cy="502325"/>
      </dsp:txXfrm>
    </dsp:sp>
    <dsp:sp modelId="{4CFBB09F-54F4-4F91-A61C-2EE4FBF4E29A}">
      <dsp:nvSpPr>
        <dsp:cNvPr id="0" name=""/>
        <dsp:cNvSpPr/>
      </dsp:nvSpPr>
      <dsp:spPr>
        <a:xfrm>
          <a:off x="3150237" y="697580"/>
          <a:ext cx="578426" cy="449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BDF5F-990D-4E87-92DB-D7339020C4E4}">
      <dsp:nvSpPr>
        <dsp:cNvPr id="0" name=""/>
        <dsp:cNvSpPr/>
      </dsp:nvSpPr>
      <dsp:spPr>
        <a:xfrm rot="5400000">
          <a:off x="3518455" y="1793532"/>
          <a:ext cx="472434" cy="5378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54C76-FEC2-446A-AB88-37841787F12F}">
      <dsp:nvSpPr>
        <dsp:cNvPr id="0" name=""/>
        <dsp:cNvSpPr/>
      </dsp:nvSpPr>
      <dsp:spPr>
        <a:xfrm>
          <a:off x="2696892" y="1269829"/>
          <a:ext cx="2784731" cy="55668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Полное и краткое название, преподаваемой дисциплины</a:t>
          </a:r>
        </a:p>
      </dsp:txBody>
      <dsp:txXfrm>
        <a:off x="2724072" y="1297009"/>
        <a:ext cx="2730371" cy="502325"/>
      </dsp:txXfrm>
    </dsp:sp>
    <dsp:sp modelId="{83CA37E0-220F-4EB6-8B40-DEEB3D40D09C}">
      <dsp:nvSpPr>
        <dsp:cNvPr id="0" name=""/>
        <dsp:cNvSpPr/>
      </dsp:nvSpPr>
      <dsp:spPr>
        <a:xfrm>
          <a:off x="4486909" y="1322922"/>
          <a:ext cx="578426" cy="449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0811F-58D9-4F2A-A722-AAF7EE151F94}">
      <dsp:nvSpPr>
        <dsp:cNvPr id="0" name=""/>
        <dsp:cNvSpPr/>
      </dsp:nvSpPr>
      <dsp:spPr>
        <a:xfrm rot="5400000">
          <a:off x="4845559" y="2418873"/>
          <a:ext cx="472434" cy="5378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C6C43-716C-4491-B456-C3D20389A366}">
      <dsp:nvSpPr>
        <dsp:cNvPr id="0" name=""/>
        <dsp:cNvSpPr/>
      </dsp:nvSpPr>
      <dsp:spPr>
        <a:xfrm>
          <a:off x="4033563" y="1895170"/>
          <a:ext cx="2571885" cy="55668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Календарная либо тематическая структура курса</a:t>
          </a:r>
        </a:p>
      </dsp:txBody>
      <dsp:txXfrm>
        <a:off x="4060743" y="1922350"/>
        <a:ext cx="2517525" cy="502325"/>
      </dsp:txXfrm>
    </dsp:sp>
    <dsp:sp modelId="{C1FDEECC-082E-4AC0-B008-07C4DDAEE67E}">
      <dsp:nvSpPr>
        <dsp:cNvPr id="0" name=""/>
        <dsp:cNvSpPr/>
      </dsp:nvSpPr>
      <dsp:spPr>
        <a:xfrm>
          <a:off x="5717157" y="1948263"/>
          <a:ext cx="578426" cy="449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F9DA2-9D48-42C9-A0B9-9C620E73BE31}">
      <dsp:nvSpPr>
        <dsp:cNvPr id="0" name=""/>
        <dsp:cNvSpPr/>
      </dsp:nvSpPr>
      <dsp:spPr>
        <a:xfrm>
          <a:off x="5370235" y="2520511"/>
          <a:ext cx="2887134" cy="55668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Преподаватели, ведущие эту дисциплину</a:t>
          </a:r>
          <a:endParaRPr lang="en-US" sz="1300" kern="1200" dirty="0"/>
        </a:p>
      </dsp:txBody>
      <dsp:txXfrm>
        <a:off x="5397415" y="2547691"/>
        <a:ext cx="2832774" cy="502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68A5074-CE0D-4554-A997-CC9160940530}" type="datetime1">
              <a:rPr lang="ru-RU" smtClean="0"/>
              <a:pPr algn="r" rtl="0"/>
              <a:t>01.02.2022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4AE0CC78-488A-4892-9E55-EA2E7FA7AD95}" type="datetime1">
              <a:rPr lang="ru-RU" smtClean="0"/>
              <a:pPr/>
              <a:t>01.02.2022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9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FE10-96C7-4D4D-AAC7-3367C5776B31}" type="datetime1">
              <a:rPr lang="ru-RU" smtClean="0"/>
              <a:pPr/>
              <a:t>01.02.2022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83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FE10-96C7-4D4D-AAC7-3367C5776B31}" type="datetime1">
              <a:rPr lang="ru-RU" smtClean="0"/>
              <a:pPr/>
              <a:t>01.02.2022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7451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FE10-96C7-4D4D-AAC7-3367C5776B31}" type="datetime1">
              <a:rPr lang="ru-RU" smtClean="0"/>
              <a:pPr/>
              <a:t>01.02.2022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163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FE10-96C7-4D4D-AAC7-3367C5776B31}" type="datetime1">
              <a:rPr lang="ru-RU" smtClean="0"/>
              <a:pPr/>
              <a:t>01.02.2022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6001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FE10-96C7-4D4D-AAC7-3367C5776B31}" type="datetime1">
              <a:rPr lang="ru-RU" smtClean="0"/>
              <a:pPr/>
              <a:t>01.02.2022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13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0347-8CB2-4BC6-9CD2-ABDD556782DE}" type="datetime1">
              <a:rPr lang="ru-RU" smtClean="0"/>
              <a:pPr/>
              <a:t>01.02.2022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40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2FF7-F906-4C17-885C-6356C5B13C33}" type="datetime1">
              <a:rPr lang="ru-RU" smtClean="0"/>
              <a:pPr/>
              <a:t>01.02.2022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39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C5DC-7690-41E4-921F-0CCD86F95B69}" type="datetime1">
              <a:rPr lang="ru-RU" smtClean="0"/>
              <a:pPr/>
              <a:t>01.02.2022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58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A814-E90F-481F-9D66-10F3829730B9}" type="datetime1">
              <a:rPr lang="ru-RU" smtClean="0"/>
              <a:pPr/>
              <a:t>01.02.2022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65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​</a:t>
            </a:r>
            <a:fld id="{37209019-E585-49FC-B62B-4F8E88B75BBF}" type="datetime1">
              <a:rPr lang="ru-RU" smtClean="0"/>
              <a:pPr/>
              <a:t>01.02.2022</a:t>
            </a:fld>
            <a:r>
              <a:rPr lang="ru-RU"/>
              <a:t>​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01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3319-FCD4-4339-95E3-CA608CFF30E2}" type="datetime1">
              <a:rPr lang="ru-RU" smtClean="0"/>
              <a:pPr/>
              <a:t>01.02.2022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30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BD36-0D92-42E0-A6BC-3DE49444FD88}" type="datetime1">
              <a:rPr lang="ru-RU" smtClean="0"/>
              <a:pPr/>
              <a:t>01.02.2022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49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A0470-602E-4818-A25C-047C8515CFC6}" type="datetime1">
              <a:rPr lang="ru-RU" smtClean="0"/>
              <a:pPr/>
              <a:t>01.02.2022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0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37FC-FBB6-4C6B-A6BE-B70FBC32743C}" type="datetime1">
              <a:rPr lang="ru-RU" smtClean="0"/>
              <a:pPr/>
              <a:t>01.02.2022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96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46C2-3993-4E07-A8EC-429B93E58A31}" type="datetime1">
              <a:rPr lang="ru-RU" smtClean="0"/>
              <a:pPr/>
              <a:t>01.02.2022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03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5FE10-96C7-4D4D-AAC7-3367C5776B31}" type="datetime1">
              <a:rPr lang="ru-RU" smtClean="0"/>
              <a:pPr/>
              <a:t>01.02.2022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46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mailto:Site@tksu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oodle.tksu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00422" y="-8468"/>
            <a:ext cx="3572669" cy="6866467"/>
            <a:chOff x="67175" y="-8467"/>
            <a:chExt cx="4763558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Isosceles Triangle 15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Isosceles Triangle 17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Заголовок 2"/>
          <p:cNvSpPr>
            <a:spLocks noGrp="1"/>
          </p:cNvSpPr>
          <p:nvPr>
            <p:ph type="ctrTitle"/>
          </p:nvPr>
        </p:nvSpPr>
        <p:spPr>
          <a:xfrm>
            <a:off x="508001" y="1282701"/>
            <a:ext cx="3822045" cy="4307148"/>
          </a:xfrm>
        </p:spPr>
        <p:txBody>
          <a:bodyPr rtlCol="0" anchor="ctr">
            <a:normAutofit/>
          </a:bodyPr>
          <a:lstStyle/>
          <a:p>
            <a:r>
              <a:rPr lang="en-US" dirty="0"/>
              <a:t>LMS Moodle</a:t>
            </a:r>
            <a:endParaRPr lang="ru-RU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2372" y="-8468"/>
            <a:ext cx="3806198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554332" y="2832857"/>
            <a:ext cx="2840930" cy="1192286"/>
          </a:xfrm>
        </p:spPr>
        <p:txBody>
          <a:bodyPr rtlCol="0" anchor="ctr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2400">
                <a:solidFill>
                  <a:srgbClr val="FFFFFF"/>
                </a:solidFill>
              </a:rPr>
              <a:t>Дистанционные </a:t>
            </a:r>
            <a:endParaRPr lang="en-US" sz="2400">
              <a:solidFill>
                <a:srgbClr val="FFFFFF"/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sz="2400">
                <a:solidFill>
                  <a:srgbClr val="FFFFFF"/>
                </a:solidFill>
              </a:rPr>
              <a:t>технологии </a:t>
            </a:r>
            <a:endParaRPr lang="en-US" sz="2400">
              <a:solidFill>
                <a:srgbClr val="FFFFFF"/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sz="2400">
                <a:solidFill>
                  <a:srgbClr val="FFFFFF"/>
                </a:solidFill>
              </a:rPr>
              <a:t>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6A57AC-10D6-4C29-99C8-EA31BA6EB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76672"/>
            <a:ext cx="6447501" cy="684354"/>
          </a:xfrm>
        </p:spPr>
        <p:txBody>
          <a:bodyPr anchor="t">
            <a:normAutofit/>
          </a:bodyPr>
          <a:lstStyle/>
          <a:p>
            <a:r>
              <a:rPr lang="ru-RU" dirty="0"/>
              <a:t>Режим редактирования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C87419-7136-4056-BDDE-2F945D0C4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268760"/>
            <a:ext cx="7232352" cy="1214722"/>
          </a:xfrm>
        </p:spPr>
        <p:txBody>
          <a:bodyPr>
            <a:normAutofit/>
          </a:bodyPr>
          <a:lstStyle/>
          <a:p>
            <a:r>
              <a:rPr lang="ru-RU" sz="1600" dirty="0"/>
              <a:t>При нажатии на кнопку «Редактировать» меняется интерфейс, в каждом блоке у объектов, которые можно редактировать, появляются кнопки инструментов, позволяющих изменять содержание и вид этого объекта 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6146" name="Picture 2" descr="Скриншот 04">
            <a:extLst>
              <a:ext uri="{FF2B5EF4-FFF2-40B4-BE49-F238E27FC236}">
                <a16:creationId xmlns:a16="http://schemas.microsoft.com/office/drawing/2014/main" id="{443A50A4-617C-44EB-9D8C-171B55EB8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91216"/>
            <a:ext cx="6768752" cy="379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5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9CD02-CE6B-4226-A296-6C159498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842721" cy="587152"/>
          </a:xfrm>
        </p:spPr>
        <p:txBody>
          <a:bodyPr>
            <a:normAutofit fontScale="90000"/>
          </a:bodyPr>
          <a:lstStyle/>
          <a:p>
            <a:r>
              <a:rPr lang="ru-RU" dirty="0"/>
              <a:t>Виды элементов курса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B4D04F9-1639-4B6E-AC6D-A19C62F23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937" y="1340768"/>
            <a:ext cx="7744125" cy="44644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F4B0D4-5202-46EC-BAF3-8A58ACEDD678}"/>
              </a:ext>
            </a:extLst>
          </p:cNvPr>
          <p:cNvSpPr txBox="1"/>
          <p:nvPr/>
        </p:nvSpPr>
        <p:spPr>
          <a:xfrm>
            <a:off x="484181" y="5911334"/>
            <a:ext cx="81756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Это  далеко не вес список элементов, которые можно создавать в системе </a:t>
            </a:r>
            <a:r>
              <a:rPr lang="en-US" sz="1600" dirty="0"/>
              <a:t>Moodle.</a:t>
            </a:r>
            <a:r>
              <a:rPr lang="ru-RU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257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C2B48-DFBD-4868-85BB-12884D41F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463" y="379045"/>
            <a:ext cx="6347713" cy="601683"/>
          </a:xfrm>
        </p:spPr>
        <p:txBody>
          <a:bodyPr/>
          <a:lstStyle/>
          <a:p>
            <a:r>
              <a:rPr lang="ru-RU" sz="3200" dirty="0"/>
              <a:t>Тестовый модуль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34DE7A-374A-4FE7-B717-AC69605C7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223" y="5661248"/>
            <a:ext cx="7850833" cy="1008112"/>
          </a:xfrm>
        </p:spPr>
        <p:txBody>
          <a:bodyPr>
            <a:noAutofit/>
          </a:bodyPr>
          <a:lstStyle/>
          <a:p>
            <a:r>
              <a:rPr lang="ru-RU" sz="1600" dirty="0"/>
              <a:t>Тесты можно создавать как для всего курса в целом, так и для темы в отдельности. Кроме того, можно создавать банк вопросов, в котором будут храниться вопросы по всем категориям курса для их дальнейшего использования.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69F2F6-AEB5-43D3-925D-37B09BBDCC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51"/>
          <a:stretch/>
        </p:blipFill>
        <p:spPr>
          <a:xfrm>
            <a:off x="395536" y="984176"/>
            <a:ext cx="6054562" cy="38884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2CA49DC-DD8D-4A17-AB2B-DC587BE53A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51" r="14142" b="15302"/>
          <a:stretch/>
        </p:blipFill>
        <p:spPr>
          <a:xfrm>
            <a:off x="2693778" y="1772816"/>
            <a:ext cx="605456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8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3B65A-4C1F-4791-9955-D4E3A33DB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609600"/>
            <a:ext cx="7346777" cy="1320800"/>
          </a:xfrm>
        </p:spPr>
        <p:txBody>
          <a:bodyPr/>
          <a:lstStyle/>
          <a:p>
            <a:r>
              <a:rPr lang="ru-RU" dirty="0"/>
              <a:t>Оценивание и просмотр заданий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63C0DD8-71BA-4182-84C4-B445460C7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622"/>
          <a:stretch/>
        </p:blipFill>
        <p:spPr>
          <a:xfrm>
            <a:off x="251520" y="1412776"/>
            <a:ext cx="5114528" cy="23544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E3D1A4-8E02-4CAC-9787-1AEEDDDF13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060"/>
          <a:stretch/>
        </p:blipFill>
        <p:spPr>
          <a:xfrm>
            <a:off x="2627784" y="3767235"/>
            <a:ext cx="5882786" cy="272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6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BB6E6-D703-4549-9DCF-2727A199C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31" y="310779"/>
            <a:ext cx="7346777" cy="592146"/>
          </a:xfrm>
        </p:spPr>
        <p:txBody>
          <a:bodyPr>
            <a:normAutofit/>
          </a:bodyPr>
          <a:lstStyle/>
          <a:p>
            <a:r>
              <a:rPr lang="ru-RU" sz="3200" dirty="0"/>
              <a:t>Отчеты успеваемости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2F20B3-F5D4-4D8F-88FF-E80D15B834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14375" r="-1186"/>
          <a:stretch/>
        </p:blipFill>
        <p:spPr>
          <a:xfrm>
            <a:off x="249386" y="836712"/>
            <a:ext cx="5760641" cy="3458626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6A3BB7C2-9422-417B-95EC-DB3472F1F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4014" r="19489"/>
          <a:stretch/>
        </p:blipFill>
        <p:spPr>
          <a:xfrm>
            <a:off x="1654610" y="1557892"/>
            <a:ext cx="5760640" cy="34586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AEB2A3-4558-46A7-B1CA-03BB37CDDA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5" t="12177" r="-455"/>
          <a:stretch/>
        </p:blipFill>
        <p:spPr>
          <a:xfrm>
            <a:off x="3059832" y="2587520"/>
            <a:ext cx="5760640" cy="3458626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DFD5C25B-57AA-4D84-9C8F-AF395A36A00F}"/>
              </a:ext>
            </a:extLst>
          </p:cNvPr>
          <p:cNvSpPr txBox="1">
            <a:spLocks/>
          </p:cNvSpPr>
          <p:nvPr/>
        </p:nvSpPr>
        <p:spPr>
          <a:xfrm>
            <a:off x="249387" y="5950330"/>
            <a:ext cx="7851005" cy="7190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Отчеты можно просматривать по различным показателям – как по всей группе в целом, так и по каждому учащемуся отдельно. Можно просматривать статистику учащегося по одному курсу или по всем курсам, на которые он записан</a:t>
            </a:r>
          </a:p>
        </p:txBody>
      </p:sp>
    </p:spTree>
    <p:extLst>
      <p:ext uri="{BB962C8B-B14F-4D97-AF65-F5344CB8AC3E}">
        <p14:creationId xmlns:p14="http://schemas.microsoft.com/office/powerpoint/2010/main" val="237769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3CC0C1-008E-4E13-A604-275D41C8B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32656"/>
            <a:ext cx="6770713" cy="731168"/>
          </a:xfrm>
        </p:spPr>
        <p:txBody>
          <a:bodyPr>
            <a:normAutofit fontScale="90000"/>
          </a:bodyPr>
          <a:lstStyle/>
          <a:p>
            <a:r>
              <a:rPr lang="ru-RU" dirty="0"/>
              <a:t>Управление участниками курса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47F337-4C5E-4CED-80D7-12D9D0DE2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52" y="908720"/>
            <a:ext cx="4824536" cy="3249347"/>
          </a:xfrm>
        </p:spPr>
        <p:txBody>
          <a:bodyPr>
            <a:normAutofit/>
          </a:bodyPr>
          <a:lstStyle/>
          <a:p>
            <a:r>
              <a:rPr lang="ru-RU" sz="1600" dirty="0"/>
              <a:t>Для зачисления студентов необходимо перейти в раздел «Пользователи-Записанные на курс пользователи-Способы зачисления на курс»</a:t>
            </a:r>
          </a:p>
          <a:p>
            <a:r>
              <a:rPr lang="ru-RU" sz="1600" dirty="0"/>
              <a:t>И далее нажать на значок выделенный кружком.</a:t>
            </a:r>
          </a:p>
          <a:p>
            <a:r>
              <a:rPr lang="ru-RU" sz="1600" dirty="0"/>
              <a:t>После чего необходимо путем выбора каждого студента записать его на курс.</a:t>
            </a: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EB9302-F9E3-4F3F-A39F-0C665A93BC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37"/>
          <a:stretch/>
        </p:blipFill>
        <p:spPr>
          <a:xfrm>
            <a:off x="323528" y="1124744"/>
            <a:ext cx="3672408" cy="2494301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DC80342A-245A-4E6E-A801-BA6497EB8F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61048"/>
            <a:ext cx="3672408" cy="1657143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5276172A-0D81-454F-AC72-52718BB8E5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15"/>
          <a:stretch/>
        </p:blipFill>
        <p:spPr>
          <a:xfrm>
            <a:off x="4355976" y="3434747"/>
            <a:ext cx="3369968" cy="3369001"/>
          </a:xfrm>
          <a:prstGeom prst="rect">
            <a:avLst/>
          </a:prstGeom>
        </p:spPr>
      </p:pic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E195CFAF-99EB-4669-B5B5-D42BF0908604}"/>
              </a:ext>
            </a:extLst>
          </p:cNvPr>
          <p:cNvSpPr/>
          <p:nvPr/>
        </p:nvSpPr>
        <p:spPr>
          <a:xfrm>
            <a:off x="3994955" y="4734131"/>
            <a:ext cx="289013" cy="1350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95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3CC0C1-008E-4E13-A604-275D41C8B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32656"/>
            <a:ext cx="6770713" cy="731168"/>
          </a:xfrm>
        </p:spPr>
        <p:txBody>
          <a:bodyPr>
            <a:normAutofit fontScale="90000"/>
          </a:bodyPr>
          <a:lstStyle/>
          <a:p>
            <a:r>
              <a:rPr lang="ru-RU" dirty="0"/>
              <a:t>Управление участниками курса</a:t>
            </a:r>
          </a:p>
        </p:txBody>
      </p:sp>
      <p:pic>
        <p:nvPicPr>
          <p:cNvPr id="9" name="Рисунок 8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C752D154-D410-40A2-A078-D4B4EC9FF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6" y="1069192"/>
            <a:ext cx="7164287" cy="38999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987210-5480-4596-8147-AC64EBEEC77F}"/>
              </a:ext>
            </a:extLst>
          </p:cNvPr>
          <p:cNvSpPr txBox="1"/>
          <p:nvPr/>
        </p:nvSpPr>
        <p:spPr>
          <a:xfrm>
            <a:off x="456203" y="5157192"/>
            <a:ext cx="82315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Повторять операции 1-3 до полного заполнения всего списка студентов, которые должны быть зачислены на курс.</a:t>
            </a:r>
          </a:p>
          <a:p>
            <a:r>
              <a:rPr lang="ru-RU" sz="1600" dirty="0"/>
              <a:t>После полного заполнения списка, можно переходить к работе с курсом.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76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3CC0C1-008E-4E13-A604-275D41C8B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770713" cy="731168"/>
          </a:xfrm>
        </p:spPr>
        <p:txBody>
          <a:bodyPr>
            <a:normAutofit fontScale="90000"/>
          </a:bodyPr>
          <a:lstStyle/>
          <a:p>
            <a:r>
              <a:rPr lang="ru-RU" dirty="0"/>
              <a:t>Управление участниками курса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47F337-4C5E-4CED-80D7-12D9D0DE2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531" y="5950330"/>
            <a:ext cx="7602877" cy="596139"/>
          </a:xfrm>
        </p:spPr>
        <p:txBody>
          <a:bodyPr>
            <a:normAutofit/>
          </a:bodyPr>
          <a:lstStyle/>
          <a:p>
            <a:r>
              <a:rPr lang="ru-RU" sz="1600" dirty="0"/>
              <a:t>Можно сортировать и делать выборки учащихся, по различным признакам и параметрам, создавать для них группы и подгруппы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C2B8E8-20C6-44CF-8E07-54806DB10E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79"/>
          <a:stretch/>
        </p:blipFill>
        <p:spPr>
          <a:xfrm>
            <a:off x="521511" y="1309401"/>
            <a:ext cx="8100978" cy="464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3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365D0-1011-4CD2-A05F-968FC95B1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32656"/>
            <a:ext cx="7418785" cy="1152128"/>
          </a:xfrm>
        </p:spPr>
        <p:txBody>
          <a:bodyPr>
            <a:normAutofit/>
          </a:bodyPr>
          <a:lstStyle/>
          <a:p>
            <a:r>
              <a:rPr lang="ru-RU" sz="3200" dirty="0"/>
              <a:t>Порядок действий для создания своего курса в </a:t>
            </a:r>
            <a:r>
              <a:rPr lang="en-US" sz="3200" dirty="0"/>
              <a:t>LMS Moodle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70854B-4D8E-4E70-B1DC-5473FF103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47" y="1340768"/>
            <a:ext cx="7418785" cy="1296144"/>
          </a:xfrm>
        </p:spPr>
        <p:txBody>
          <a:bodyPr>
            <a:normAutofit/>
          </a:bodyPr>
          <a:lstStyle/>
          <a:p>
            <a:r>
              <a:rPr lang="ru-RU" sz="1600" dirty="0"/>
              <a:t>Обратиться со служебной запиской в Центр Информатизации с личной корпоративной почты, либо кафедральной почты </a:t>
            </a:r>
            <a:r>
              <a:rPr lang="en-US" sz="1600" dirty="0"/>
              <a:t>@tksu.ru </a:t>
            </a:r>
            <a:r>
              <a:rPr lang="ru-RU" sz="1600" dirty="0"/>
              <a:t>по адресу </a:t>
            </a:r>
            <a:r>
              <a:rPr lang="en-US" sz="1600" dirty="0">
                <a:hlinkClick r:id="rId2"/>
              </a:rPr>
              <a:t>Site@tksu.ru</a:t>
            </a:r>
            <a:endParaRPr lang="en-US" sz="1600" dirty="0"/>
          </a:p>
          <a:p>
            <a:r>
              <a:rPr lang="ru-RU" sz="1600" dirty="0"/>
              <a:t>В служебной записке обязательно</a:t>
            </a:r>
            <a:r>
              <a:rPr lang="en-US" sz="1600" dirty="0"/>
              <a:t> </a:t>
            </a:r>
            <a:r>
              <a:rPr lang="ru-RU" sz="1600" dirty="0"/>
              <a:t>указать: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B5282A58-4AF0-408A-BF86-5230B7C525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1218112"/>
              </p:ext>
            </p:extLst>
          </p:nvPr>
        </p:nvGraphicFramePr>
        <p:xfrm>
          <a:off x="539552" y="2708920"/>
          <a:ext cx="828092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Объект 2">
            <a:extLst>
              <a:ext uri="{FF2B5EF4-FFF2-40B4-BE49-F238E27FC236}">
                <a16:creationId xmlns:a16="http://schemas.microsoft.com/office/drawing/2014/main" id="{79EE4A17-ED44-47F9-AC99-45975ACBFF4B}"/>
              </a:ext>
            </a:extLst>
          </p:cNvPr>
          <p:cNvSpPr txBox="1">
            <a:spLocks/>
          </p:cNvSpPr>
          <p:nvPr/>
        </p:nvSpPr>
        <p:spPr>
          <a:xfrm>
            <a:off x="397528" y="5877272"/>
            <a:ext cx="7418785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В течении 5-10 дней получить письмо с уведомлением о создании своего курса в </a:t>
            </a:r>
            <a:r>
              <a:rPr lang="en-US" sz="1600" dirty="0"/>
              <a:t>Moodle</a:t>
            </a:r>
            <a:r>
              <a:rPr lang="ru-RU" sz="1600" dirty="0"/>
              <a:t>. После этого можно приступать к наполнению курса содержимым и подключать к нему студентов</a:t>
            </a:r>
          </a:p>
        </p:txBody>
      </p:sp>
    </p:spTree>
    <p:extLst>
      <p:ext uri="{BB962C8B-B14F-4D97-AF65-F5344CB8AC3E}">
        <p14:creationId xmlns:p14="http://schemas.microsoft.com/office/powerpoint/2010/main" val="286458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FCD7CE9-7146-40BB-ADE6-885C23D59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2564904"/>
            <a:ext cx="5841697" cy="1088172"/>
          </a:xfrm>
        </p:spPr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18809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8001" y="478359"/>
            <a:ext cx="6656287" cy="990858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/>
              <a:t>Электронный университет </a:t>
            </a:r>
            <a:r>
              <a:rPr lang="en-US" dirty="0"/>
              <a:t>Moodle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508001" y="1469217"/>
            <a:ext cx="6981082" cy="4120023"/>
          </a:xfrm>
        </p:spPr>
        <p:txBody>
          <a:bodyPr rtlCol="0">
            <a:normAutofit/>
          </a:bodyPr>
          <a:lstStyle/>
          <a:p>
            <a:r>
              <a:rPr lang="en-US" dirty="0"/>
              <a:t>Moodle — </a:t>
            </a:r>
            <a:r>
              <a:rPr lang="ru-RU" dirty="0"/>
              <a:t>аббревиатура от </a:t>
            </a:r>
            <a:r>
              <a:rPr lang="en-US" dirty="0"/>
              <a:t>Modular Object-Oriented Dynamic Learning Environment (</a:t>
            </a:r>
            <a:r>
              <a:rPr lang="ru-RU" dirty="0"/>
              <a:t>модульная объектно-ориентированная динамическая обучающая среда)</a:t>
            </a:r>
            <a:r>
              <a:rPr lang="en-US" dirty="0"/>
              <a:t>.</a:t>
            </a:r>
            <a:endParaRPr lang="ru-RU" dirty="0"/>
          </a:p>
          <a:p>
            <a:r>
              <a:rPr lang="ru-RU" dirty="0" err="1"/>
              <a:t>Moodle</a:t>
            </a:r>
            <a:r>
              <a:rPr lang="ru-RU" dirty="0"/>
              <a:t> — это свободная система управления обучением, ориентированная прежде всего на организацию взаимодействия между преподавателем и учениками, хотя подходит и для организации традиционных дистанционных курсов, а также поддержки очного обучения. </a:t>
            </a:r>
          </a:p>
          <a:p>
            <a:r>
              <a:rPr lang="ru-RU" dirty="0" err="1"/>
              <a:t>Moodle</a:t>
            </a:r>
            <a:r>
              <a:rPr lang="ru-RU" dirty="0"/>
              <a:t> относится к классу LMS (</a:t>
            </a:r>
            <a:r>
              <a:rPr lang="ru-RU" dirty="0" err="1"/>
              <a:t>Learning</a:t>
            </a:r>
            <a:r>
              <a:rPr lang="ru-RU" dirty="0"/>
              <a:t> </a:t>
            </a:r>
            <a:r>
              <a:rPr lang="ru-RU" dirty="0" err="1"/>
              <a:t>Management</a:t>
            </a:r>
            <a:r>
              <a:rPr lang="ru-RU" dirty="0"/>
              <a:t> </a:t>
            </a:r>
            <a:r>
              <a:rPr lang="ru-RU" dirty="0" err="1"/>
              <a:t>System</a:t>
            </a:r>
            <a:r>
              <a:rPr lang="ru-RU" dirty="0"/>
              <a:t>) — систем управления обучением. </a:t>
            </a:r>
          </a:p>
          <a:p>
            <a:r>
              <a:rPr lang="ru-RU" dirty="0"/>
              <a:t>В нашей стране подобное программное обеспечение чаще называют системами дистанционного обучения (СДО)</a:t>
            </a: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BAFF2-84F2-4EC7-B331-F0CDB6C11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35" y="421801"/>
            <a:ext cx="6447501" cy="656559"/>
          </a:xfrm>
        </p:spPr>
        <p:txBody>
          <a:bodyPr/>
          <a:lstStyle/>
          <a:p>
            <a:r>
              <a:rPr lang="ru-RU" dirty="0"/>
              <a:t>Достоинства </a:t>
            </a:r>
            <a:r>
              <a:rPr lang="en-US" dirty="0"/>
              <a:t>LMS Moodle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5324EF-0760-4DA0-9935-10E558112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268760"/>
            <a:ext cx="7304359" cy="4483103"/>
          </a:xfrm>
        </p:spPr>
        <p:txBody>
          <a:bodyPr>
            <a:noAutofit/>
          </a:bodyPr>
          <a:lstStyle/>
          <a:p>
            <a:r>
              <a:rPr lang="ru-RU" sz="1600" dirty="0"/>
              <a:t>система имеет удобный интуитивно понятный интерфейс</a:t>
            </a:r>
          </a:p>
          <a:p>
            <a:r>
              <a:rPr lang="ru-RU" sz="1600" dirty="0"/>
              <a:t>обширный инструментарий для представления учебно-методических материалов курса, проведения теоретических и практических занятий, организации учебной деятельности индивидуальной и групповой</a:t>
            </a:r>
            <a:endParaRPr lang="en-US" sz="1600" dirty="0"/>
          </a:p>
          <a:p>
            <a:r>
              <a:rPr lang="ru-RU" sz="1600" dirty="0"/>
              <a:t>можно использовать как тематическую, так календарную структуризацию курса</a:t>
            </a:r>
          </a:p>
          <a:p>
            <a:r>
              <a:rPr lang="ru-RU" sz="1600" dirty="0"/>
              <a:t>обладает большим набором средств коммуникации</a:t>
            </a:r>
            <a:r>
              <a:rPr lang="en-US" sz="1600" dirty="0"/>
              <a:t> - </a:t>
            </a:r>
            <a:r>
              <a:rPr lang="ru-RU" sz="1600" dirty="0"/>
              <a:t>электронная почта, обмен вложенными файлами с преподавателем, форум (общий новостной на главной странице программы, а также различные частные форумы), чат, обмен личными сообщениями, ведение блогов</a:t>
            </a:r>
            <a:endParaRPr lang="en-US" sz="1600" dirty="0"/>
          </a:p>
          <a:p>
            <a:r>
              <a:rPr lang="ru-RU" sz="1600" dirty="0"/>
              <a:t>редактирование содержания курса проводится автором курса в произвольном порядке и может легко осуществляться прямо в процессе обучения</a:t>
            </a:r>
          </a:p>
          <a:p>
            <a:r>
              <a:rPr lang="ru-RU" sz="1600" dirty="0"/>
              <a:t>легко добавляются в электронный курс различные элементы: лекция, задание, форум, глоссарий, </a:t>
            </a:r>
            <a:r>
              <a:rPr lang="ru-RU" sz="1600" dirty="0" err="1"/>
              <a:t>wiki</a:t>
            </a:r>
            <a:r>
              <a:rPr lang="ru-RU" sz="1600" dirty="0"/>
              <a:t>, чат и </a:t>
            </a:r>
            <a:r>
              <a:rPr lang="ru-RU" sz="1600" dirty="0" err="1"/>
              <a:t>т.д</a:t>
            </a:r>
            <a:endParaRPr lang="ru-RU" sz="1600" dirty="0"/>
          </a:p>
          <a:p>
            <a:r>
              <a:rPr lang="ru-RU" sz="1600" dirty="0"/>
              <a:t>имеет многофункциональный тестовый модуль</a:t>
            </a:r>
          </a:p>
        </p:txBody>
      </p:sp>
    </p:spTree>
    <p:extLst>
      <p:ext uri="{BB962C8B-B14F-4D97-AF65-F5344CB8AC3E}">
        <p14:creationId xmlns:p14="http://schemas.microsoft.com/office/powerpoint/2010/main" val="369150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0B10A-F2F4-41EB-8DDD-7EF2F84C4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37358"/>
            <a:ext cx="6447501" cy="548519"/>
          </a:xfrm>
        </p:spPr>
        <p:txBody>
          <a:bodyPr>
            <a:normAutofit fontScale="90000"/>
          </a:bodyPr>
          <a:lstStyle/>
          <a:p>
            <a:r>
              <a:rPr lang="ru-RU" dirty="0"/>
              <a:t>Вход в систему</a:t>
            </a:r>
            <a:br>
              <a:rPr lang="ru-RU" dirty="0"/>
            </a:br>
            <a:r>
              <a:rPr lang="en-US" dirty="0"/>
              <a:t>LMS  Moodle</a:t>
            </a:r>
            <a:r>
              <a:rPr lang="ru-RU" dirty="0"/>
              <a:t> (</a:t>
            </a:r>
            <a:r>
              <a:rPr lang="en-US" dirty="0"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lang="en-US" dirty="0"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oodle.tksu.ru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95D365-28BC-409A-8FCF-E05FC1EF7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38" y="4509120"/>
            <a:ext cx="4442139" cy="1746011"/>
          </a:xfrm>
        </p:spPr>
        <p:txBody>
          <a:bodyPr>
            <a:noAutofit/>
          </a:bodyPr>
          <a:lstStyle/>
          <a:p>
            <a:r>
              <a:rPr lang="ru-RU" sz="1600" dirty="0"/>
              <a:t>По адресу электронного университета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hlinkClick r:id="rId2" action="ppaction://hlinkfile"/>
              </a:rPr>
              <a:t>Moodle.tksu.ru </a:t>
            </a:r>
            <a:r>
              <a:rPr lang="ru-RU" sz="1600" dirty="0"/>
              <a:t>в адресной строке браузере </a:t>
            </a:r>
          </a:p>
        </p:txBody>
      </p:sp>
      <p:pic>
        <p:nvPicPr>
          <p:cNvPr id="6" name="Рисунок 5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654C662E-02F8-4314-A30C-2D4E30932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38" y="1730724"/>
            <a:ext cx="4682863" cy="2418403"/>
          </a:xfrm>
          <a:prstGeom prst="rect">
            <a:avLst/>
          </a:prstGeom>
        </p:spPr>
      </p:pic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CB8E3755-C152-48AC-BC2B-E817CBE3C920}"/>
              </a:ext>
            </a:extLst>
          </p:cNvPr>
          <p:cNvSpPr/>
          <p:nvPr/>
        </p:nvSpPr>
        <p:spPr>
          <a:xfrm rot="16200000">
            <a:off x="4253777" y="4185124"/>
            <a:ext cx="864000" cy="28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50519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CB3F0-6CD1-43D3-9ABD-6A22F821C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0" y="451270"/>
            <a:ext cx="6447501" cy="494499"/>
          </a:xfrm>
        </p:spPr>
        <p:txBody>
          <a:bodyPr anchor="t">
            <a:normAutofit fontScale="90000"/>
          </a:bodyPr>
          <a:lstStyle/>
          <a:p>
            <a:r>
              <a:rPr lang="ru-RU" dirty="0"/>
              <a:t>Авторизация в системе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700AAB-AD6A-42C9-8C9E-291ADD7D7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3181" y="1628800"/>
            <a:ext cx="2081147" cy="3990479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Для входа в систему необходимо в появившемся окне ввести имя пользователя и пароль (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тот же логин и пароль что и для входа в корпоративную почту</a:t>
            </a:r>
            <a:r>
              <a:rPr lang="ru-RU" dirty="0"/>
              <a:t>).</a:t>
            </a:r>
          </a:p>
          <a:p>
            <a:pPr algn="just"/>
            <a:endParaRPr lang="ru-RU" dirty="0"/>
          </a:p>
        </p:txBody>
      </p:sp>
      <p:pic>
        <p:nvPicPr>
          <p:cNvPr id="5" name="Рисунок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9F12C742-6D98-41C4-B5EC-9138DCE5C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61552"/>
            <a:ext cx="4644008" cy="2836838"/>
          </a:xfrm>
          <a:prstGeom prst="rect">
            <a:avLst/>
          </a:prstGeom>
        </p:spPr>
      </p:pic>
      <p:pic>
        <p:nvPicPr>
          <p:cNvPr id="7" name="Рисунок 6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9E1F78C6-F876-436E-86C1-31FD418FC9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" t="10750" r="10465" b="10955"/>
          <a:stretch/>
        </p:blipFill>
        <p:spPr>
          <a:xfrm>
            <a:off x="971600" y="2996952"/>
            <a:ext cx="4644008" cy="262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6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0B8F2-85BF-4E77-920A-DCF23CABE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75" y="477518"/>
            <a:ext cx="5216569" cy="65916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200" dirty="0"/>
              <a:t>Вид окна системы </a:t>
            </a:r>
            <a:r>
              <a:rPr lang="en-US" sz="3200" dirty="0"/>
              <a:t>Moodle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87B8FC-9264-4B85-AC64-889C05DA8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75" y="1640734"/>
            <a:ext cx="3338045" cy="43805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600" dirty="0"/>
              <a:t>При входе в систему, открывается главная страница СДО. В центре содержится список доступных электронных курсов, а по краям расположены функциональные блоки, позволяющие настраивать работу системы и производить определенные действия</a:t>
            </a:r>
          </a:p>
          <a:p>
            <a:pPr>
              <a:lnSpc>
                <a:spcPct val="90000"/>
              </a:lnSpc>
            </a:pPr>
            <a:r>
              <a:rPr lang="ru-RU" sz="1600" dirty="0"/>
              <a:t>Название курса в списке курсов является гиперссылкой, щелчок по которой открывает страницу курса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8611AC0-BF4F-4F58-B217-03488A5E4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0"/>
          <a:stretch>
            <a:fillRect/>
          </a:stretch>
        </p:blipFill>
        <p:spPr bwMode="auto">
          <a:xfrm>
            <a:off x="3995936" y="1640734"/>
            <a:ext cx="491563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96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80F2C-DA64-4980-847B-A13C1D8D8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100"/>
              <a:t>Логическая  организация курсов в электронном университете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C26123-ED45-4A07-97C2-1D2276706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2"/>
          <a:stretch/>
        </p:blipFill>
        <p:spPr>
          <a:xfrm>
            <a:off x="508000" y="1612739"/>
            <a:ext cx="7487287" cy="3920554"/>
          </a:xfrm>
          <a:prstGeom prst="rect">
            <a:avLst/>
          </a:prstGeom>
          <a:noFill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ABDBDF1-AB8D-459E-B77E-5EBDA75EE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151" y="5755357"/>
            <a:ext cx="6886169" cy="884170"/>
          </a:xfrm>
        </p:spPr>
        <p:txBody>
          <a:bodyPr>
            <a:normAutofit fontScale="92500" lnSpcReduction="10000"/>
          </a:bodyPr>
          <a:lstStyle/>
          <a:p>
            <a:r>
              <a:rPr lang="ru-RU" sz="1300" dirty="0"/>
              <a:t>Структура вложенности курсов, подразумевает иерархию  по факультетам и направлениям</a:t>
            </a:r>
          </a:p>
          <a:p>
            <a:r>
              <a:rPr lang="ru-RU" sz="1300" dirty="0"/>
              <a:t>Однако при необходимости, можно провести группировку по преподавателям или кафедрам.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BA6FFB8-E5E3-4C72-A47B-BC4DEEC58232}"/>
              </a:ext>
            </a:extLst>
          </p:cNvPr>
          <p:cNvSpPr/>
          <p:nvPr/>
        </p:nvSpPr>
        <p:spPr>
          <a:xfrm>
            <a:off x="2555776" y="2500196"/>
            <a:ext cx="1728192" cy="21602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25DAD85-83D5-456B-AA7A-EDFEB205895F}"/>
              </a:ext>
            </a:extLst>
          </p:cNvPr>
          <p:cNvSpPr/>
          <p:nvPr/>
        </p:nvSpPr>
        <p:spPr>
          <a:xfrm>
            <a:off x="2555775" y="3295195"/>
            <a:ext cx="2311313" cy="21602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ABA4FC8-F889-4110-8162-27B6504A4959}"/>
              </a:ext>
            </a:extLst>
          </p:cNvPr>
          <p:cNvSpPr/>
          <p:nvPr/>
        </p:nvSpPr>
        <p:spPr>
          <a:xfrm>
            <a:off x="4663851" y="4725144"/>
            <a:ext cx="2094682" cy="20231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4989B04D-22B8-4F79-844A-7FE1E0049065}"/>
              </a:ext>
            </a:extLst>
          </p:cNvPr>
          <p:cNvSpPr/>
          <p:nvPr/>
        </p:nvSpPr>
        <p:spPr>
          <a:xfrm>
            <a:off x="4067944" y="2716220"/>
            <a:ext cx="216024" cy="56876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5696B3-0538-42B6-93C3-640E4E27F2A2}"/>
              </a:ext>
            </a:extLst>
          </p:cNvPr>
          <p:cNvSpPr txBox="1"/>
          <p:nvPr/>
        </p:nvSpPr>
        <p:spPr>
          <a:xfrm>
            <a:off x="1403648" y="2454319"/>
            <a:ext cx="1051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C000"/>
                </a:solidFill>
              </a:rPr>
              <a:t>факультет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C7E7E5-F3E4-4207-98DC-E836AEAC3322}"/>
              </a:ext>
            </a:extLst>
          </p:cNvPr>
          <p:cNvSpPr txBox="1"/>
          <p:nvPr/>
        </p:nvSpPr>
        <p:spPr>
          <a:xfrm>
            <a:off x="1115616" y="3242385"/>
            <a:ext cx="141577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C000"/>
                </a:solidFill>
              </a:rPr>
              <a:t>специальность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B353B1-E4E7-4FB6-AA38-CF3F3C12F153}"/>
              </a:ext>
            </a:extLst>
          </p:cNvPr>
          <p:cNvSpPr txBox="1"/>
          <p:nvPr/>
        </p:nvSpPr>
        <p:spPr>
          <a:xfrm>
            <a:off x="2926799" y="4672414"/>
            <a:ext cx="173477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C000"/>
                </a:solidFill>
              </a:rPr>
              <a:t>дисциплина (курс)</a:t>
            </a:r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0A06A584-8FA8-401A-AC33-A68D7F50A941}"/>
              </a:ext>
            </a:extLst>
          </p:cNvPr>
          <p:cNvSpPr/>
          <p:nvPr/>
        </p:nvSpPr>
        <p:spPr>
          <a:xfrm>
            <a:off x="4663851" y="3501008"/>
            <a:ext cx="203237" cy="120439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56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B3D17-22AA-432F-BDD2-A23B11814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04664"/>
            <a:ext cx="6447501" cy="548519"/>
          </a:xfrm>
        </p:spPr>
        <p:txBody>
          <a:bodyPr anchor="t">
            <a:normAutofit fontScale="90000"/>
          </a:bodyPr>
          <a:lstStyle/>
          <a:p>
            <a:r>
              <a:rPr lang="ru-RU" dirty="0"/>
              <a:t>Вид окна курса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A33E1F-2A57-48D1-8A5B-5B472FAAD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9" y="4968713"/>
            <a:ext cx="6696744" cy="1196591"/>
          </a:xfrm>
        </p:spPr>
        <p:txBody>
          <a:bodyPr>
            <a:noAutofit/>
          </a:bodyPr>
          <a:lstStyle/>
          <a:p>
            <a:r>
              <a:rPr lang="ru-RU" sz="1600" dirty="0"/>
              <a:t>Типичная главная страница курса. </a:t>
            </a:r>
          </a:p>
          <a:p>
            <a:r>
              <a:rPr lang="ru-RU" sz="1600" dirty="0"/>
              <a:t>В центральном блоке страницы представлено содержание данного курса, выделены тематические разделы курса, а по бокам — функциональные и информационные блоки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60675F5-697A-4D82-8A49-A0DE7B730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" r="13382" b="-2"/>
          <a:stretch/>
        </p:blipFill>
        <p:spPr bwMode="auto">
          <a:xfrm>
            <a:off x="683568" y="1196752"/>
            <a:ext cx="612068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85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A04F9-405B-4937-84D8-CF93F94B7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21801"/>
            <a:ext cx="7143585" cy="494499"/>
          </a:xfrm>
        </p:spPr>
        <p:txBody>
          <a:bodyPr anchor="ctr">
            <a:normAutofit fontScale="90000"/>
          </a:bodyPr>
          <a:lstStyle/>
          <a:p>
            <a:r>
              <a:rPr lang="ru-RU" dirty="0"/>
              <a:t>Режим редактирования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5CF7F0-87FD-45BB-A80F-2AEBD4BDE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5401993"/>
            <a:ext cx="6949869" cy="1044763"/>
          </a:xfrm>
        </p:spPr>
        <p:txBody>
          <a:bodyPr>
            <a:normAutofit lnSpcReduction="10000"/>
          </a:bodyPr>
          <a:lstStyle/>
          <a:p>
            <a:r>
              <a:rPr lang="ru-RU" sz="1600" dirty="0"/>
              <a:t>Кнопка «Редактировать» доступна пользователям, у которых есть права редактировать и изменять материалы курса (администратору, создателю курса, преподавателю с правом редактирования).</a:t>
            </a:r>
          </a:p>
        </p:txBody>
      </p:sp>
      <p:pic>
        <p:nvPicPr>
          <p:cNvPr id="5123" name="Picture 3" descr="Скриншот 04">
            <a:extLst>
              <a:ext uri="{FF2B5EF4-FFF2-40B4-BE49-F238E27FC236}">
                <a16:creationId xmlns:a16="http://schemas.microsoft.com/office/drawing/2014/main" id="{0CD36184-6BBE-4C0F-B0DB-25CB5C1A5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31233"/>
            <a:ext cx="6624736" cy="385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64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Аспект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C6FEB5848BF54EB4BA25E00A7CEF17" ma:contentTypeVersion="2" ma:contentTypeDescription="Создание документа." ma:contentTypeScope="" ma:versionID="1f16ee821a2013cd892893a343a4dc9b">
  <xsd:schema xmlns:xsd="http://www.w3.org/2001/XMLSchema" xmlns:xs="http://www.w3.org/2001/XMLSchema" xmlns:p="http://schemas.microsoft.com/office/2006/metadata/properties" xmlns:ns2="87dbfb3f-8a47-4a23-89ca-2c89b0b3caab" targetNamespace="http://schemas.microsoft.com/office/2006/metadata/properties" ma:root="true" ma:fieldsID="1560f00beac876b263378270379adefb" ns2:_="">
    <xsd:import namespace="87dbfb3f-8a47-4a23-89ca-2c89b0b3ca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dbfb3f-8a47-4a23-89ca-2c89b0b3ca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F299EE-D0B8-47AD-BE03-7E1F2168A7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1CB545-39B1-481A-972C-15991FC004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dbfb3f-8a47-4a23-89ca-2c89b0b3ca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731</Words>
  <Application>Microsoft Office PowerPoint</Application>
  <PresentationFormat>Экран (4:3)</PresentationFormat>
  <Paragraphs>64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Corbel</vt:lpstr>
      <vt:lpstr>Trebuchet MS</vt:lpstr>
      <vt:lpstr>Wingdings 3</vt:lpstr>
      <vt:lpstr>Аспект</vt:lpstr>
      <vt:lpstr>LMS Moodle</vt:lpstr>
      <vt:lpstr>Электронный университет Moodle</vt:lpstr>
      <vt:lpstr>Достоинства LMS Moodle</vt:lpstr>
      <vt:lpstr>Вход в систему LMS  Moodle (Moodle.tksu.ru)</vt:lpstr>
      <vt:lpstr>Авторизация в системе </vt:lpstr>
      <vt:lpstr>Вид окна системы Moodle</vt:lpstr>
      <vt:lpstr>Логическая  организация курсов в электронном университете</vt:lpstr>
      <vt:lpstr>Вид окна курса</vt:lpstr>
      <vt:lpstr>Режим редактирования</vt:lpstr>
      <vt:lpstr>Режим редактирования</vt:lpstr>
      <vt:lpstr>Виды элементов курса</vt:lpstr>
      <vt:lpstr>Тестовый модуль</vt:lpstr>
      <vt:lpstr>Оценивание и просмотр заданий</vt:lpstr>
      <vt:lpstr>Отчеты успеваемости</vt:lpstr>
      <vt:lpstr>Управление участниками курса</vt:lpstr>
      <vt:lpstr>Управление участниками курса</vt:lpstr>
      <vt:lpstr>Управление участниками курса</vt:lpstr>
      <vt:lpstr>Порядок действий для создания своего курса в LMS Moodle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2018-12-09T15:15:45Z</dcterms:created>
  <dcterms:modified xsi:type="dcterms:W3CDTF">2022-02-01T11:46:42Z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0x010100DCC6FEB5848BF54EB4BA25E00A7CEF17</vt:lpwstr>
  </property>
</Properties>
</file>