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85" r:id="rId2"/>
    <p:sldId id="288" r:id="rId3"/>
    <p:sldId id="286" r:id="rId4"/>
    <p:sldId id="289" r:id="rId5"/>
    <p:sldId id="287" r:id="rId6"/>
    <p:sldId id="290" r:id="rId7"/>
  </p:sldIdLst>
  <p:sldSz cx="12188825" cy="6858000"/>
  <p:notesSz cx="6797675" cy="9926638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  <p15:guide id="6" pos="100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003300"/>
    <a:srgbClr val="66FF66"/>
    <a:srgbClr val="00CC00"/>
    <a:srgbClr val="FF0000"/>
    <a:srgbClr val="FF3300"/>
    <a:srgbClr val="00FF00"/>
    <a:srgbClr val="E9E9EA"/>
    <a:srgbClr val="5BF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1EE0AF3-DC04-4DD4-B8AA-1DD41B22337F}" v="1" dt="2020-06-04T17:18:03.557"/>
  </p1510:revLst>
</p1510:revInfo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38" autoAdjust="0"/>
    <p:restoredTop sz="94660"/>
  </p:normalViewPr>
  <p:slideViewPr>
    <p:cSldViewPr showGuides="1">
      <p:cViewPr varScale="1">
        <p:scale>
          <a:sx n="89" d="100"/>
          <a:sy n="89" d="100"/>
        </p:scale>
        <p:origin x="470" y="77"/>
      </p:cViewPr>
      <p:guideLst>
        <p:guide orient="horz" pos="2160"/>
        <p:guide pos="3839"/>
        <p:guide pos="100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3054" y="10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Захарова Марина Владимировна" userId="404c00d3-f621-46be-a6c5-8adac1492552" providerId="ADAL" clId="{F1EE0AF3-DC04-4DD4-B8AA-1DD41B22337F}"/>
    <pc:docChg chg="custSel modSld">
      <pc:chgData name="Захарова Марина Владимировна" userId="404c00d3-f621-46be-a6c5-8adac1492552" providerId="ADAL" clId="{F1EE0AF3-DC04-4DD4-B8AA-1DD41B22337F}" dt="2020-06-04T17:18:26.372" v="2" actId="1076"/>
      <pc:docMkLst>
        <pc:docMk/>
      </pc:docMkLst>
      <pc:sldChg chg="addSp delSp modSp mod">
        <pc:chgData name="Захарова Марина Владимировна" userId="404c00d3-f621-46be-a6c5-8adac1492552" providerId="ADAL" clId="{F1EE0AF3-DC04-4DD4-B8AA-1DD41B22337F}" dt="2020-06-04T17:18:26.372" v="2" actId="1076"/>
        <pc:sldMkLst>
          <pc:docMk/>
          <pc:sldMk cId="3060492166" sldId="288"/>
        </pc:sldMkLst>
        <pc:picChg chg="del">
          <ac:chgData name="Захарова Марина Владимировна" userId="404c00d3-f621-46be-a6c5-8adac1492552" providerId="ADAL" clId="{F1EE0AF3-DC04-4DD4-B8AA-1DD41B22337F}" dt="2020-06-04T17:17:57.128" v="0" actId="478"/>
          <ac:picMkLst>
            <pc:docMk/>
            <pc:sldMk cId="3060492166" sldId="288"/>
            <ac:picMk id="2" creationId="{0C1ABF22-4AF2-4EDE-86E7-AB05AC5D7513}"/>
          </ac:picMkLst>
        </pc:picChg>
        <pc:picChg chg="add mod">
          <ac:chgData name="Захарова Марина Владимировна" userId="404c00d3-f621-46be-a6c5-8adac1492552" providerId="ADAL" clId="{F1EE0AF3-DC04-4DD4-B8AA-1DD41B22337F}" dt="2020-06-04T17:18:26.372" v="2" actId="1076"/>
          <ac:picMkLst>
            <pc:docMk/>
            <pc:sldMk cId="3060492166" sldId="288"/>
            <ac:picMk id="3" creationId="{508D44F2-332A-4274-AB09-25B81BABCF4A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3BC5DFD-D59C-4A78-9863-7389301FC12B}" type="datetime1">
              <a:rPr lang="ru-RU" smtClean="0"/>
              <a:pPr rtl="0"/>
              <a:t>17.07.2026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4360E59-1627-4404-ACC5-51C744AB0F27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62254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4772CC64-04AB-4F40-B370-C9EC22A15BA9}" type="datetime1">
              <a:rPr lang="ru-RU" smtClean="0"/>
              <a:pPr rtl="0"/>
              <a:t>17.07.2026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3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841221E5-7225-48EB-A4EE-420E7BFCF705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66699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ltGray">
          <a:xfrm>
            <a:off x="11579384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gray">
          <a:xfrm>
            <a:off x="11274663" y="5638800"/>
            <a:ext cx="304721" cy="1219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ltGray">
          <a:xfrm>
            <a:off x="121888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 bwMode="gray">
          <a:xfrm>
            <a:off x="0" y="0"/>
            <a:ext cx="1218883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 bwMode="ltGray">
          <a:xfrm>
            <a:off x="0" y="5638800"/>
            <a:ext cx="12188825" cy="12192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cxnSp>
        <p:nvCxnSpPr>
          <p:cNvPr id="13" name="Прямая соединительная линия 12"/>
          <p:cNvCxnSpPr/>
          <p:nvPr/>
        </p:nvCxnSpPr>
        <p:spPr bwMode="white">
          <a:xfrm>
            <a:off x="11573293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 bwMode="black">
          <a:xfrm>
            <a:off x="0" y="5643132"/>
            <a:ext cx="1216152" cy="1214868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cxnSp>
        <p:nvCxnSpPr>
          <p:cNvPr id="15" name="Прямая соединительная линия 14"/>
          <p:cNvCxnSpPr/>
          <p:nvPr/>
        </p:nvCxnSpPr>
        <p:spPr bwMode="white">
          <a:xfrm>
            <a:off x="1218884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 bwMode="white">
          <a:xfrm>
            <a:off x="0" y="5631204"/>
            <a:ext cx="1828325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и"/>
          <p:cNvSpPr>
            <a:spLocks/>
          </p:cNvSpPr>
          <p:nvPr/>
        </p:nvSpPr>
        <p:spPr bwMode="white">
          <a:xfrm>
            <a:off x="276462" y="6032500"/>
            <a:ext cx="593189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121899" tIns="60949" rIns="121899" bIns="60949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28669" y="1600200"/>
            <a:ext cx="8329031" cy="2680127"/>
          </a:xfrm>
        </p:spPr>
        <p:txBody>
          <a:bodyPr rtlCol="0">
            <a:noAutofit/>
          </a:bodyPr>
          <a:lstStyle>
            <a:lvl1pPr>
              <a:defRPr sz="540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28669" y="4344915"/>
            <a:ext cx="7516442" cy="1116085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8E289087-3B90-4B7A-B0B3-663DF715D0C0}" type="datetime1">
              <a:rPr lang="ru-RU" smtClean="0"/>
              <a:pPr rtl="0"/>
              <a:t>17.07.2026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66412" y="6356351"/>
            <a:ext cx="609441" cy="365125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795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F076F26-008E-40CD-B0DF-FD99CADBA164}" type="datetime1">
              <a:rPr lang="ru-RU" smtClean="0"/>
              <a:pPr rtl="0"/>
              <a:t>17.07.2026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0880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black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1714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black">
          <a:xfrm>
            <a:off x="617143" y="736219"/>
            <a:ext cx="609441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cxnSp>
        <p:nvCxnSpPr>
          <p:cNvPr id="11" name="Прямая соединительная линия 10"/>
          <p:cNvCxnSpPr/>
          <p:nvPr/>
        </p:nvCxnSpPr>
        <p:spPr bwMode="white">
          <a:xfrm>
            <a:off x="617143" y="7362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 bwMode="white">
          <a:xfrm>
            <a:off x="617143" y="13458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и"/>
          <p:cNvSpPr>
            <a:spLocks/>
          </p:cNvSpPr>
          <p:nvPr/>
        </p:nvSpPr>
        <p:spPr bwMode="white">
          <a:xfrm rot="5400000">
            <a:off x="756095" y="898102"/>
            <a:ext cx="336023" cy="294097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cxnSp>
        <p:nvCxnSpPr>
          <p:cNvPr id="14" name="Прямая соединительная линия 13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599612" y="685800"/>
            <a:ext cx="1787526" cy="5486400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98613" y="685800"/>
            <a:ext cx="7848599" cy="5486400"/>
          </a:xfrm>
        </p:spPr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B20A7CE-0912-4C2F-926E-0DDC0C423B66}" type="datetime1">
              <a:rPr lang="ru-RU" smtClean="0"/>
              <a:pPr rtl="0"/>
              <a:t>17.07.2026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2817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01BBC6F-1CE0-4655-9B16-DDAF1AD7C72C}" type="datetime1">
              <a:rPr lang="ru-RU" smtClean="0"/>
              <a:pPr rtl="0"/>
              <a:t>17.07.2026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553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 bwMode="black">
          <a:xfrm>
            <a:off x="11579384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 bwMode="gray">
          <a:xfrm>
            <a:off x="11274663" y="5638800"/>
            <a:ext cx="304721" cy="1219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 bwMode="gray">
          <a:xfrm>
            <a:off x="1216152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 bwMode="ltGray">
          <a:xfrm>
            <a:off x="0" y="5638800"/>
            <a:ext cx="12188825" cy="12192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cxnSp>
        <p:nvCxnSpPr>
          <p:cNvPr id="22" name="Прямая соединительная линия 21"/>
          <p:cNvCxnSpPr/>
          <p:nvPr/>
        </p:nvCxnSpPr>
        <p:spPr bwMode="white">
          <a:xfrm>
            <a:off x="11573293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 bwMode="black">
          <a:xfrm>
            <a:off x="0" y="5643132"/>
            <a:ext cx="1216152" cy="1214868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8" name="Пи"/>
          <p:cNvSpPr>
            <a:spLocks/>
          </p:cNvSpPr>
          <p:nvPr/>
        </p:nvSpPr>
        <p:spPr bwMode="white">
          <a:xfrm>
            <a:off x="276462" y="6032500"/>
            <a:ext cx="593189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121899" tIns="60949" rIns="121899" bIns="60949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cxnSp>
        <p:nvCxnSpPr>
          <p:cNvPr id="23" name="Прямая соединительная линия 22"/>
          <p:cNvCxnSpPr/>
          <p:nvPr/>
        </p:nvCxnSpPr>
        <p:spPr bwMode="white">
          <a:xfrm>
            <a:off x="1216152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 bwMode="black">
          <a:xfrm>
            <a:off x="11579384" y="0"/>
            <a:ext cx="609441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 bwMode="gray">
          <a:xfrm>
            <a:off x="11274663" y="0"/>
            <a:ext cx="304721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 bwMode="gray">
          <a:xfrm>
            <a:off x="1218883" y="0"/>
            <a:ext cx="609441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-2" y="0"/>
            <a:ext cx="1218883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 bwMode="ltGray">
          <a:xfrm>
            <a:off x="0" y="0"/>
            <a:ext cx="12188825" cy="6096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cxnSp>
        <p:nvCxnSpPr>
          <p:cNvPr id="31" name="Прямая соединительная линия 30"/>
          <p:cNvCxnSpPr/>
          <p:nvPr/>
        </p:nvCxnSpPr>
        <p:spPr bwMode="white">
          <a:xfrm>
            <a:off x="11573293" y="0"/>
            <a:ext cx="0" cy="609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 bwMode="black">
          <a:xfrm>
            <a:off x="0" y="0"/>
            <a:ext cx="1216152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cxnSp>
        <p:nvCxnSpPr>
          <p:cNvPr id="33" name="Прямая соединительная линия 32"/>
          <p:cNvCxnSpPr/>
          <p:nvPr/>
        </p:nvCxnSpPr>
        <p:spPr bwMode="white">
          <a:xfrm>
            <a:off x="1218884" y="0"/>
            <a:ext cx="0" cy="609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8613" y="1600201"/>
            <a:ext cx="8283272" cy="2654064"/>
          </a:xfrm>
        </p:spPr>
        <p:txBody>
          <a:bodyPr rtlCol="0" anchor="b">
            <a:normAutofit/>
          </a:bodyPr>
          <a:lstStyle>
            <a:lvl1pPr algn="l">
              <a:defRPr sz="5400" b="0" cap="none" baseline="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98613" y="4259996"/>
            <a:ext cx="7264623" cy="1150203"/>
          </a:xfrm>
        </p:spPr>
        <p:txBody>
          <a:bodyPr rtlCol="0" anchor="t">
            <a:normAutofit/>
          </a:bodyPr>
          <a:lstStyle>
            <a:lvl1pPr marL="0" indent="0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4A0BB48E-C38A-489F-B21D-27EBF8DA1A52}" type="datetime1">
              <a:rPr lang="ru-RU" smtClean="0"/>
              <a:pPr rtl="0"/>
              <a:t>17.07.2026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66571" y="6356351"/>
            <a:ext cx="609441" cy="365125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4467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93436" y="1600200"/>
            <a:ext cx="4814586" cy="45720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61651" y="1600200"/>
            <a:ext cx="4814586" cy="45720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 baseline="0"/>
            </a:lvl6pPr>
            <a:lvl7pPr>
              <a:defRPr sz="1800" baseline="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C824002-8F04-447D-8224-40D7ED6840A4}" type="datetime1">
              <a:rPr lang="ru-RU" smtClean="0"/>
              <a:pPr rtl="0"/>
              <a:t>17.07.2026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9113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93436" y="1499616"/>
            <a:ext cx="4818888" cy="93878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93436" y="2514706"/>
            <a:ext cx="4814586" cy="3657493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57349" y="1499616"/>
            <a:ext cx="4818888" cy="93878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57349" y="2514600"/>
            <a:ext cx="4818888" cy="3655568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A510220-7851-4877-87D8-65579BB1DD91}" type="datetime1">
              <a:rPr lang="ru-RU" smtClean="0"/>
              <a:pPr rtl="0"/>
              <a:t>17.07.2026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835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5D1B4D7-E962-4AD5-804D-44BB05D648F1}" type="datetime1">
              <a:rPr lang="ru-RU" smtClean="0"/>
              <a:pPr rtl="0"/>
              <a:t>17.07.2026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3578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ltGray">
          <a:xfrm>
            <a:off x="626239" y="0"/>
            <a:ext cx="30472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 bwMode="gray">
          <a:xfrm>
            <a:off x="10969942" y="0"/>
            <a:ext cx="922621" cy="6858000"/>
          </a:xfrm>
          <a:prstGeom prst="rect">
            <a:avLst/>
          </a:prstGeom>
          <a:solidFill>
            <a:schemeClr val="accent1">
              <a:lumMod val="75000"/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black">
          <a:xfrm>
            <a:off x="11892563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5E49B0F-5FC4-452C-84B9-DC5DB8F7EAF7}" type="datetime1">
              <a:rPr lang="ru-RU" smtClean="0"/>
              <a:pPr rtl="0"/>
              <a:t>17.07.2026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381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gray">
          <a:xfrm>
            <a:off x="621792" y="0"/>
            <a:ext cx="4147717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lt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 bwMode="white">
          <a:xfrm>
            <a:off x="621792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 bwMode="gray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white">
          <a:xfrm>
            <a:off x="1074240" y="381000"/>
            <a:ext cx="3293422" cy="1371600"/>
          </a:xfrm>
        </p:spPr>
        <p:txBody>
          <a:bodyPr rtlCol="0" anchor="b">
            <a:normAutofit/>
          </a:bodyPr>
          <a:lstStyle>
            <a:lvl1pPr algn="l">
              <a:defRPr sz="2800" b="0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251" y="482600"/>
            <a:ext cx="6195986" cy="568960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white">
          <a:xfrm>
            <a:off x="1074240" y="1828800"/>
            <a:ext cx="3293422" cy="4343400"/>
          </a:xfrm>
        </p:spPr>
        <p:txBody>
          <a:bodyPr rtlCol="0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C19F4E1-C9E2-4C86-91EE-CF98446AD814}" type="datetime1">
              <a:rPr lang="ru-RU" smtClean="0"/>
              <a:pPr rtl="0"/>
              <a:t>17.07.2026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804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 bwMode="black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ltGray">
          <a:xfrm>
            <a:off x="4875530" y="0"/>
            <a:ext cx="7017034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4240" y="381000"/>
            <a:ext cx="3293422" cy="1371600"/>
          </a:xfrm>
        </p:spPr>
        <p:txBody>
          <a:bodyPr rtlCol="0" anchor="b">
            <a:normAutofit/>
          </a:bodyPr>
          <a:lstStyle>
            <a:lvl1pPr algn="l">
              <a:defRPr sz="2800" b="0" cap="all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 hasCustomPrompt="1"/>
          </p:nvPr>
        </p:nvSpPr>
        <p:spPr bwMode="auto">
          <a:xfrm>
            <a:off x="5180251" y="482600"/>
            <a:ext cx="6195986" cy="5689600"/>
          </a:xfrm>
          <a:ln w="19050">
            <a:solidFill>
              <a:schemeClr val="bg1"/>
            </a:solidFill>
          </a:ln>
        </p:spPr>
        <p:txBody>
          <a:bodyPr rtlCol="0">
            <a:normAutofit/>
          </a:bodyPr>
          <a:lstStyle>
            <a:lvl1pPr marL="0" indent="0" rtl="0">
              <a:buNone/>
              <a:defRPr sz="2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dirty="0"/>
              <a:t>Щелкните значок, чтобы добавить фото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74240" y="1828800"/>
            <a:ext cx="3293422" cy="4343400"/>
          </a:xfrm>
        </p:spPr>
        <p:txBody>
          <a:bodyPr rtlCol="0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C544DC91-F540-462A-9952-3A556B4DB6D1}" type="datetime1">
              <a:rPr lang="ru-RU" smtClean="0"/>
              <a:pPr rtl="0"/>
              <a:t>17.07.2026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 bwMode="white">
          <a:xfrm>
            <a:off x="11879867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3900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gray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1714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 bwMode="black">
          <a:xfrm>
            <a:off x="617143" y="736219"/>
            <a:ext cx="609441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cxnSp>
        <p:nvCxnSpPr>
          <p:cNvPr id="14" name="Прямая соединительная линия 13"/>
          <p:cNvCxnSpPr/>
          <p:nvPr/>
        </p:nvCxnSpPr>
        <p:spPr bwMode="white">
          <a:xfrm>
            <a:off x="617143" y="7362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 bwMode="white">
          <a:xfrm>
            <a:off x="617143" y="13458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и"/>
          <p:cNvSpPr>
            <a:spLocks/>
          </p:cNvSpPr>
          <p:nvPr/>
        </p:nvSpPr>
        <p:spPr bwMode="white">
          <a:xfrm>
            <a:off x="756095" y="898102"/>
            <a:ext cx="336023" cy="294097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cxnSp>
        <p:nvCxnSpPr>
          <p:cNvPr id="16" name="Прямая соединительная линия 15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2398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93436" y="1600200"/>
            <a:ext cx="9782801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dirty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180250" y="6356351"/>
            <a:ext cx="12188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all" baseline="0">
                <a:solidFill>
                  <a:schemeClr val="tx1"/>
                </a:solidFill>
              </a:defRPr>
            </a:lvl1pPr>
          </a:lstStyle>
          <a:p>
            <a:pPr rtl="0"/>
            <a:fld id="{A4F087A6-40E8-4131-BEAB-4F5033CC1517}" type="datetime1">
              <a:rPr lang="ru-RU" smtClean="0"/>
              <a:pPr rtl="0"/>
              <a:t>17.07.2026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6595933" y="6356351"/>
            <a:ext cx="39740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all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766796" y="6356351"/>
            <a:ext cx="6094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all" baseline="0">
                <a:solidFill>
                  <a:schemeClr val="tx1"/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4322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46888" indent="-246888" algn="l" defTabSz="914400" rtl="0" eaLnBrk="1" latinLnBrk="0" hangingPunct="1">
        <a:lnSpc>
          <a:spcPct val="90000"/>
        </a:lnSpc>
        <a:spcBef>
          <a:spcPts val="1400"/>
        </a:spcBef>
        <a:buFont typeface="Euphemia" pitchFamily="34" charset="0"/>
        <a:buChar char="›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1264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7840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44168" indent="-246888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0992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07568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44144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80720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17296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6E91C0B6-8568-4F43-B8BD-01BCF3E03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5860" y="177801"/>
            <a:ext cx="10729192" cy="1153752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Результаты государственной итоговой аттестации </a:t>
            </a:r>
            <a:br>
              <a:rPr lang="ru-RU" b="1" dirty="0"/>
            </a:br>
            <a:r>
              <a:rPr lang="ru-RU" b="1" dirty="0"/>
              <a:t>по очной форме обучения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63B3256-2D2C-448C-8EF1-4A4C0F814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78" y="116632"/>
            <a:ext cx="1197868" cy="1214920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D97C24DD-D8F6-4926-BE09-FD063D5BDF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2943207"/>
              </p:ext>
            </p:extLst>
          </p:nvPr>
        </p:nvGraphicFramePr>
        <p:xfrm>
          <a:off x="333772" y="1484784"/>
          <a:ext cx="11521281" cy="5040560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761047">
                  <a:extLst>
                    <a:ext uri="{9D8B030D-6E8A-4147-A177-3AD203B41FA5}">
                      <a16:colId xmlns:a16="http://schemas.microsoft.com/office/drawing/2014/main" xmlns="" val="3182481244"/>
                    </a:ext>
                  </a:extLst>
                </a:gridCol>
                <a:gridCol w="975257">
                  <a:extLst>
                    <a:ext uri="{9D8B030D-6E8A-4147-A177-3AD203B41FA5}">
                      <a16:colId xmlns:a16="http://schemas.microsoft.com/office/drawing/2014/main" xmlns="" val="3712723185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60110528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238181999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3271204808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65782946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xmlns="" val="2960396476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629964125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700215958"/>
                    </a:ext>
                  </a:extLst>
                </a:gridCol>
                <a:gridCol w="1224137">
                  <a:extLst>
                    <a:ext uri="{9D8B030D-6E8A-4147-A177-3AD203B41FA5}">
                      <a16:colId xmlns:a16="http://schemas.microsoft.com/office/drawing/2014/main" xmlns="" val="3554156259"/>
                    </a:ext>
                  </a:extLst>
                </a:gridCol>
              </a:tblGrid>
              <a:tr h="547693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Уровень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образования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2023/2024 </a:t>
                      </a:r>
                      <a:r>
                        <a:rPr lang="ru-RU" sz="1800" dirty="0" err="1" smtClean="0">
                          <a:effectLst/>
                        </a:rPr>
                        <a:t>уч.г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2024/2025 </a:t>
                      </a:r>
                      <a:r>
                        <a:rPr lang="ru-RU" sz="1800" dirty="0" err="1" smtClean="0">
                          <a:effectLst/>
                        </a:rPr>
                        <a:t>уч.г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2025/2026 </a:t>
                      </a:r>
                      <a:r>
                        <a:rPr lang="ru-RU" sz="1800" dirty="0" err="1">
                          <a:effectLst/>
                        </a:rPr>
                        <a:t>уч.г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099517949"/>
                  </a:ext>
                </a:extLst>
              </a:tr>
              <a:tr h="9010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выпуск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дипломов с отличием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прошедших ГИА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выпуск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дипломов с отличием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прошедших ГИА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выпуск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дипломов с отличием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прошедших ГИА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614101533"/>
                  </a:ext>
                </a:extLst>
              </a:tr>
              <a:tr h="5675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Бакалавриат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679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584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638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188121135"/>
                  </a:ext>
                </a:extLst>
              </a:tr>
              <a:tr h="6691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Специалитет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135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133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144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313226651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Магистратура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71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77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024367715"/>
                  </a:ext>
                </a:extLst>
              </a:tr>
              <a:tr h="6269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Ординатура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0801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Итого по очной форме обучения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897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30%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830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30%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901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26%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705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6E91C0B6-8568-4F43-B8BD-01BCF3E03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5860" y="177801"/>
            <a:ext cx="10729192" cy="1153752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Результаты государственной итоговой аттестации </a:t>
            </a:r>
            <a:br>
              <a:rPr lang="ru-RU" b="1" dirty="0"/>
            </a:br>
            <a:r>
              <a:rPr lang="ru-RU" b="1" dirty="0"/>
              <a:t>по очной форме обучения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63B3256-2D2C-448C-8EF1-4A4C0F814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78" y="116632"/>
            <a:ext cx="1197868" cy="1214920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D97C24DD-D8F6-4926-BE09-FD063D5BDF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8038715"/>
              </p:ext>
            </p:extLst>
          </p:nvPr>
        </p:nvGraphicFramePr>
        <p:xfrm>
          <a:off x="333772" y="1484784"/>
          <a:ext cx="11521281" cy="5112568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2016224">
                  <a:extLst>
                    <a:ext uri="{9D8B030D-6E8A-4147-A177-3AD203B41FA5}">
                      <a16:colId xmlns:a16="http://schemas.microsoft.com/office/drawing/2014/main" xmlns="" val="318248124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3712723185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60110528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xmlns="" val="2238181999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3271204808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65782946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960396476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629964125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700215958"/>
                    </a:ext>
                  </a:extLst>
                </a:gridCol>
                <a:gridCol w="1008113">
                  <a:extLst>
                    <a:ext uri="{9D8B030D-6E8A-4147-A177-3AD203B41FA5}">
                      <a16:colId xmlns:a16="http://schemas.microsoft.com/office/drawing/2014/main" xmlns="" val="3554156259"/>
                    </a:ext>
                  </a:extLst>
                </a:gridCol>
              </a:tblGrid>
              <a:tr h="547693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Уровень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образования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2023/2024 </a:t>
                      </a:r>
                      <a:r>
                        <a:rPr lang="ru-RU" sz="1800" dirty="0" err="1" smtClean="0">
                          <a:effectLst/>
                        </a:rPr>
                        <a:t>уч.г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2024/2025 </a:t>
                      </a:r>
                      <a:r>
                        <a:rPr lang="ru-RU" sz="1800" dirty="0" err="1" smtClean="0">
                          <a:effectLst/>
                        </a:rPr>
                        <a:t>уч.г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2025/2026 </a:t>
                      </a:r>
                      <a:r>
                        <a:rPr lang="ru-RU" sz="1800" dirty="0" err="1">
                          <a:effectLst/>
                        </a:rPr>
                        <a:t>уч.г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099517949"/>
                  </a:ext>
                </a:extLst>
              </a:tr>
              <a:tr h="9010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Сдали экзамен на «отлично»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Защитили ВКР на «отлично»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 прошли ГИА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Сдали экзамен на «отлично»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Защитили ВКР на «отлично»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 прошли ГИА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Сдали экзамен на «отлично»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Защитили ВКР на «отлично»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 прошли ГИА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614101533"/>
                  </a:ext>
                </a:extLst>
              </a:tr>
              <a:tr h="6395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Бакалавриат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71%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71%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69%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188121135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Специалитет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313226651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Магистратура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024367715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Ординатура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85%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0081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</a:rPr>
                        <a:t>Итого по </a:t>
                      </a:r>
                      <a:r>
                        <a:rPr lang="ru-RU" sz="1700" dirty="0" smtClean="0">
                          <a:effectLst/>
                        </a:rPr>
                        <a:t>очной </a:t>
                      </a:r>
                      <a:r>
                        <a:rPr lang="ru-RU" sz="1700" dirty="0">
                          <a:effectLst/>
                        </a:rPr>
                        <a:t>форме обучения</a:t>
                      </a:r>
                      <a:endParaRPr lang="ru-RU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58%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69%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0%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57%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69%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56%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67%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0%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5379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6E91C0B6-8568-4F43-B8BD-01BCF3E03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5860" y="177801"/>
            <a:ext cx="10729192" cy="1153752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Результаты государственной итоговой аттестации </a:t>
            </a:r>
            <a:br>
              <a:rPr lang="ru-RU" b="1" dirty="0"/>
            </a:br>
            <a:r>
              <a:rPr lang="ru-RU" b="1" dirty="0"/>
              <a:t>по очно-заочной и заочной формам обучения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63B3256-2D2C-448C-8EF1-4A4C0F814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78" y="116632"/>
            <a:ext cx="1197868" cy="1214920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D97C24DD-D8F6-4926-BE09-FD063D5BDF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3417991"/>
              </p:ext>
            </p:extLst>
          </p:nvPr>
        </p:nvGraphicFramePr>
        <p:xfrm>
          <a:off x="261764" y="1484784"/>
          <a:ext cx="11593291" cy="4973733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872208">
                  <a:extLst>
                    <a:ext uri="{9D8B030D-6E8A-4147-A177-3AD203B41FA5}">
                      <a16:colId xmlns:a16="http://schemas.microsoft.com/office/drawing/2014/main" xmlns="" val="3182481244"/>
                    </a:ext>
                  </a:extLst>
                </a:gridCol>
                <a:gridCol w="881198">
                  <a:extLst>
                    <a:ext uri="{9D8B030D-6E8A-4147-A177-3AD203B41FA5}">
                      <a16:colId xmlns:a16="http://schemas.microsoft.com/office/drawing/2014/main" xmlns="" val="3712723185"/>
                    </a:ext>
                  </a:extLst>
                </a:gridCol>
                <a:gridCol w="1086871">
                  <a:extLst>
                    <a:ext uri="{9D8B030D-6E8A-4147-A177-3AD203B41FA5}">
                      <a16:colId xmlns:a16="http://schemas.microsoft.com/office/drawing/2014/main" xmlns="" val="2060110528"/>
                    </a:ext>
                  </a:extLst>
                </a:gridCol>
                <a:gridCol w="1159329">
                  <a:extLst>
                    <a:ext uri="{9D8B030D-6E8A-4147-A177-3AD203B41FA5}">
                      <a16:colId xmlns:a16="http://schemas.microsoft.com/office/drawing/2014/main" xmlns="" val="2238181999"/>
                    </a:ext>
                  </a:extLst>
                </a:gridCol>
                <a:gridCol w="941955">
                  <a:extLst>
                    <a:ext uri="{9D8B030D-6E8A-4147-A177-3AD203B41FA5}">
                      <a16:colId xmlns:a16="http://schemas.microsoft.com/office/drawing/2014/main" xmlns="" val="3271204808"/>
                    </a:ext>
                  </a:extLst>
                </a:gridCol>
                <a:gridCol w="1086871">
                  <a:extLst>
                    <a:ext uri="{9D8B030D-6E8A-4147-A177-3AD203B41FA5}">
                      <a16:colId xmlns:a16="http://schemas.microsoft.com/office/drawing/2014/main" xmlns="" val="265782946"/>
                    </a:ext>
                  </a:extLst>
                </a:gridCol>
                <a:gridCol w="1304245">
                  <a:extLst>
                    <a:ext uri="{9D8B030D-6E8A-4147-A177-3AD203B41FA5}">
                      <a16:colId xmlns:a16="http://schemas.microsoft.com/office/drawing/2014/main" xmlns="" val="2960396476"/>
                    </a:ext>
                  </a:extLst>
                </a:gridCol>
                <a:gridCol w="941955">
                  <a:extLst>
                    <a:ext uri="{9D8B030D-6E8A-4147-A177-3AD203B41FA5}">
                      <a16:colId xmlns:a16="http://schemas.microsoft.com/office/drawing/2014/main" xmlns="" val="2629964125"/>
                    </a:ext>
                  </a:extLst>
                </a:gridCol>
                <a:gridCol w="1086871">
                  <a:extLst>
                    <a:ext uri="{9D8B030D-6E8A-4147-A177-3AD203B41FA5}">
                      <a16:colId xmlns:a16="http://schemas.microsoft.com/office/drawing/2014/main" xmlns="" val="700215958"/>
                    </a:ext>
                  </a:extLst>
                </a:gridCol>
                <a:gridCol w="1231788">
                  <a:extLst>
                    <a:ext uri="{9D8B030D-6E8A-4147-A177-3AD203B41FA5}">
                      <a16:colId xmlns:a16="http://schemas.microsoft.com/office/drawing/2014/main" xmlns="" val="3554156259"/>
                    </a:ext>
                  </a:extLst>
                </a:gridCol>
              </a:tblGrid>
              <a:tr h="547693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Уровень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образования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2023/2024 </a:t>
                      </a:r>
                      <a:r>
                        <a:rPr lang="ru-RU" sz="1800" dirty="0" err="1" smtClean="0">
                          <a:effectLst/>
                        </a:rPr>
                        <a:t>уч.г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2024/2025 </a:t>
                      </a:r>
                      <a:r>
                        <a:rPr lang="ru-RU" sz="1800" dirty="0" err="1" smtClean="0">
                          <a:effectLst/>
                        </a:rPr>
                        <a:t>уч.г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2025/2026 </a:t>
                      </a:r>
                      <a:r>
                        <a:rPr lang="ru-RU" sz="1800" dirty="0" err="1">
                          <a:effectLst/>
                        </a:rPr>
                        <a:t>уч.г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099517949"/>
                  </a:ext>
                </a:extLst>
              </a:tr>
              <a:tr h="9010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выпуск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дипломов с отличием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прошедших ГИА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выпуск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дипломов с отличием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прошедших ГИА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выпуск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дипломов с отличием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прошедших ГИА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614101533"/>
                  </a:ext>
                </a:extLst>
              </a:tr>
              <a:tr h="7115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Бакалавриат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376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317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241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188121135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Специалитет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920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Магистратура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198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195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212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024367715"/>
                  </a:ext>
                </a:extLst>
              </a:tr>
              <a:tr h="12293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</a:rPr>
                        <a:t>Итого по очно-заочной и заочной формам обучения</a:t>
                      </a:r>
                      <a:endParaRPr lang="ru-RU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574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28%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98%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536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23%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99%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466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27%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99%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172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6E91C0B6-8568-4F43-B8BD-01BCF3E03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5860" y="177801"/>
            <a:ext cx="10729192" cy="1153752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Результаты государственной итоговой аттестации </a:t>
            </a:r>
            <a:br>
              <a:rPr lang="ru-RU" b="1" dirty="0"/>
            </a:br>
            <a:r>
              <a:rPr lang="ru-RU" b="1" dirty="0"/>
              <a:t>по очно-заочной и заочной формам обучения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63B3256-2D2C-448C-8EF1-4A4C0F814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78" y="116632"/>
            <a:ext cx="1197868" cy="1214920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D97C24DD-D8F6-4926-BE09-FD063D5BDF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6904744"/>
              </p:ext>
            </p:extLst>
          </p:nvPr>
        </p:nvGraphicFramePr>
        <p:xfrm>
          <a:off x="333772" y="1484784"/>
          <a:ext cx="11521281" cy="5045741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2016224">
                  <a:extLst>
                    <a:ext uri="{9D8B030D-6E8A-4147-A177-3AD203B41FA5}">
                      <a16:colId xmlns:a16="http://schemas.microsoft.com/office/drawing/2014/main" xmlns="" val="318248124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371272318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60110528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238181999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3271204808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65782946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960396476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629964125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700215958"/>
                    </a:ext>
                  </a:extLst>
                </a:gridCol>
                <a:gridCol w="1008113">
                  <a:extLst>
                    <a:ext uri="{9D8B030D-6E8A-4147-A177-3AD203B41FA5}">
                      <a16:colId xmlns:a16="http://schemas.microsoft.com/office/drawing/2014/main" xmlns="" val="3554156259"/>
                    </a:ext>
                  </a:extLst>
                </a:gridCol>
              </a:tblGrid>
              <a:tr h="547693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Уровень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образования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2023/2024 </a:t>
                      </a:r>
                      <a:r>
                        <a:rPr lang="ru-RU" sz="1800" dirty="0" err="1" smtClean="0">
                          <a:effectLst/>
                        </a:rPr>
                        <a:t>уч.г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2024/2025 </a:t>
                      </a:r>
                      <a:r>
                        <a:rPr lang="ru-RU" sz="1800" dirty="0" err="1" smtClean="0">
                          <a:effectLst/>
                        </a:rPr>
                        <a:t>уч.г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2025/2026 </a:t>
                      </a:r>
                      <a:r>
                        <a:rPr lang="ru-RU" sz="1800" dirty="0" err="1">
                          <a:effectLst/>
                        </a:rPr>
                        <a:t>уч.г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099517949"/>
                  </a:ext>
                </a:extLst>
              </a:tr>
              <a:tr h="9010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Сдали экзамен на «отлично»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Защитили ВКР на «отлично»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 прошли ГИА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Сдали экзамен на «отлично»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Защитили ВКР на «отлично»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 прошли ГИА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Сдали экзамен на «отлично»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Защитили ВКР на «отлично»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 прошли ГИА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614101533"/>
                  </a:ext>
                </a:extLst>
              </a:tr>
              <a:tr h="7115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Бакалавриат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57%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188121135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Специалитет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640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Магистратура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69%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71%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024367715"/>
                  </a:ext>
                </a:extLst>
              </a:tr>
              <a:tr h="12293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Итого очно-заочной и заочной формам обучения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42%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59%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2%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42%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59%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1%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45%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63%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1%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5308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6E91C0B6-8568-4F43-B8BD-01BCF3E03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5860" y="177801"/>
            <a:ext cx="10729192" cy="1153752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Результаты государственной итоговой аттестации </a:t>
            </a:r>
            <a:br>
              <a:rPr lang="ru-RU" b="1" dirty="0"/>
            </a:br>
            <a:r>
              <a:rPr lang="ru-RU" b="1" dirty="0"/>
              <a:t>по университету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63B3256-2D2C-448C-8EF1-4A4C0F814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78" y="116632"/>
            <a:ext cx="1197868" cy="1214920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D97C24DD-D8F6-4926-BE09-FD063D5BDF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8982323"/>
              </p:ext>
            </p:extLst>
          </p:nvPr>
        </p:nvGraphicFramePr>
        <p:xfrm>
          <a:off x="333772" y="1484784"/>
          <a:ext cx="11521281" cy="5112568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761047">
                  <a:extLst>
                    <a:ext uri="{9D8B030D-6E8A-4147-A177-3AD203B41FA5}">
                      <a16:colId xmlns:a16="http://schemas.microsoft.com/office/drawing/2014/main" xmlns="" val="3182481244"/>
                    </a:ext>
                  </a:extLst>
                </a:gridCol>
                <a:gridCol w="975257">
                  <a:extLst>
                    <a:ext uri="{9D8B030D-6E8A-4147-A177-3AD203B41FA5}">
                      <a16:colId xmlns:a16="http://schemas.microsoft.com/office/drawing/2014/main" xmlns="" val="3712723185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60110528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238181999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3271204808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65782946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xmlns="" val="2960396476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629964125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700215958"/>
                    </a:ext>
                  </a:extLst>
                </a:gridCol>
                <a:gridCol w="1224137">
                  <a:extLst>
                    <a:ext uri="{9D8B030D-6E8A-4147-A177-3AD203B41FA5}">
                      <a16:colId xmlns:a16="http://schemas.microsoft.com/office/drawing/2014/main" xmlns="" val="3554156259"/>
                    </a:ext>
                  </a:extLst>
                </a:gridCol>
              </a:tblGrid>
              <a:tr h="547693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Уровень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образования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2023/2024 </a:t>
                      </a:r>
                      <a:r>
                        <a:rPr lang="ru-RU" sz="1800" dirty="0" err="1" smtClean="0">
                          <a:effectLst/>
                        </a:rPr>
                        <a:t>уч.г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2024/2025 </a:t>
                      </a:r>
                      <a:r>
                        <a:rPr lang="ru-RU" sz="1800" dirty="0" err="1" smtClean="0">
                          <a:effectLst/>
                        </a:rPr>
                        <a:t>уч.г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2025/2026 </a:t>
                      </a:r>
                      <a:r>
                        <a:rPr lang="ru-RU" sz="1800" dirty="0" err="1">
                          <a:effectLst/>
                        </a:rPr>
                        <a:t>уч.г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099517949"/>
                  </a:ext>
                </a:extLst>
              </a:tr>
              <a:tr h="9010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выпуск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дипломов с отличием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прошедших ГИА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выпуск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дипломов с отличием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прошедших ГИА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выпуск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дипломов с отличием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прошедших ГИА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614101533"/>
                  </a:ext>
                </a:extLst>
              </a:tr>
              <a:tr h="6395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Бакалавриат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1055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901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879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188121135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Специалитет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135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157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157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313226651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Магистратура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261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266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289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024367715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Ординатура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0081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Итого по университету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1471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29%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99%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1366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27%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99%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1367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27%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99%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6124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6E91C0B6-8568-4F43-B8BD-01BCF3E03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5860" y="177801"/>
            <a:ext cx="10729192" cy="1153752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Результаты государственной итоговой аттестации </a:t>
            </a:r>
            <a:br>
              <a:rPr lang="ru-RU" b="1" dirty="0"/>
            </a:br>
            <a:r>
              <a:rPr lang="ru-RU" b="1" dirty="0"/>
              <a:t>по университету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63B3256-2D2C-448C-8EF1-4A4C0F814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78" y="116632"/>
            <a:ext cx="1197868" cy="1214920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D97C24DD-D8F6-4926-BE09-FD063D5BDF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7747993"/>
              </p:ext>
            </p:extLst>
          </p:nvPr>
        </p:nvGraphicFramePr>
        <p:xfrm>
          <a:off x="333772" y="1484784"/>
          <a:ext cx="11521281" cy="5112568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761047">
                  <a:extLst>
                    <a:ext uri="{9D8B030D-6E8A-4147-A177-3AD203B41FA5}">
                      <a16:colId xmlns:a16="http://schemas.microsoft.com/office/drawing/2014/main" xmlns="" val="3182481244"/>
                    </a:ext>
                  </a:extLst>
                </a:gridCol>
                <a:gridCol w="1119273">
                  <a:extLst>
                    <a:ext uri="{9D8B030D-6E8A-4147-A177-3AD203B41FA5}">
                      <a16:colId xmlns:a16="http://schemas.microsoft.com/office/drawing/2014/main" xmlns="" val="3712723185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60110528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2238181999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3271204808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65782946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960396476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xmlns="" val="2629964125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xmlns="" val="700215958"/>
                    </a:ext>
                  </a:extLst>
                </a:gridCol>
                <a:gridCol w="936105">
                  <a:extLst>
                    <a:ext uri="{9D8B030D-6E8A-4147-A177-3AD203B41FA5}">
                      <a16:colId xmlns:a16="http://schemas.microsoft.com/office/drawing/2014/main" xmlns="" val="3554156259"/>
                    </a:ext>
                  </a:extLst>
                </a:gridCol>
              </a:tblGrid>
              <a:tr h="547693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Уровень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образования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2023/2024 </a:t>
                      </a:r>
                      <a:r>
                        <a:rPr lang="ru-RU" sz="1800" dirty="0" err="1" smtClean="0">
                          <a:effectLst/>
                        </a:rPr>
                        <a:t>уч.г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2024/2025 </a:t>
                      </a:r>
                      <a:r>
                        <a:rPr lang="ru-RU" sz="1800" dirty="0" err="1" smtClean="0">
                          <a:effectLst/>
                        </a:rPr>
                        <a:t>уч.г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2025/2026 </a:t>
                      </a:r>
                      <a:r>
                        <a:rPr lang="ru-RU" sz="1800" dirty="0" err="1">
                          <a:effectLst/>
                        </a:rPr>
                        <a:t>уч.г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099517949"/>
                  </a:ext>
                </a:extLst>
              </a:tr>
              <a:tr h="9010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Сдали экзамен на «отлично»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Защитили ВКР на «отлично»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 прошли ГИА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Сдали экзамен на «отлично»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Защитили ВКР на «отлично»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 прошли ГИА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Сдали экзамен на «отлично»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Защитили ВКР на «отлично»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 прошли ГИА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614101533"/>
                  </a:ext>
                </a:extLst>
              </a:tr>
              <a:tr h="6395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Бакалавриат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188121135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Специалитет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313226651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Магистратура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69%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024367715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Ординатура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85%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0%</a:t>
                      </a:r>
                      <a:endParaRPr lang="ru-RU" sz="1800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9361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Итого по университету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53%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64%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1%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52%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65%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1%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53%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66%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1%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3476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Математика 16 х 9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6309082_TF02787947.potx" id="{3964D7A7-1B85-4031-AAD6-1B50F98CF473}" vid="{CAF00616-F4D4-4454-9A4A-5919532F2D53}"/>
    </a:ext>
  </a:extLst>
</a:theme>
</file>

<file path=ppt/theme/theme2.xml><?xml version="1.0" encoding="utf-8"?>
<a:theme xmlns:a="http://schemas.openxmlformats.org/drawingml/2006/main" name="Тема Offic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2973</TotalTime>
  <Words>784</Words>
  <Application>Microsoft Office PowerPoint</Application>
  <PresentationFormat>Произвольный</PresentationFormat>
  <Paragraphs>370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Euphemia</vt:lpstr>
      <vt:lpstr>Times New Roman</vt:lpstr>
      <vt:lpstr>Математика 16 х 9</vt:lpstr>
      <vt:lpstr>Результаты государственной итоговой аттестации  по очной форме обучения</vt:lpstr>
      <vt:lpstr>Результаты государственной итоговой аттестации  по очной форме обучения</vt:lpstr>
      <vt:lpstr>Результаты государственной итоговой аттестации  по очно-заочной и заочной формам обучения</vt:lpstr>
      <vt:lpstr>Результаты государственной итоговой аттестации  по очно-заочной и заочной формам обучения</vt:lpstr>
      <vt:lpstr>Результаты государственной итоговой аттестации  по университету</vt:lpstr>
      <vt:lpstr>Результаты государственной итоговой аттестации  по университету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Результаты входного контроля обучающихся Калужского государственного университета им. К.Э. Циолковского    февраль 2019-2020 уч. года</dc:title>
  <dc:creator>Захарова Марина Владимировна</dc:creator>
  <cp:lastModifiedBy>Анна Петровна Бутенко</cp:lastModifiedBy>
  <cp:revision>226</cp:revision>
  <cp:lastPrinted>2025-07-04T11:37:50Z</cp:lastPrinted>
  <dcterms:created xsi:type="dcterms:W3CDTF">2020-05-15T15:18:11Z</dcterms:created>
  <dcterms:modified xsi:type="dcterms:W3CDTF">2026-07-17T11:25:32Z</dcterms:modified>
</cp:coreProperties>
</file>