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4" r:id="rId2"/>
    <p:sldId id="306" r:id="rId3"/>
    <p:sldId id="308" r:id="rId4"/>
    <p:sldId id="305" r:id="rId5"/>
    <p:sldId id="307" r:id="rId6"/>
    <p:sldId id="309" r:id="rId7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66FF66"/>
    <a:srgbClr val="00CC00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howGuides="1">
      <p:cViewPr varScale="1">
        <p:scale>
          <a:sx n="86" d="100"/>
          <a:sy n="86" d="100"/>
        </p:scale>
        <p:origin x="566" y="5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pPr rtl="0"/>
              <a:t>17.07.2023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8" y="177800"/>
            <a:ext cx="10657184" cy="13789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уровням образования </a:t>
            </a:r>
            <a:br>
              <a:rPr lang="ru-RU" b="1" dirty="0"/>
            </a:br>
            <a:r>
              <a:rPr lang="ru-RU" b="1" dirty="0"/>
              <a:t>(зимняя сессия, очная форма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26484"/>
              </p:ext>
            </p:extLst>
          </p:nvPr>
        </p:nvGraphicFramePr>
        <p:xfrm>
          <a:off x="1270941" y="1772816"/>
          <a:ext cx="10369152" cy="47499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6748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119664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</a:tblGrid>
              <a:tr h="517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85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91%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71%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522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Специалитет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81%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53%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92%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89%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66%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1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874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курсам (зимняя сессия, очная форма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5BF5A88-98E0-4994-9C8C-67817F6C0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131626"/>
              </p:ext>
            </p:extLst>
          </p:nvPr>
        </p:nvGraphicFramePr>
        <p:xfrm>
          <a:off x="693812" y="1392721"/>
          <a:ext cx="10729191" cy="523538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3414">
                  <a:extLst>
                    <a:ext uri="{9D8B030D-6E8A-4147-A177-3AD203B41FA5}">
                      <a16:colId xmlns:a16="http://schemas.microsoft.com/office/drawing/2014/main" val="317254764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558396451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2481885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376579154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179421563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470000"/>
                    </a:ext>
                  </a:extLst>
                </a:gridCol>
                <a:gridCol w="1168707">
                  <a:extLst>
                    <a:ext uri="{9D8B030D-6E8A-4147-A177-3AD203B41FA5}">
                      <a16:colId xmlns:a16="http://schemas.microsoft.com/office/drawing/2014/main" val="2885476130"/>
                    </a:ext>
                  </a:extLst>
                </a:gridCol>
              </a:tblGrid>
              <a:tr h="4857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Курс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47829"/>
                  </a:ext>
                </a:extLst>
              </a:tr>
              <a:tr h="857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450402"/>
                  </a:ext>
                </a:extLst>
              </a:tr>
              <a:tr h="684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88%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68%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911626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88%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67%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965666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Третий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85%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64%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46207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Четвертый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91%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65%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494665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Пятый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81%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65%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680587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Шестой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96%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81%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1679236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89%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66%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57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7493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Динамика абсолютной успеваемости и качества знаний по институтам (зимняя сессия, очная форма обучения)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F265EBF-C6A2-4DD0-ABE5-43F03148B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785352"/>
              </p:ext>
            </p:extLst>
          </p:nvPr>
        </p:nvGraphicFramePr>
        <p:xfrm>
          <a:off x="104031" y="1174438"/>
          <a:ext cx="11737303" cy="55669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39294">
                  <a:extLst>
                    <a:ext uri="{9D8B030D-6E8A-4147-A177-3AD203B41FA5}">
                      <a16:colId xmlns:a16="http://schemas.microsoft.com/office/drawing/2014/main" val="3611518205"/>
                    </a:ext>
                  </a:extLst>
                </a:gridCol>
                <a:gridCol w="1633314">
                  <a:extLst>
                    <a:ext uri="{9D8B030D-6E8A-4147-A177-3AD203B41FA5}">
                      <a16:colId xmlns:a16="http://schemas.microsoft.com/office/drawing/2014/main" val="10189884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67251484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94425368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028759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085218320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161401906"/>
                    </a:ext>
                  </a:extLst>
                </a:gridCol>
              </a:tblGrid>
              <a:tr h="5238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Институты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702909"/>
                  </a:ext>
                </a:extLst>
              </a:tr>
              <a:tr h="84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786318225"/>
                  </a:ext>
                </a:extLst>
              </a:tr>
              <a:tr h="2760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педагогики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97%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74%</a:t>
                      </a:r>
                      <a:endParaRPr lang="ru-RU" sz="1800" b="0" i="0" u="none" strike="noStrike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991365584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искусств и социокультурного проектирования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93%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88%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3281634332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филологии и массмедиа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93%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53%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3151135200"/>
                  </a:ext>
                </a:extLst>
              </a:tr>
              <a:tr h="428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естествознания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92%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76%</a:t>
                      </a:r>
                      <a:endParaRPr lang="ru-RU" sz="1800" b="0" i="0" u="none" strike="noStrike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2473419205"/>
                  </a:ext>
                </a:extLst>
              </a:tr>
              <a:tr h="502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истории и права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89%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60%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2275342707"/>
                  </a:ext>
                </a:extLst>
              </a:tr>
              <a:tr h="3893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психологии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88%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63%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2995580406"/>
                  </a:ext>
                </a:extLst>
              </a:tr>
              <a:tr h="495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лингвистики и мировых языков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86%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62%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97523803"/>
                  </a:ext>
                </a:extLst>
              </a:tr>
              <a:tr h="4259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Инженерно-технологический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86%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62%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3306808633"/>
                  </a:ext>
                </a:extLst>
              </a:tr>
              <a:tr h="3751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Медицинский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75%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53%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507690584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Итого по университету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89%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66%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:a16="http://schemas.microsoft.com/office/drawing/2014/main" val="1351528889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97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892" y="660265"/>
            <a:ext cx="10454702" cy="874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уровням образования (зимняя сессия, заочная и очно-заочная формы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895617"/>
              </p:ext>
            </p:extLst>
          </p:nvPr>
        </p:nvGraphicFramePr>
        <p:xfrm>
          <a:off x="1292746" y="1700808"/>
          <a:ext cx="10369152" cy="47499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6748">
                  <a:extLst>
                    <a:ext uri="{9D8B030D-6E8A-4147-A177-3AD203B41FA5}">
                      <a16:colId xmlns:a16="http://schemas.microsoft.com/office/drawing/2014/main" val="3182481244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3712723185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06011052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3271204808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65782946"/>
                    </a:ext>
                  </a:extLst>
                </a:gridCol>
                <a:gridCol w="1526548">
                  <a:extLst>
                    <a:ext uri="{9D8B030D-6E8A-4147-A177-3AD203B41FA5}">
                      <a16:colId xmlns:a16="http://schemas.microsoft.com/office/drawing/2014/main" val="2629964125"/>
                    </a:ext>
                  </a:extLst>
                </a:gridCol>
                <a:gridCol w="1119664">
                  <a:extLst>
                    <a:ext uri="{9D8B030D-6E8A-4147-A177-3AD203B41FA5}">
                      <a16:colId xmlns:a16="http://schemas.microsoft.com/office/drawing/2014/main" val="700215958"/>
                    </a:ext>
                  </a:extLst>
                </a:gridCol>
              </a:tblGrid>
              <a:tr h="517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517949"/>
                  </a:ext>
                </a:extLst>
              </a:tr>
              <a:tr h="85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410153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121135"/>
                  </a:ext>
                </a:extLst>
              </a:tr>
              <a:tr h="522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Специалитет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47%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226651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86%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367715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74%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39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0"/>
            <a:ext cx="10729192" cy="12149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курсам (зимняя сессия, заочная и очно-заочная формы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5BF5A88-98E0-4994-9C8C-67817F6C0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549381"/>
              </p:ext>
            </p:extLst>
          </p:nvPr>
        </p:nvGraphicFramePr>
        <p:xfrm>
          <a:off x="909836" y="1471299"/>
          <a:ext cx="10729191" cy="523538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3414">
                  <a:extLst>
                    <a:ext uri="{9D8B030D-6E8A-4147-A177-3AD203B41FA5}">
                      <a16:colId xmlns:a16="http://schemas.microsoft.com/office/drawing/2014/main" val="317254764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558396451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24818852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376579154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179421563"/>
                    </a:ext>
                  </a:extLst>
                </a:gridCol>
                <a:gridCol w="1593414">
                  <a:extLst>
                    <a:ext uri="{9D8B030D-6E8A-4147-A177-3AD203B41FA5}">
                      <a16:colId xmlns:a16="http://schemas.microsoft.com/office/drawing/2014/main" val="2470000"/>
                    </a:ext>
                  </a:extLst>
                </a:gridCol>
                <a:gridCol w="1168707">
                  <a:extLst>
                    <a:ext uri="{9D8B030D-6E8A-4147-A177-3AD203B41FA5}">
                      <a16:colId xmlns:a16="http://schemas.microsoft.com/office/drawing/2014/main" val="2885476130"/>
                    </a:ext>
                  </a:extLst>
                </a:gridCol>
              </a:tblGrid>
              <a:tr h="4857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Курс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47829"/>
                  </a:ext>
                </a:extLst>
              </a:tr>
              <a:tr h="857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знаний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450402"/>
                  </a:ext>
                </a:extLst>
              </a:tr>
              <a:tr h="684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911626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965666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Третий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46207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Четвертый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494665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Пятый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680587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Шестой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1679236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74%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83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08" y="498970"/>
            <a:ext cx="9782801" cy="7697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Динамика абсолютной успеваемости и качества знаний по институтам (зимняя сессия, заочная и очно-заочная формы обучения)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386A811-0FA7-487C-B0E5-17DC848BB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78319"/>
              </p:ext>
            </p:extLst>
          </p:nvPr>
        </p:nvGraphicFramePr>
        <p:xfrm>
          <a:off x="189756" y="1196752"/>
          <a:ext cx="11809312" cy="5460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3489752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566239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29239185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57942453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74330706"/>
                    </a:ext>
                  </a:extLst>
                </a:gridCol>
                <a:gridCol w="1474803">
                  <a:extLst>
                    <a:ext uri="{9D8B030D-6E8A-4147-A177-3AD203B41FA5}">
                      <a16:colId xmlns:a16="http://schemas.microsoft.com/office/drawing/2014/main" val="501247039"/>
                    </a:ext>
                  </a:extLst>
                </a:gridCol>
                <a:gridCol w="1117485">
                  <a:extLst>
                    <a:ext uri="{9D8B030D-6E8A-4147-A177-3AD203B41FA5}">
                      <a16:colId xmlns:a16="http://schemas.microsoft.com/office/drawing/2014/main" val="4189154751"/>
                    </a:ext>
                  </a:extLst>
                </a:gridCol>
              </a:tblGrid>
              <a:tr h="47374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Институты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2020/2021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2021/2022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714483"/>
                  </a:ext>
                </a:extLst>
              </a:tr>
              <a:tr h="1256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4230273518"/>
                  </a:ext>
                </a:extLst>
              </a:tr>
              <a:tr h="3267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естествознания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100%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91%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88%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4091188175"/>
                  </a:ext>
                </a:extLst>
              </a:tr>
              <a:tr h="6282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лингвистики и мировых языков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98%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98%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2001171314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филологии и массмедиа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93%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78%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74%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418987806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искусств и социокультурного проектирования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88%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84%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3736829413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педагогики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88%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81%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174095085"/>
                  </a:ext>
                </a:extLst>
              </a:tr>
              <a:tr h="6282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Инженерно-технологический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88%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78%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802612533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психологии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86%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82%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3143545079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истории и права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660033"/>
                          </a:solidFill>
                          <a:effectLst/>
                        </a:rPr>
                        <a:t>85%</a:t>
                      </a:r>
                      <a:endParaRPr lang="ru-RU" sz="1800" b="0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69%</a:t>
                      </a:r>
                      <a:endParaRPr lang="ru-RU" sz="1800" b="0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96837928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Итого по университету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91%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83%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74%</a:t>
                      </a: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:a16="http://schemas.microsoft.com/office/drawing/2014/main" val="185205414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922"/>
            <a:ext cx="1338923" cy="135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6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855</Words>
  <Application>Microsoft Office PowerPoint</Application>
  <PresentationFormat>Произвольный</PresentationFormat>
  <Paragraphs>357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Euphemia</vt:lpstr>
      <vt:lpstr>Математика 16 х 9</vt:lpstr>
      <vt:lpstr>Динамика абсолютной успеваемости и качества знаний по уровням образования  (зимняя сессия, очная форма обучения)</vt:lpstr>
      <vt:lpstr>Динамика абсолютной успеваемости и качества знаний по курсам (зимняя сессия, очная форма обучения)</vt:lpstr>
      <vt:lpstr>Динамика абсолютной успеваемости и качества знаний по институтам (зимняя сессия, очная форма обучения)</vt:lpstr>
      <vt:lpstr>Динамика абсолютной успеваемости и качества знаний по уровням образования (зимняя сессия, заочная и очно-заочная формы обучения)</vt:lpstr>
      <vt:lpstr>Динамика абсолютной успеваемости и качества знаний по курсам (зимняя сессия, заочная и очно-заочная формы обучения)</vt:lpstr>
      <vt:lpstr>Динамика абсолютной успеваемости и качества знаний по институтам (зимняя сессия, заочная и очно-заочная формы обучения)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входного контроля обучающихся Калужского государственного университета им. К.Э. Циолковского    февраль 2019-2020 уч. года</dc:title>
  <dc:creator>Захарова Марина Владимировна</dc:creator>
  <cp:lastModifiedBy>Молчанова Екатерина Валерьевна</cp:lastModifiedBy>
  <cp:revision>183</cp:revision>
  <cp:lastPrinted>2021-03-05T09:24:39Z</cp:lastPrinted>
  <dcterms:created xsi:type="dcterms:W3CDTF">2020-05-15T15:18:11Z</dcterms:created>
  <dcterms:modified xsi:type="dcterms:W3CDTF">2023-07-17T10:42:22Z</dcterms:modified>
</cp:coreProperties>
</file>