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7" r:id="rId3"/>
    <p:sldId id="305" r:id="rId4"/>
    <p:sldId id="307" r:id="rId5"/>
    <p:sldId id="308" r:id="rId6"/>
    <p:sldId id="309" r:id="rId7"/>
    <p:sldId id="310" r:id="rId8"/>
    <p:sldId id="314" r:id="rId9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52"/>
    <a:srgbClr val="00CC00"/>
    <a:srgbClr val="660033"/>
    <a:srgbClr val="003300"/>
    <a:srgbClr val="66FF66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4660"/>
  </p:normalViewPr>
  <p:slideViewPr>
    <p:cSldViewPr showGuides="1">
      <p:cViewPr varScale="1">
        <p:scale>
          <a:sx n="86" d="100"/>
          <a:sy n="86" d="100"/>
        </p:scale>
        <p:origin x="389" y="5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92;&#1077;&#1074;&#1088;&#1072;&#1083;&#1100;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92;&#1077;&#1074;&#1088;&#1072;&#1083;&#1100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92;&#1077;&#1074;&#1088;&#1072;&#1083;&#1100;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92;&#1077;&#1074;&#1088;&#1072;&#1083;&#1100;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92;&#1077;&#1074;&#1088;&#1072;&#1083;&#1100;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ИТИ!$E$3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ИТИ!$D$4</c:f>
              <c:strCache>
                <c:ptCount val="1"/>
                <c:pt idx="0">
                  <c:v>История искусств
07.03.01 Архитектура, профиль "Архитектурное проектирование", Б-Арх-11</c:v>
                </c:pt>
              </c:strCache>
            </c:strRef>
          </c:cat>
          <c:val>
            <c:numRef>
              <c:f>ИТИ!$E$4</c:f>
              <c:numCache>
                <c:formatCode>0%</c:formatCode>
                <c:ptCount val="1"/>
                <c:pt idx="0">
                  <c:v>0.52400000000000002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CC-48AB-94F0-A2CA9A289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195904"/>
        <c:axId val="222196232"/>
      </c:barChart>
      <c:catAx>
        <c:axId val="22219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196232"/>
        <c:crosses val="autoZero"/>
        <c:auto val="1"/>
        <c:lblAlgn val="ctr"/>
        <c:lblOffset val="100"/>
        <c:noMultiLvlLbl val="0"/>
      </c:catAx>
      <c:valAx>
        <c:axId val="2221962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219590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ИИиСКП!$E$3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ИИиСКП!$D$4:$D$5</c:f>
              <c:strCache>
                <c:ptCount val="2"/>
                <c:pt idx="0">
                  <c:v>Методика обучения предмету  "Физическая культура"
44.03.05 Педагогическое образование (с двумя профилями подготовки),  профиль "Физическая культура и дополнительное образование детей", Б-ПФКДО-31</c:v>
                </c:pt>
                <c:pt idx="1">
                  <c:v>Теоретические основы безопасности
44.03.05 Педагогическое образование (с двумя профилями подготовки), профиль "Физическая культура и основы безопасности жизнедеятельности", Б-ПФКБЖ-41</c:v>
                </c:pt>
              </c:strCache>
            </c:strRef>
          </c:cat>
          <c:val>
            <c:numRef>
              <c:f>ИИиСКП!$E$4:$E$5</c:f>
              <c:numCache>
                <c:formatCode>0%</c:formatCode>
                <c:ptCount val="2"/>
                <c:pt idx="0">
                  <c:v>0.318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07-4B89-B1B5-04A56E61A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836056"/>
        <c:axId val="303723792"/>
      </c:barChart>
      <c:catAx>
        <c:axId val="34183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723792"/>
        <c:crosses val="autoZero"/>
        <c:auto val="1"/>
        <c:lblAlgn val="ctr"/>
        <c:lblOffset val="100"/>
        <c:noMultiLvlLbl val="0"/>
      </c:catAx>
      <c:valAx>
        <c:axId val="3037237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183605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ИИиП!$E$3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ИИиП!$D$4:$D$6</c:f>
              <c:strCache>
                <c:ptCount val="3"/>
                <c:pt idx="0">
                  <c:v>Введение в политическую теорию
41.03.06 Публичная политика и социальные науки, профиль "Социально-политические коммуникации", 
Б-ППСН-11</c:v>
                </c:pt>
                <c:pt idx="1">
                  <c:v>Этнополитология
41.03.06 Публичная политика и социальные науки, профиль "Социально-политические коммуникации", 
Б-ППСН-31</c:v>
                </c:pt>
                <c:pt idx="2">
                  <c:v>Уголовное право
40.03.01 Юриспруденция, профиль "Юриспруденция", 
Б-Юр-21</c:v>
                </c:pt>
              </c:strCache>
            </c:strRef>
          </c:cat>
          <c:val>
            <c:numRef>
              <c:f>ИИиП!$E$4:$E$6</c:f>
              <c:numCache>
                <c:formatCode>0%</c:formatCode>
                <c:ptCount val="3"/>
                <c:pt idx="0">
                  <c:v>6.2E-2</c:v>
                </c:pt>
                <c:pt idx="1">
                  <c:v>5.8999999999999997E-2</c:v>
                </c:pt>
                <c:pt idx="2">
                  <c:v>0.13800000000000001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2-4293-A733-A436DCEBD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087424"/>
        <c:axId val="220085784"/>
      </c:barChart>
      <c:catAx>
        <c:axId val="22008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085784"/>
        <c:crosses val="autoZero"/>
        <c:auto val="1"/>
        <c:lblAlgn val="ctr"/>
        <c:lblOffset val="100"/>
        <c:noMultiLvlLbl val="0"/>
      </c:catAx>
      <c:valAx>
        <c:axId val="2200857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08742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9168999424748"/>
          <c:y val="2.3934138474795166E-2"/>
          <c:w val="0.85826969954075927"/>
          <c:h val="0.39475223807744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ИЛиМЯ!$E$3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ИЛиМЯ!$D$4:$D$12</c:f>
              <c:strCache>
                <c:ptCount val="9"/>
                <c:pt idx="0">
                  <c:v>История и культура стран первого иностранного языка
45.03.02 Лингвистика, профиль "Перевод и переводоведение (французский и английский языки)", 
Б-ЛПеФА- 11</c:v>
                </c:pt>
                <c:pt idx="1">
                  <c:v>Теория и анализ строя первого иностранного языка
45.03.02 Лингвистика, профиль "Перевод и переводоведение (английский и немецкий языки)", 
Б-ЛПеАН-31, 
Б-ЛПеАН-32</c:v>
                </c:pt>
                <c:pt idx="2">
                  <c:v>Теория и анализ строя первого иностранного языка
45.03.02 Лингвистика, профиль "Перевод и переводоведение (французский и английский языки)", 
Б-ЛПеФА-31,
Б-ЛПеФА-32</c:v>
                </c:pt>
                <c:pt idx="3">
                  <c:v>Страноведение (второй иностранный язык)
45.03.02 Лингвистика, профиль "Теория и методика преподавания иностранных языков и культур (английский и немецкий языки)",
Б-ЛАН-41</c:v>
                </c:pt>
                <c:pt idx="4">
                  <c:v>Страноведение (второй иностранный язык)
45.03.02 Лингвистика, профиль "Теория и методика преподавания иностранных языков и культур (английский и французский языки)", 
Б-ЛАФ-41</c:v>
                </c:pt>
                <c:pt idx="5">
                  <c:v>Практический курс второго иностранного языка
44.03.05 Педагогическое образование (с двумя профилями подготовки), профиль "Иностранные языки (испанский и английский языки)",                               Б-ПИА-11</c:v>
                </c:pt>
                <c:pt idx="6">
                  <c:v>Духовно-нравственное воспитание личности: версия русской классики
44.03.05 Педагогическое образование (с двумя профилями подготовки), профиль "Иностранные языки (английский и французский языки)",
Б-ПАФ-31</c:v>
                </c:pt>
                <c:pt idx="7">
                  <c:v>Духовно-нравственное воспитание личности: версия русской классики
44.03.05 Педагогическое образование (с двумя профилями подготовки), профиль "Иностранные языки  немецкий и английский языки)",  
Б-ПНА-31</c:v>
                </c:pt>
                <c:pt idx="8">
                  <c:v>Лингвострановедение (первый иностранный язык)
44.03.05 Педагогическое образование (с двумя профилями подготовки), профиль "Иностранные языки (немецкий и английский языки)",
Б-ПНА-41</c:v>
                </c:pt>
              </c:strCache>
            </c:strRef>
          </c:cat>
          <c:val>
            <c:numRef>
              <c:f>ИЛиМЯ!$E$4:$E$12</c:f>
              <c:numCache>
                <c:formatCode>0%</c:formatCode>
                <c:ptCount val="9"/>
                <c:pt idx="0">
                  <c:v>0.39300000000000002</c:v>
                </c:pt>
                <c:pt idx="1">
                  <c:v>0.40500000000000003</c:v>
                </c:pt>
                <c:pt idx="2">
                  <c:v>0</c:v>
                </c:pt>
                <c:pt idx="3">
                  <c:v>0.46200000000000002</c:v>
                </c:pt>
                <c:pt idx="4">
                  <c:v>0.33300000000000002</c:v>
                </c:pt>
                <c:pt idx="5">
                  <c:v>0.25</c:v>
                </c:pt>
                <c:pt idx="6">
                  <c:v>0.70399999999999996</c:v>
                </c:pt>
                <c:pt idx="7">
                  <c:v>0.69199999999999995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9-4DC4-9FF8-D1461B1DB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653080"/>
        <c:axId val="308655048"/>
      </c:barChart>
      <c:catAx>
        <c:axId val="30865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655048"/>
        <c:crosses val="autoZero"/>
        <c:auto val="1"/>
        <c:lblAlgn val="ctr"/>
        <c:lblOffset val="100"/>
        <c:noMultiLvlLbl val="0"/>
      </c:catAx>
      <c:valAx>
        <c:axId val="3086550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65308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2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ИП!$E$3</c:f>
              <c:strCache>
                <c:ptCount val="1"/>
                <c:pt idx="0">
                  <c:v>Первый уровень 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ИП!$D$4:$D$5</c:f>
              <c:strCache>
                <c:ptCount val="2"/>
                <c:pt idx="0">
                  <c:v>Лингвистические основы профессиональной деятельности логопеда
44.03.03 Специальное (дефектологическое) образование, профиль "Логопедия", 
Б-СДО-11, Б-СДО-12</c:v>
                </c:pt>
                <c:pt idx="1">
                  <c:v>Нарушение голоса. Ринолалия
44.03.03 Специальное (дефектологическое) образование, профиль "Логопедия", 
Б-СДО-11, Б-СДО-12</c:v>
                </c:pt>
              </c:strCache>
            </c:strRef>
          </c:cat>
          <c:val>
            <c:numRef>
              <c:f>ИП!$E$4:$E$5</c:f>
              <c:numCache>
                <c:formatCode>0%</c:formatCode>
                <c:ptCount val="2"/>
                <c:pt idx="0">
                  <c:v>9.5000000000000001E-2</c:v>
                </c:pt>
                <c:pt idx="1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A-45F8-B094-7B22E0EF8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025368"/>
        <c:axId val="342025696"/>
      </c:barChart>
      <c:catAx>
        <c:axId val="34202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025696"/>
        <c:crosses val="autoZero"/>
        <c:auto val="1"/>
        <c:lblAlgn val="ctr"/>
        <c:lblOffset val="100"/>
        <c:noMultiLvlLbl val="0"/>
      </c:catAx>
      <c:valAx>
        <c:axId val="3420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202536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E670F48-01AC-406E-9682-F73BA4FB75E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52FDE-A92C-447C-93E6-5232D8364335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497630-C383-4792-A88C-E94F30714E87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FC6FD-0A6A-4401-8C52-2FC93D494FE0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DC8526D-CDF1-4CF2-A0D9-951544690E5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95167-5AC6-480D-B057-AB1AECEA73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65CE7-2518-45C6-959A-C7D0BBB3E1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E09EC-0DCD-4DB7-99E2-60EF8CAAACB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CB191-677B-4FCF-B508-B6B224DDFD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78DD4-5E68-4754-A670-5FF554F6C3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97B8FD-9570-459E-B70B-7200D320C793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B7D3E721-004D-4A9D-B163-D3C7995AC644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76A115C-998F-E01D-55DE-2053BC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308" y="260649"/>
            <a:ext cx="6696744" cy="5904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Результаты </a:t>
            </a:r>
            <a:br>
              <a:rPr lang="ru-RU" sz="3600" b="1" dirty="0"/>
            </a:br>
            <a:r>
              <a:rPr lang="ru-RU" sz="3600" b="1" dirty="0"/>
              <a:t>ВХОДНОГО КОНТРОЛЯ, ПРОВЕДЕННОГО В феврале 2023 </a:t>
            </a:r>
            <a:r>
              <a:rPr lang="ru-RU" sz="3600" b="1" dirty="0" err="1"/>
              <a:t>годА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endParaRPr lang="en-US" sz="29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CF854-EE73-4F4A-827B-484FB88D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764704"/>
            <a:ext cx="4968552" cy="473536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83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557908" y="982176"/>
            <a:ext cx="102251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Times New Roman" panose="02020603050405020304" pitchFamily="18" charset="0"/>
              </a:rPr>
              <a:t>В соответствии с приказом ректора от 11.01.2023 г. №5-од       «О проведении входного контроля знаний» был </a:t>
            </a:r>
            <a:r>
              <a:rPr lang="ru-RU" sz="2400" dirty="0"/>
              <a:t>определен уровень подготовки обучающихся по 18 дисциплинам для обеспечения контроля качества освоения ими образовательных программ.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процедуре приняли участие 370 студентов очной формы обучения, обучающиеся по 13 основным образовательным программам высшего образования - программам бакалавриата.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Доля студентов, принявших участие в тестировании от заявленного числа участников, составила 89%.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Средний результат, полученный в ходе процедуры оценки - 70%.</a:t>
            </a:r>
          </a:p>
        </p:txBody>
      </p:sp>
    </p:spTree>
    <p:extLst>
      <p:ext uri="{BB962C8B-B14F-4D97-AF65-F5344CB8AC3E}">
        <p14:creationId xmlns:p14="http://schemas.microsoft.com/office/powerpoint/2010/main" val="21821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471871"/>
            <a:ext cx="5709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ИНЖЕНЕРНО-ТЕХНОЛОГИЧЕСКИЙ ИНСТИТУТ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8C77BAE-4F72-4E94-9FC4-68F3083570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906768"/>
              </p:ext>
            </p:extLst>
          </p:nvPr>
        </p:nvGraphicFramePr>
        <p:xfrm>
          <a:off x="1773932" y="1268760"/>
          <a:ext cx="9001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39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2422004" y="556023"/>
            <a:ext cx="8397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ИСКУССТВ И СОЦИОКУЛЬТУРНОГО ПРОЕКТИРОВАНИЯ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6106CEC-1DF1-472A-ABB5-65EA7D19B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026227"/>
              </p:ext>
            </p:extLst>
          </p:nvPr>
        </p:nvGraphicFramePr>
        <p:xfrm>
          <a:off x="1724235" y="1268759"/>
          <a:ext cx="9482745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401303" y="497280"/>
            <a:ext cx="40559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ИСТОРИИ И ПРАВА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1A29718-BA37-4C10-889E-BA608E5F8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940266"/>
              </p:ext>
            </p:extLst>
          </p:nvPr>
        </p:nvGraphicFramePr>
        <p:xfrm>
          <a:off x="1773932" y="980728"/>
          <a:ext cx="9108200" cy="531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838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3358108" y="144572"/>
            <a:ext cx="6369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ЛИНГВИСТИКИ И МИРОВЫХ ЯЗЫКОВ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CEE2495E-35EB-4447-A926-173B52439D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688234"/>
              </p:ext>
            </p:extLst>
          </p:nvPr>
        </p:nvGraphicFramePr>
        <p:xfrm>
          <a:off x="1243608" y="575459"/>
          <a:ext cx="10395420" cy="613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5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870276" y="340580"/>
            <a:ext cx="3227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ПЕДАГОГИКИ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0BF92DC-D29E-4B9E-A055-9C7B5E9B80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6345"/>
              </p:ext>
            </p:extLst>
          </p:nvPr>
        </p:nvGraphicFramePr>
        <p:xfrm>
          <a:off x="1701924" y="1285874"/>
          <a:ext cx="9649072" cy="502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2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85900" y="374317"/>
            <a:ext cx="1022513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Основные мероприятия, реализованные педагогическими работниками по результатам входного контроля с целью формирования и развития академической успеваемости студентов:</a:t>
            </a:r>
          </a:p>
          <a:p>
            <a:endParaRPr lang="ru-RU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выявление элементов содержания дисциплины, вызвавших наибольшие затруднения у студентов;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проведение дополнительных занятий и консультаций со студентами в рамках графика индивидуальных консультаций преподавателей;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разработка дифференцированных заданий, направленных на формирование достаточного уровня знаний у «неуспевающих» обучающихся;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соблюдение технологической карты с включением бонусных заданий, которые студенты могут выполнять для улучшения своего рейтинга;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осуществление мониторинга успеваемости студентов, взаимодействие с руководством кафедры и деканата в случае выявления систематического непосещения учебных занятий и невыполнения необходимых заданий со стороны отдельных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37048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219</Words>
  <Application>Microsoft Office PowerPoint</Application>
  <PresentationFormat>Произвольный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Euphemia</vt:lpstr>
      <vt:lpstr>Математика 16 х 9</vt:lpstr>
      <vt:lpstr>Результаты  ВХОДНОГО КОНТРОЛЯ, ПРОВЕДЕННОГО В феврале 2023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федерального Интернет-экзамена  для выпускников бакалавриата  в 2022 году</dc:title>
  <dc:creator>Молчанова Екатерина Валерьевна</dc:creator>
  <cp:lastModifiedBy>Молчанова Екатерина Валерьевна</cp:lastModifiedBy>
  <cp:revision>148</cp:revision>
  <cp:lastPrinted>2023-07-18T10:02:50Z</cp:lastPrinted>
  <dcterms:created xsi:type="dcterms:W3CDTF">2022-04-26T13:10:06Z</dcterms:created>
  <dcterms:modified xsi:type="dcterms:W3CDTF">2023-07-18T11:26:32Z</dcterms:modified>
</cp:coreProperties>
</file>