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howGuides="1">
      <p:cViewPr varScale="1">
        <p:scale>
          <a:sx n="86" d="100"/>
          <a:sy n="86" d="100"/>
        </p:scale>
        <p:origin x="389" y="5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54;&#1057;&#1050;%202022-2023\&#1054;&#1057;&#1050;%20&#1072;&#1087;&#1088;&#1077;&#1083;&#1100;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ИТИ!$E$3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ИТИ!$D$4:$D$7</c:f>
              <c:strCache>
                <c:ptCount val="4"/>
                <c:pt idx="0">
                  <c:v>19.03.04 Технология продукции и организация общественного питания, профиль «Технология и организация производства продуктов питания», Б-ТПП-41, ПК-4</c:v>
                </c:pt>
                <c:pt idx="1">
                  <c:v>07.03.01 Архитектура, профиль «Архитектурное проектирование», 
Б-Арх-51, ПК-2</c:v>
                </c:pt>
                <c:pt idx="2">
                  <c:v>38.03.04 Государственное и муниципальное управление, профиль «Управление экономическим развитием»,
 Бз-ГИМУ-31, ОК-3</c:v>
                </c:pt>
                <c:pt idx="3">
                  <c:v>44.03.05 Педагогическое образование (с двумя профилями подготовки), профиль «Физика и математика», 
Б-ПФМ-41, ПК-1</c:v>
                </c:pt>
              </c:strCache>
            </c:strRef>
          </c:cat>
          <c:val>
            <c:numRef>
              <c:f>ИТИ!$E$4:$E$7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9-45F3-9F3D-B94B311DB4AF}"/>
            </c:ext>
          </c:extLst>
        </c:ser>
        <c:ser>
          <c:idx val="1"/>
          <c:order val="1"/>
          <c:tx>
            <c:strRef>
              <c:f>ИТИ!$F$3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ИТИ!$D$4:$D$7</c:f>
              <c:strCache>
                <c:ptCount val="4"/>
                <c:pt idx="0">
                  <c:v>19.03.04 Технология продукции и организация общественного питания, профиль «Технология и организация производства продуктов питания», Б-ТПП-41, ПК-4</c:v>
                </c:pt>
                <c:pt idx="1">
                  <c:v>07.03.01 Архитектура, профиль «Архитектурное проектирование», 
Б-Арх-51, ПК-2</c:v>
                </c:pt>
                <c:pt idx="2">
                  <c:v>38.03.04 Государственное и муниципальное управление, профиль «Управление экономическим развитием»,
 Бз-ГИМУ-31, ОК-3</c:v>
                </c:pt>
                <c:pt idx="3">
                  <c:v>44.03.05 Педагогическое образование (с двумя профилями подготовки), профиль «Физика и математика», 
Б-ПФМ-41, ПК-1</c:v>
                </c:pt>
              </c:strCache>
            </c:strRef>
          </c:cat>
          <c:val>
            <c:numRef>
              <c:f>ИТИ!$F$4:$F$7</c:f>
              <c:numCache>
                <c:formatCode>0%</c:formatCode>
                <c:ptCount val="4"/>
                <c:pt idx="0">
                  <c:v>0</c:v>
                </c:pt>
                <c:pt idx="1">
                  <c:v>9.0999999999999998E-2</c:v>
                </c:pt>
                <c:pt idx="2">
                  <c:v>0</c:v>
                </c:pt>
                <c:pt idx="3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49-45F3-9F3D-B94B311DB4AF}"/>
            </c:ext>
          </c:extLst>
        </c:ser>
        <c:ser>
          <c:idx val="2"/>
          <c:order val="2"/>
          <c:tx>
            <c:strRef>
              <c:f>ИТИ!$G$3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ИТИ!$D$4:$D$7</c:f>
              <c:strCache>
                <c:ptCount val="4"/>
                <c:pt idx="0">
                  <c:v>19.03.04 Технология продукции и организация общественного питания, профиль «Технология и организация производства продуктов питания», Б-ТПП-41, ПК-4</c:v>
                </c:pt>
                <c:pt idx="1">
                  <c:v>07.03.01 Архитектура, профиль «Архитектурное проектирование», 
Б-Арх-51, ПК-2</c:v>
                </c:pt>
                <c:pt idx="2">
                  <c:v>38.03.04 Государственное и муниципальное управление, профиль «Управление экономическим развитием»,
 Бз-ГИМУ-31, ОК-3</c:v>
                </c:pt>
                <c:pt idx="3">
                  <c:v>44.03.05 Педагогическое образование (с двумя профилями подготовки), профиль «Физика и математика», 
Б-ПФМ-41, ПК-1</c:v>
                </c:pt>
              </c:strCache>
            </c:strRef>
          </c:cat>
          <c:val>
            <c:numRef>
              <c:f>ИТИ!$G$4:$G$7</c:f>
              <c:numCache>
                <c:formatCode>0%</c:formatCode>
                <c:ptCount val="4"/>
                <c:pt idx="0">
                  <c:v>0.25</c:v>
                </c:pt>
                <c:pt idx="1">
                  <c:v>0.27300000000000002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49-45F3-9F3D-B94B311DB4AF}"/>
            </c:ext>
          </c:extLst>
        </c:ser>
        <c:ser>
          <c:idx val="3"/>
          <c:order val="3"/>
          <c:tx>
            <c:strRef>
              <c:f>ИТИ!$H$3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ИТИ!$D$4:$D$7</c:f>
              <c:strCache>
                <c:ptCount val="4"/>
                <c:pt idx="0">
                  <c:v>19.03.04 Технология продукции и организация общественного питания, профиль «Технология и организация производства продуктов питания», Б-ТПП-41, ПК-4</c:v>
                </c:pt>
                <c:pt idx="1">
                  <c:v>07.03.01 Архитектура, профиль «Архитектурное проектирование», 
Б-Арх-51, ПК-2</c:v>
                </c:pt>
                <c:pt idx="2">
                  <c:v>38.03.04 Государственное и муниципальное управление, профиль «Управление экономическим развитием»,
 Бз-ГИМУ-31, ОК-3</c:v>
                </c:pt>
                <c:pt idx="3">
                  <c:v>44.03.05 Педагогическое образование (с двумя профилями подготовки), профиль «Физика и математика», 
Б-ПФМ-41, ПК-1</c:v>
                </c:pt>
              </c:strCache>
            </c:strRef>
          </c:cat>
          <c:val>
            <c:numRef>
              <c:f>ИТИ!$H$4:$H$7</c:f>
              <c:numCache>
                <c:formatCode>0%</c:formatCode>
                <c:ptCount val="4"/>
                <c:pt idx="0">
                  <c:v>0.75</c:v>
                </c:pt>
                <c:pt idx="1">
                  <c:v>0.63600000000000001</c:v>
                </c:pt>
                <c:pt idx="2">
                  <c:v>1</c:v>
                </c:pt>
                <c:pt idx="3">
                  <c:v>0.93700000000000006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49-45F3-9F3D-B94B311DB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2849808"/>
        <c:axId val="322850136"/>
      </c:barChart>
      <c:catAx>
        <c:axId val="32284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850136"/>
        <c:crosses val="autoZero"/>
        <c:auto val="1"/>
        <c:lblAlgn val="ctr"/>
        <c:lblOffset val="100"/>
        <c:noMultiLvlLbl val="0"/>
      </c:catAx>
      <c:valAx>
        <c:axId val="3228501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284980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2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ИЕ!$E$3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ИЕ!$D$4:$D$8</c:f>
              <c:strCache>
                <c:ptCount val="5"/>
                <c:pt idx="0">
                  <c:v>04.03.01 Химия, профиль «Химия», 
Б-Х-31, ПК-6</c:v>
                </c:pt>
                <c:pt idx="1">
                  <c:v>21.03.02 Землеустройство и кадастры, профиль «Земельный кадастр», 
Б-ЗК-41, ПК-2</c:v>
                </c:pt>
                <c:pt idx="2">
                  <c:v>44.03.05 Педагогическое образование (с двумя профилями подготовки), профиль «География и иностранный язык (английский язык)», 
Б-ПГА-41, ПК-1</c:v>
                </c:pt>
                <c:pt idx="3">
                  <c:v>20.03.01 Техносферная безопасность, профиль «Безопасность труда», 
Б-ТБ-31, ПК-8</c:v>
                </c:pt>
                <c:pt idx="4">
                  <c:v>06.03.01 Биология, профиль «Биомедицина», 
Б-Б-31, ОПК-9</c:v>
                </c:pt>
              </c:strCache>
            </c:strRef>
          </c:cat>
          <c:val>
            <c:numRef>
              <c:f>ИЕ!$E$4:$E$8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369-BE42-12E7FED3DADF}"/>
            </c:ext>
          </c:extLst>
        </c:ser>
        <c:ser>
          <c:idx val="1"/>
          <c:order val="1"/>
          <c:tx>
            <c:strRef>
              <c:f>ИЕ!$F$3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ИЕ!$D$4:$D$8</c:f>
              <c:strCache>
                <c:ptCount val="5"/>
                <c:pt idx="0">
                  <c:v>04.03.01 Химия, профиль «Химия», 
Б-Х-31, ПК-6</c:v>
                </c:pt>
                <c:pt idx="1">
                  <c:v>21.03.02 Землеустройство и кадастры, профиль «Земельный кадастр», 
Б-ЗК-41, ПК-2</c:v>
                </c:pt>
                <c:pt idx="2">
                  <c:v>44.03.05 Педагогическое образование (с двумя профилями подготовки), профиль «География и иностранный язык (английский язык)», 
Б-ПГА-41, ПК-1</c:v>
                </c:pt>
                <c:pt idx="3">
                  <c:v>20.03.01 Техносферная безопасность, профиль «Безопасность труда», 
Б-ТБ-31, ПК-8</c:v>
                </c:pt>
                <c:pt idx="4">
                  <c:v>06.03.01 Биология, профиль «Биомедицина», 
Б-Б-31, ОПК-9</c:v>
                </c:pt>
              </c:strCache>
            </c:strRef>
          </c:cat>
          <c:val>
            <c:numRef>
              <c:f>ИЕ!$F$4:$F$8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0.37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F9-4369-BE42-12E7FED3DADF}"/>
            </c:ext>
          </c:extLst>
        </c:ser>
        <c:ser>
          <c:idx val="2"/>
          <c:order val="2"/>
          <c:tx>
            <c:strRef>
              <c:f>ИЕ!$G$3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ИЕ!$D$4:$D$8</c:f>
              <c:strCache>
                <c:ptCount val="5"/>
                <c:pt idx="0">
                  <c:v>04.03.01 Химия, профиль «Химия», 
Б-Х-31, ПК-6</c:v>
                </c:pt>
                <c:pt idx="1">
                  <c:v>21.03.02 Землеустройство и кадастры, профиль «Земельный кадастр», 
Б-ЗК-41, ПК-2</c:v>
                </c:pt>
                <c:pt idx="2">
                  <c:v>44.03.05 Педагогическое образование (с двумя профилями подготовки), профиль «География и иностранный язык (английский язык)», 
Б-ПГА-41, ПК-1</c:v>
                </c:pt>
                <c:pt idx="3">
                  <c:v>20.03.01 Техносферная безопасность, профиль «Безопасность труда», 
Б-ТБ-31, ПК-8</c:v>
                </c:pt>
                <c:pt idx="4">
                  <c:v>06.03.01 Биология, профиль «Биомедицина», 
Б-Б-31, ОПК-9</c:v>
                </c:pt>
              </c:strCache>
            </c:strRef>
          </c:cat>
          <c:val>
            <c:numRef>
              <c:f>ИЕ!$G$4:$G$8</c:f>
              <c:numCache>
                <c:formatCode>0%</c:formatCode>
                <c:ptCount val="5"/>
                <c:pt idx="0">
                  <c:v>0.19</c:v>
                </c:pt>
                <c:pt idx="1">
                  <c:v>0.182</c:v>
                </c:pt>
                <c:pt idx="2">
                  <c:v>0.125</c:v>
                </c:pt>
                <c:pt idx="3">
                  <c:v>0.14299999999999999</c:v>
                </c:pt>
                <c:pt idx="4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F9-4369-BE42-12E7FED3DADF}"/>
            </c:ext>
          </c:extLst>
        </c:ser>
        <c:ser>
          <c:idx val="3"/>
          <c:order val="3"/>
          <c:tx>
            <c:strRef>
              <c:f>ИЕ!$H$3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ИЕ!$D$4:$D$8</c:f>
              <c:strCache>
                <c:ptCount val="5"/>
                <c:pt idx="0">
                  <c:v>04.03.01 Химия, профиль «Химия», 
Б-Х-31, ПК-6</c:v>
                </c:pt>
                <c:pt idx="1">
                  <c:v>21.03.02 Землеустройство и кадастры, профиль «Земельный кадастр», 
Б-ЗК-41, ПК-2</c:v>
                </c:pt>
                <c:pt idx="2">
                  <c:v>44.03.05 Педагогическое образование (с двумя профилями подготовки), профиль «География и иностранный язык (английский язык)», 
Б-ПГА-41, ПК-1</c:v>
                </c:pt>
                <c:pt idx="3">
                  <c:v>20.03.01 Техносферная безопасность, профиль «Безопасность труда», 
Б-ТБ-31, ПК-8</c:v>
                </c:pt>
                <c:pt idx="4">
                  <c:v>06.03.01 Биология, профиль «Биомедицина», 
Б-Б-31, ОПК-9</c:v>
                </c:pt>
              </c:strCache>
            </c:strRef>
          </c:cat>
          <c:val>
            <c:numRef>
              <c:f>ИЕ!$H$4:$H$8</c:f>
              <c:numCache>
                <c:formatCode>0%</c:formatCode>
                <c:ptCount val="5"/>
                <c:pt idx="0">
                  <c:v>0.81</c:v>
                </c:pt>
                <c:pt idx="1">
                  <c:v>0.81799999999999995</c:v>
                </c:pt>
                <c:pt idx="2">
                  <c:v>0.5</c:v>
                </c:pt>
                <c:pt idx="3">
                  <c:v>0.85699999999999998</c:v>
                </c:pt>
                <c:pt idx="4">
                  <c:v>0.81799999999999995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F9-4369-BE42-12E7FED3D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16171288"/>
        <c:axId val="416170304"/>
      </c:barChart>
      <c:catAx>
        <c:axId val="41617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170304"/>
        <c:crosses val="autoZero"/>
        <c:auto val="1"/>
        <c:lblAlgn val="ctr"/>
        <c:lblOffset val="100"/>
        <c:noMultiLvlLbl val="0"/>
      </c:catAx>
      <c:valAx>
        <c:axId val="4161703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617128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ИИиСКП!$E$3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ИИиСКП!$D$4:$D$14</c:f>
              <c:strCache>
                <c:ptCount val="11"/>
                <c:pt idx="0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Б-ПФКБЖ-41, ОПК-1</c:v>
                </c:pt>
                <c:pt idx="1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Б-ПФКБЖ-21, УК-4</c:v>
                </c:pt>
                <c:pt idx="2">
                  <c:v>44.03.05 Педагогическое образование (с двумя профилями подготовки), профиль «Физическая культура и дополнительное образование детей», 
Б-ПФКДО-31, ОПК-8</c:v>
                </c:pt>
                <c:pt idx="3">
                  <c:v>44.03.01 Педагогическое образование, профиль «Физическая культура», 
Бз-ПФК-41, ПК-1</c:v>
                </c:pt>
                <c:pt idx="4">
                  <c:v>44.04.01 Педагогическое образование, магистерская программа «Образование в области физической культуры и спорта», 
Мз-ПФК-21, ПК-1</c:v>
                </c:pt>
                <c:pt idx="5">
                  <c:v>44.03.02 Психолого-педагогическое образование, профиль «Социальная адаптация обучающихся с ОВЗ в инклюзивном образовании»,  Бз-ППО-41, ПК-3</c:v>
                </c:pt>
                <c:pt idx="6">
                  <c:v>44.03.03 Специальное (дефектологическое) образование, профиль «Образование детей с особенностями развития», Б-СДОД-41, ПК-3</c:v>
                </c:pt>
                <c:pt idx="7">
                  <c:v>39.03.03 Организация работы с молодежью, профиль «Государственная молодежная политика», 
Б-ОРМ-41, ПК-2</c:v>
                </c:pt>
                <c:pt idx="8">
                  <c:v>44.04.02. Психолого-педагогическое образование, магистерская программа «Психология и социальная педагогика», Мз-ППО-21, ПК-1</c:v>
                </c:pt>
                <c:pt idx="9">
                  <c:v>44.04.02 Психолого-педагогическое образование, магистерская программа «Коуч-технологии в психолого-педагогическом сопровождении личности», М-ППО-21, ПК-1</c:v>
                </c:pt>
                <c:pt idx="10">
                  <c:v>51.03.02 Народно-художественная культура, профиль «Руководство хореографическим любительским коллективом (народный или современный танец)», 
Бз-НХК-31, ОПК-1</c:v>
                </c:pt>
              </c:strCache>
            </c:strRef>
          </c:cat>
          <c:val>
            <c:numRef>
              <c:f>ИИиСКП!$E$4:$E$14</c:f>
              <c:numCache>
                <c:formatCode>0%</c:formatCode>
                <c:ptCount val="11"/>
                <c:pt idx="0">
                  <c:v>0.05</c:v>
                </c:pt>
                <c:pt idx="1">
                  <c:v>0.17399999999999999</c:v>
                </c:pt>
                <c:pt idx="2">
                  <c:v>0.05</c:v>
                </c:pt>
                <c:pt idx="3">
                  <c:v>0.4</c:v>
                </c:pt>
                <c:pt idx="4">
                  <c:v>7.0999999999999994E-2</c:v>
                </c:pt>
                <c:pt idx="5">
                  <c:v>0.214</c:v>
                </c:pt>
                <c:pt idx="6">
                  <c:v>0</c:v>
                </c:pt>
                <c:pt idx="7">
                  <c:v>8.3000000000000004E-2</c:v>
                </c:pt>
                <c:pt idx="8">
                  <c:v>4.2999999999999997E-2</c:v>
                </c:pt>
                <c:pt idx="9">
                  <c:v>8.3000000000000004E-2</c:v>
                </c:pt>
                <c:pt idx="10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6E-4A55-A665-A32D69C08C65}"/>
            </c:ext>
          </c:extLst>
        </c:ser>
        <c:ser>
          <c:idx val="1"/>
          <c:order val="1"/>
          <c:tx>
            <c:strRef>
              <c:f>ИИиСКП!$F$3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ИИиСКП!$D$4:$D$14</c:f>
              <c:strCache>
                <c:ptCount val="11"/>
                <c:pt idx="0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Б-ПФКБЖ-41, ОПК-1</c:v>
                </c:pt>
                <c:pt idx="1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Б-ПФКБЖ-21, УК-4</c:v>
                </c:pt>
                <c:pt idx="2">
                  <c:v>44.03.05 Педагогическое образование (с двумя профилями подготовки), профиль «Физическая культура и дополнительное образование детей», 
Б-ПФКДО-31, ОПК-8</c:v>
                </c:pt>
                <c:pt idx="3">
                  <c:v>44.03.01 Педагогическое образование, профиль «Физическая культура», 
Бз-ПФК-41, ПК-1</c:v>
                </c:pt>
                <c:pt idx="4">
                  <c:v>44.04.01 Педагогическое образование, магистерская программа «Образование в области физической культуры и спорта», 
Мз-ПФК-21, ПК-1</c:v>
                </c:pt>
                <c:pt idx="5">
                  <c:v>44.03.02 Психолого-педагогическое образование, профиль «Социальная адаптация обучающихся с ОВЗ в инклюзивном образовании»,  Бз-ППО-41, ПК-3</c:v>
                </c:pt>
                <c:pt idx="6">
                  <c:v>44.03.03 Специальное (дефектологическое) образование, профиль «Образование детей с особенностями развития», Б-СДОД-41, ПК-3</c:v>
                </c:pt>
                <c:pt idx="7">
                  <c:v>39.03.03 Организация работы с молодежью, профиль «Государственная молодежная политика», 
Б-ОРМ-41, ПК-2</c:v>
                </c:pt>
                <c:pt idx="8">
                  <c:v>44.04.02. Психолого-педагогическое образование, магистерская программа «Психология и социальная педагогика», Мз-ППО-21, ПК-1</c:v>
                </c:pt>
                <c:pt idx="9">
                  <c:v>44.04.02 Психолого-педагогическое образование, магистерская программа «Коуч-технологии в психолого-педагогическом сопровождении личности», М-ППО-21, ПК-1</c:v>
                </c:pt>
                <c:pt idx="10">
                  <c:v>51.03.02 Народно-художественная культура, профиль «Руководство хореографическим любительским коллективом (народный или современный танец)», 
Бз-НХК-31, ОПК-1</c:v>
                </c:pt>
              </c:strCache>
            </c:strRef>
          </c:cat>
          <c:val>
            <c:numRef>
              <c:f>ИИиСКП!$F$4:$F$14</c:f>
              <c:numCache>
                <c:formatCode>0%</c:formatCode>
                <c:ptCount val="11"/>
                <c:pt idx="0">
                  <c:v>0.1</c:v>
                </c:pt>
                <c:pt idx="1">
                  <c:v>0.47799999999999998</c:v>
                </c:pt>
                <c:pt idx="2">
                  <c:v>0.27800000000000002</c:v>
                </c:pt>
                <c:pt idx="3">
                  <c:v>0.6</c:v>
                </c:pt>
                <c:pt idx="4">
                  <c:v>0.64359999999999995</c:v>
                </c:pt>
                <c:pt idx="5">
                  <c:v>0.35699999999999998</c:v>
                </c:pt>
                <c:pt idx="6">
                  <c:v>0</c:v>
                </c:pt>
                <c:pt idx="7">
                  <c:v>0.58499999999999996</c:v>
                </c:pt>
                <c:pt idx="8">
                  <c:v>4.2999999999999997E-2</c:v>
                </c:pt>
                <c:pt idx="9">
                  <c:v>8.3000000000000004E-2</c:v>
                </c:pt>
                <c:pt idx="10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6E-4A55-A665-A32D69C08C65}"/>
            </c:ext>
          </c:extLst>
        </c:ser>
        <c:ser>
          <c:idx val="2"/>
          <c:order val="2"/>
          <c:tx>
            <c:strRef>
              <c:f>ИИиСКП!$G$3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ИИиСКП!$D$4:$D$14</c:f>
              <c:strCache>
                <c:ptCount val="11"/>
                <c:pt idx="0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Б-ПФКБЖ-41, ОПК-1</c:v>
                </c:pt>
                <c:pt idx="1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Б-ПФКБЖ-21, УК-4</c:v>
                </c:pt>
                <c:pt idx="2">
                  <c:v>44.03.05 Педагогическое образование (с двумя профилями подготовки), профиль «Физическая культура и дополнительное образование детей», 
Б-ПФКДО-31, ОПК-8</c:v>
                </c:pt>
                <c:pt idx="3">
                  <c:v>44.03.01 Педагогическое образование, профиль «Физическая культура», 
Бз-ПФК-41, ПК-1</c:v>
                </c:pt>
                <c:pt idx="4">
                  <c:v>44.04.01 Педагогическое образование, магистерская программа «Образование в области физической культуры и спорта», 
Мз-ПФК-21, ПК-1</c:v>
                </c:pt>
                <c:pt idx="5">
                  <c:v>44.03.02 Психолого-педагогическое образование, профиль «Социальная адаптация обучающихся с ОВЗ в инклюзивном образовании»,  Бз-ППО-41, ПК-3</c:v>
                </c:pt>
                <c:pt idx="6">
                  <c:v>44.03.03 Специальное (дефектологическое) образование, профиль «Образование детей с особенностями развития», Б-СДОД-41, ПК-3</c:v>
                </c:pt>
                <c:pt idx="7">
                  <c:v>39.03.03 Организация работы с молодежью, профиль «Государственная молодежная политика», 
Б-ОРМ-41, ПК-2</c:v>
                </c:pt>
                <c:pt idx="8">
                  <c:v>44.04.02. Психолого-педагогическое образование, магистерская программа «Психология и социальная педагогика», Мз-ППО-21, ПК-1</c:v>
                </c:pt>
                <c:pt idx="9">
                  <c:v>44.04.02 Психолого-педагогическое образование, магистерская программа «Коуч-технологии в психолого-педагогическом сопровождении личности», М-ППО-21, ПК-1</c:v>
                </c:pt>
                <c:pt idx="10">
                  <c:v>51.03.02 Народно-художественная культура, профиль «Руководство хореографическим любительским коллективом (народный или современный танец)», 
Бз-НХК-31, ОПК-1</c:v>
                </c:pt>
              </c:strCache>
            </c:strRef>
          </c:cat>
          <c:val>
            <c:numRef>
              <c:f>ИИиСКП!$G$4:$G$14</c:f>
              <c:numCache>
                <c:formatCode>0%</c:formatCode>
                <c:ptCount val="11"/>
                <c:pt idx="0">
                  <c:v>0.45</c:v>
                </c:pt>
                <c:pt idx="1">
                  <c:v>0.34799999999999998</c:v>
                </c:pt>
                <c:pt idx="2">
                  <c:v>0.5</c:v>
                </c:pt>
                <c:pt idx="3">
                  <c:v>0</c:v>
                </c:pt>
                <c:pt idx="4">
                  <c:v>0.215</c:v>
                </c:pt>
                <c:pt idx="5">
                  <c:v>0.42899999999999999</c:v>
                </c:pt>
                <c:pt idx="6">
                  <c:v>0.14299999999999999</c:v>
                </c:pt>
                <c:pt idx="7">
                  <c:v>0.249</c:v>
                </c:pt>
                <c:pt idx="8">
                  <c:v>4.2999999999999997E-2</c:v>
                </c:pt>
                <c:pt idx="9">
                  <c:v>0.34</c:v>
                </c:pt>
                <c:pt idx="10">
                  <c:v>0.42799999999999999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6E-4A55-A665-A32D69C08C65}"/>
            </c:ext>
          </c:extLst>
        </c:ser>
        <c:ser>
          <c:idx val="3"/>
          <c:order val="3"/>
          <c:tx>
            <c:strRef>
              <c:f>ИИиСКП!$H$3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ИИиСКП!$D$4:$D$14</c:f>
              <c:strCache>
                <c:ptCount val="11"/>
                <c:pt idx="0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Б-ПФКБЖ-41, ОПК-1</c:v>
                </c:pt>
                <c:pt idx="1">
                  <c:v>44.03.05 Педагогическое образование (с двумя профилями подготовки), профиль «Физическая культура и основы безопасности жизнедеятельности», 
Б-ПФКБЖ-21, УК-4</c:v>
                </c:pt>
                <c:pt idx="2">
                  <c:v>44.03.05 Педагогическое образование (с двумя профилями подготовки), профиль «Физическая культура и дополнительное образование детей», 
Б-ПФКДО-31, ОПК-8</c:v>
                </c:pt>
                <c:pt idx="3">
                  <c:v>44.03.01 Педагогическое образование, профиль «Физическая культура», 
Бз-ПФК-41, ПК-1</c:v>
                </c:pt>
                <c:pt idx="4">
                  <c:v>44.04.01 Педагогическое образование, магистерская программа «Образование в области физической культуры и спорта», 
Мз-ПФК-21, ПК-1</c:v>
                </c:pt>
                <c:pt idx="5">
                  <c:v>44.03.02 Психолого-педагогическое образование, профиль «Социальная адаптация обучающихся с ОВЗ в инклюзивном образовании»,  Бз-ППО-41, ПК-3</c:v>
                </c:pt>
                <c:pt idx="6">
                  <c:v>44.03.03 Специальное (дефектологическое) образование, профиль «Образование детей с особенностями развития», Б-СДОД-41, ПК-3</c:v>
                </c:pt>
                <c:pt idx="7">
                  <c:v>39.03.03 Организация работы с молодежью, профиль «Государственная молодежная политика», 
Б-ОРМ-41, ПК-2</c:v>
                </c:pt>
                <c:pt idx="8">
                  <c:v>44.04.02. Психолого-педагогическое образование, магистерская программа «Психология и социальная педагогика», Мз-ППО-21, ПК-1</c:v>
                </c:pt>
                <c:pt idx="9">
                  <c:v>44.04.02 Психолого-педагогическое образование, магистерская программа «Коуч-технологии в психолого-педагогическом сопровождении личности», М-ППО-21, ПК-1</c:v>
                </c:pt>
                <c:pt idx="10">
                  <c:v>51.03.02 Народно-художественная культура, профиль «Руководство хореографическим любительским коллективом (народный или современный танец)», 
Бз-НХК-31, ОПК-1</c:v>
                </c:pt>
              </c:strCache>
            </c:strRef>
          </c:cat>
          <c:val>
            <c:numRef>
              <c:f>ИИиСКП!$H$4:$H$14</c:f>
              <c:numCache>
                <c:formatCode>0%</c:formatCode>
                <c:ptCount val="11"/>
                <c:pt idx="0">
                  <c:v>0.4</c:v>
                </c:pt>
                <c:pt idx="1">
                  <c:v>0</c:v>
                </c:pt>
                <c:pt idx="2">
                  <c:v>0.16600000000000001</c:v>
                </c:pt>
                <c:pt idx="3">
                  <c:v>0</c:v>
                </c:pt>
                <c:pt idx="4">
                  <c:v>7.0999999999999994E-2</c:v>
                </c:pt>
                <c:pt idx="5">
                  <c:v>0</c:v>
                </c:pt>
                <c:pt idx="6">
                  <c:v>0.85699999999999998</c:v>
                </c:pt>
                <c:pt idx="7">
                  <c:v>8.3000000000000004E-2</c:v>
                </c:pt>
                <c:pt idx="8">
                  <c:v>0.88</c:v>
                </c:pt>
                <c:pt idx="9">
                  <c:v>0.501</c:v>
                </c:pt>
                <c:pt idx="10">
                  <c:v>0.28699999999999998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6E-4A55-A665-A32D69C08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24135136"/>
        <c:axId val="425046200"/>
      </c:barChart>
      <c:catAx>
        <c:axId val="42413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5046200"/>
        <c:crosses val="autoZero"/>
        <c:auto val="1"/>
        <c:lblAlgn val="ctr"/>
        <c:lblOffset val="100"/>
        <c:noMultiLvlLbl val="0"/>
      </c:catAx>
      <c:valAx>
        <c:axId val="4250462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13513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ИИиП!$E$3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ИИиП!$D$4:$D$17</c:f>
              <c:strCache>
                <c:ptCount val="14"/>
                <c:pt idx="0">
                  <c:v>38.05.02 Таможенное дело, специализация «Таможенные платежи и валютное регулирование», 
С-ТмД-51, 
С-ТмД-52, ПК-15</c:v>
                </c:pt>
                <c:pt idx="1">
                  <c:v>38.05.02 Таможенное дело, специализация «Таможенные платежи и валютное регулирование», 
С-ТмД-31, ПК-26</c:v>
                </c:pt>
                <c:pt idx="2">
                  <c:v>38.05.02 Таможенное дело, специализация «Таможенные платежи и валютное регулирование», 
С-ТмД-41, 
С-ТмД-42, ПК-6</c:v>
                </c:pt>
                <c:pt idx="3">
                  <c:v>38.05.02 Таможенное дело, специализация «Таможенное и логистическое обеспечение внешнеэкономической деятельности», 
С-ТмД-21, 
С-ТмД-22, УК-6</c:v>
                </c:pt>
                <c:pt idx="4">
                  <c:v>38.05.02 Таможенное дело, специализация «Таможенное и логистическое обеспечение внешнеэкономической деятельности», 
С-ТмД-21, 
С-ТмД-22, УК-4</c:v>
                </c:pt>
                <c:pt idx="5">
                  <c:v>41.03.06 Публичная политика и социальные науки, профиль «Социально-политические коммуникации», 
Б-ППСН-31, ПК-14</c:v>
                </c:pt>
                <c:pt idx="6">
                  <c:v>41.03.06 Публичная политика и социальные науки, профиль «Социально-политические коммуникации», 
Б-ППСН-41, ПК-21</c:v>
                </c:pt>
                <c:pt idx="7">
                  <c:v>44.03.05 Педагогическое образование (с двумя профилями подготовки), профиль «История и иностранный язык», 
Б-ПИиИЯ-51, ПК-1</c:v>
                </c:pt>
                <c:pt idx="8">
                  <c:v>44.03.05 Педагогическое образование (с двумя профилями подготовки), профиль «История и иностранный язык», 
Б-ПИиИЯ-31, ОПК-2</c:v>
                </c:pt>
                <c:pt idx="9">
                  <c:v>44.03.05 Педагогическое образование (с двумя профилями подготовки), профиль «История и иностранный язык», 
Б-ПИиИЯ-21, ПК-1</c:v>
                </c:pt>
                <c:pt idx="10">
                  <c:v>44.03.01 Педагогическое образование, профиль «История», Бз-ПИ-41, ПК-1</c:v>
                </c:pt>
                <c:pt idx="11">
                  <c:v>40.05.04 Судебная и прокурорская деятельность, специализация «Судебная деятельность», 
С-СПД- 21, ОПК-1</c:v>
                </c:pt>
                <c:pt idx="12">
                  <c:v>40.03.01 Юриспруденция, профиль «Юриспруденция», 
Б-Юр-41, 
Б-Юр-42, ПК-4</c:v>
                </c:pt>
                <c:pt idx="13">
                  <c:v>40.04.01 Юриспруденция, магистерская программа «Гражданское право. Гражданский процесс»,
Мз-Юр-21, ПК-1</c:v>
                </c:pt>
              </c:strCache>
            </c:strRef>
          </c:cat>
          <c:val>
            <c:numRef>
              <c:f>ИИиП!$E$4:$E$17</c:f>
              <c:numCache>
                <c:formatCode>0%</c:formatCode>
                <c:ptCount val="14"/>
                <c:pt idx="0">
                  <c:v>0.13300000000000001</c:v>
                </c:pt>
                <c:pt idx="1">
                  <c:v>0.185</c:v>
                </c:pt>
                <c:pt idx="2">
                  <c:v>0</c:v>
                </c:pt>
                <c:pt idx="3">
                  <c:v>0.35699999999999998</c:v>
                </c:pt>
                <c:pt idx="4">
                  <c:v>0.33300000000000002</c:v>
                </c:pt>
                <c:pt idx="5">
                  <c:v>0.11799999999999999</c:v>
                </c:pt>
                <c:pt idx="6">
                  <c:v>0</c:v>
                </c:pt>
                <c:pt idx="7">
                  <c:v>7.6999999999999999E-2</c:v>
                </c:pt>
                <c:pt idx="8">
                  <c:v>5.8999999999999997E-2</c:v>
                </c:pt>
                <c:pt idx="9">
                  <c:v>0.23799999999999999</c:v>
                </c:pt>
                <c:pt idx="10">
                  <c:v>0</c:v>
                </c:pt>
                <c:pt idx="11">
                  <c:v>0</c:v>
                </c:pt>
                <c:pt idx="12">
                  <c:v>2.5999999999999999E-2</c:v>
                </c:pt>
                <c:pt idx="13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1-42F0-BD43-F5865EB3A720}"/>
            </c:ext>
          </c:extLst>
        </c:ser>
        <c:ser>
          <c:idx val="1"/>
          <c:order val="1"/>
          <c:tx>
            <c:strRef>
              <c:f>ИИиП!$F$3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ИИиП!$D$4:$D$17</c:f>
              <c:strCache>
                <c:ptCount val="14"/>
                <c:pt idx="0">
                  <c:v>38.05.02 Таможенное дело, специализация «Таможенные платежи и валютное регулирование», 
С-ТмД-51, 
С-ТмД-52, ПК-15</c:v>
                </c:pt>
                <c:pt idx="1">
                  <c:v>38.05.02 Таможенное дело, специализация «Таможенные платежи и валютное регулирование», 
С-ТмД-31, ПК-26</c:v>
                </c:pt>
                <c:pt idx="2">
                  <c:v>38.05.02 Таможенное дело, специализация «Таможенные платежи и валютное регулирование», 
С-ТмД-41, 
С-ТмД-42, ПК-6</c:v>
                </c:pt>
                <c:pt idx="3">
                  <c:v>38.05.02 Таможенное дело, специализация «Таможенное и логистическое обеспечение внешнеэкономической деятельности», 
С-ТмД-21, 
С-ТмД-22, УК-6</c:v>
                </c:pt>
                <c:pt idx="4">
                  <c:v>38.05.02 Таможенное дело, специализация «Таможенное и логистическое обеспечение внешнеэкономической деятельности», 
С-ТмД-21, 
С-ТмД-22, УК-4</c:v>
                </c:pt>
                <c:pt idx="5">
                  <c:v>41.03.06 Публичная политика и социальные науки, профиль «Социально-политические коммуникации», 
Б-ППСН-31, ПК-14</c:v>
                </c:pt>
                <c:pt idx="6">
                  <c:v>41.03.06 Публичная политика и социальные науки, профиль «Социально-политические коммуникации», 
Б-ППСН-41, ПК-21</c:v>
                </c:pt>
                <c:pt idx="7">
                  <c:v>44.03.05 Педагогическое образование (с двумя профилями подготовки), профиль «История и иностранный язык», 
Б-ПИиИЯ-51, ПК-1</c:v>
                </c:pt>
                <c:pt idx="8">
                  <c:v>44.03.05 Педагогическое образование (с двумя профилями подготовки), профиль «История и иностранный язык», 
Б-ПИиИЯ-31, ОПК-2</c:v>
                </c:pt>
                <c:pt idx="9">
                  <c:v>44.03.05 Педагогическое образование (с двумя профилями подготовки), профиль «История и иностранный язык», 
Б-ПИиИЯ-21, ПК-1</c:v>
                </c:pt>
                <c:pt idx="10">
                  <c:v>44.03.01 Педагогическое образование, профиль «История», Бз-ПИ-41, ПК-1</c:v>
                </c:pt>
                <c:pt idx="11">
                  <c:v>40.05.04 Судебная и прокурорская деятельность, специализация «Судебная деятельность», 
С-СПД- 21, ОПК-1</c:v>
                </c:pt>
                <c:pt idx="12">
                  <c:v>40.03.01 Юриспруденция, профиль «Юриспруденция», 
Б-Юр-41, 
Б-Юр-42, ПК-4</c:v>
                </c:pt>
                <c:pt idx="13">
                  <c:v>40.04.01 Юриспруденция, магистерская программа «Гражданское право. Гражданский процесс»,
Мз-Юр-21, ПК-1</c:v>
                </c:pt>
              </c:strCache>
            </c:strRef>
          </c:cat>
          <c:val>
            <c:numRef>
              <c:f>ИИиП!$F$4:$F$17</c:f>
              <c:numCache>
                <c:formatCode>0%</c:formatCode>
                <c:ptCount val="14"/>
                <c:pt idx="0">
                  <c:v>0.42199999999999999</c:v>
                </c:pt>
                <c:pt idx="1">
                  <c:v>0.222</c:v>
                </c:pt>
                <c:pt idx="2">
                  <c:v>0.154</c:v>
                </c:pt>
                <c:pt idx="3">
                  <c:v>0.42</c:v>
                </c:pt>
                <c:pt idx="4">
                  <c:v>0.57199999999999995</c:v>
                </c:pt>
                <c:pt idx="5">
                  <c:v>5.8999999999999997E-2</c:v>
                </c:pt>
                <c:pt idx="6">
                  <c:v>0</c:v>
                </c:pt>
                <c:pt idx="7">
                  <c:v>0.308</c:v>
                </c:pt>
                <c:pt idx="8">
                  <c:v>0.11799999999999999</c:v>
                </c:pt>
                <c:pt idx="9">
                  <c:v>0.42799999999999999</c:v>
                </c:pt>
                <c:pt idx="10">
                  <c:v>0.41699999999999998</c:v>
                </c:pt>
                <c:pt idx="11">
                  <c:v>0.16</c:v>
                </c:pt>
                <c:pt idx="12">
                  <c:v>5.1999999999999998E-2</c:v>
                </c:pt>
                <c:pt idx="13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1-42F0-BD43-F5865EB3A720}"/>
            </c:ext>
          </c:extLst>
        </c:ser>
        <c:ser>
          <c:idx val="2"/>
          <c:order val="2"/>
          <c:tx>
            <c:strRef>
              <c:f>ИИиП!$G$3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ИИиП!$D$4:$D$17</c:f>
              <c:strCache>
                <c:ptCount val="14"/>
                <c:pt idx="0">
                  <c:v>38.05.02 Таможенное дело, специализация «Таможенные платежи и валютное регулирование», 
С-ТмД-51, 
С-ТмД-52, ПК-15</c:v>
                </c:pt>
                <c:pt idx="1">
                  <c:v>38.05.02 Таможенное дело, специализация «Таможенные платежи и валютное регулирование», 
С-ТмД-31, ПК-26</c:v>
                </c:pt>
                <c:pt idx="2">
                  <c:v>38.05.02 Таможенное дело, специализация «Таможенные платежи и валютное регулирование», 
С-ТмД-41, 
С-ТмД-42, ПК-6</c:v>
                </c:pt>
                <c:pt idx="3">
                  <c:v>38.05.02 Таможенное дело, специализация «Таможенное и логистическое обеспечение внешнеэкономической деятельности», 
С-ТмД-21, 
С-ТмД-22, УК-6</c:v>
                </c:pt>
                <c:pt idx="4">
                  <c:v>38.05.02 Таможенное дело, специализация «Таможенное и логистическое обеспечение внешнеэкономической деятельности», 
С-ТмД-21, 
С-ТмД-22, УК-4</c:v>
                </c:pt>
                <c:pt idx="5">
                  <c:v>41.03.06 Публичная политика и социальные науки, профиль «Социально-политические коммуникации», 
Б-ППСН-31, ПК-14</c:v>
                </c:pt>
                <c:pt idx="6">
                  <c:v>41.03.06 Публичная политика и социальные науки, профиль «Социально-политические коммуникации», 
Б-ППСН-41, ПК-21</c:v>
                </c:pt>
                <c:pt idx="7">
                  <c:v>44.03.05 Педагогическое образование (с двумя профилями подготовки), профиль «История и иностранный язык», 
Б-ПИиИЯ-51, ПК-1</c:v>
                </c:pt>
                <c:pt idx="8">
                  <c:v>44.03.05 Педагогическое образование (с двумя профилями подготовки), профиль «История и иностранный язык», 
Б-ПИиИЯ-31, ОПК-2</c:v>
                </c:pt>
                <c:pt idx="9">
                  <c:v>44.03.05 Педагогическое образование (с двумя профилями подготовки), профиль «История и иностранный язык», 
Б-ПИиИЯ-21, ПК-1</c:v>
                </c:pt>
                <c:pt idx="10">
                  <c:v>44.03.01 Педагогическое образование, профиль «История», Бз-ПИ-41, ПК-1</c:v>
                </c:pt>
                <c:pt idx="11">
                  <c:v>40.05.04 Судебная и прокурорская деятельность, специализация «Судебная деятельность», 
С-СПД- 21, ОПК-1</c:v>
                </c:pt>
                <c:pt idx="12">
                  <c:v>40.03.01 Юриспруденция, профиль «Юриспруденция», 
Б-Юр-41, 
Б-Юр-42, ПК-4</c:v>
                </c:pt>
                <c:pt idx="13">
                  <c:v>40.04.01 Юриспруденция, магистерская программа «Гражданское право. Гражданский процесс»,
Мз-Юр-21, ПК-1</c:v>
                </c:pt>
              </c:strCache>
            </c:strRef>
          </c:cat>
          <c:val>
            <c:numRef>
              <c:f>ИИиП!$G$4:$G$17</c:f>
              <c:numCache>
                <c:formatCode>0%</c:formatCode>
                <c:ptCount val="14"/>
                <c:pt idx="0">
                  <c:v>0.4</c:v>
                </c:pt>
                <c:pt idx="1">
                  <c:v>0.222</c:v>
                </c:pt>
                <c:pt idx="2">
                  <c:v>0.38500000000000001</c:v>
                </c:pt>
                <c:pt idx="3">
                  <c:v>0.17799999999999999</c:v>
                </c:pt>
                <c:pt idx="4">
                  <c:v>9.5000000000000001E-2</c:v>
                </c:pt>
                <c:pt idx="5">
                  <c:v>0.11799999999999999</c:v>
                </c:pt>
                <c:pt idx="6">
                  <c:v>0</c:v>
                </c:pt>
                <c:pt idx="7">
                  <c:v>0.42299999999999999</c:v>
                </c:pt>
                <c:pt idx="8">
                  <c:v>0.35299999999999998</c:v>
                </c:pt>
                <c:pt idx="9">
                  <c:v>0.33400000000000002</c:v>
                </c:pt>
                <c:pt idx="10">
                  <c:v>0.5</c:v>
                </c:pt>
                <c:pt idx="11">
                  <c:v>0.24</c:v>
                </c:pt>
                <c:pt idx="12">
                  <c:v>0.28100000000000003</c:v>
                </c:pt>
                <c:pt idx="1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1-42F0-BD43-F5865EB3A720}"/>
            </c:ext>
          </c:extLst>
        </c:ser>
        <c:ser>
          <c:idx val="3"/>
          <c:order val="3"/>
          <c:tx>
            <c:strRef>
              <c:f>ИИиП!$H$3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ИИиП!$D$4:$D$17</c:f>
              <c:strCache>
                <c:ptCount val="14"/>
                <c:pt idx="0">
                  <c:v>38.05.02 Таможенное дело, специализация «Таможенные платежи и валютное регулирование», 
С-ТмД-51, 
С-ТмД-52, ПК-15</c:v>
                </c:pt>
                <c:pt idx="1">
                  <c:v>38.05.02 Таможенное дело, специализация «Таможенные платежи и валютное регулирование», 
С-ТмД-31, ПК-26</c:v>
                </c:pt>
                <c:pt idx="2">
                  <c:v>38.05.02 Таможенное дело, специализация «Таможенные платежи и валютное регулирование», 
С-ТмД-41, 
С-ТмД-42, ПК-6</c:v>
                </c:pt>
                <c:pt idx="3">
                  <c:v>38.05.02 Таможенное дело, специализация «Таможенное и логистическое обеспечение внешнеэкономической деятельности», 
С-ТмД-21, 
С-ТмД-22, УК-6</c:v>
                </c:pt>
                <c:pt idx="4">
                  <c:v>38.05.02 Таможенное дело, специализация «Таможенное и логистическое обеспечение внешнеэкономической деятельности», 
С-ТмД-21, 
С-ТмД-22, УК-4</c:v>
                </c:pt>
                <c:pt idx="5">
                  <c:v>41.03.06 Публичная политика и социальные науки, профиль «Социально-политические коммуникации», 
Б-ППСН-31, ПК-14</c:v>
                </c:pt>
                <c:pt idx="6">
                  <c:v>41.03.06 Публичная политика и социальные науки, профиль «Социально-политические коммуникации», 
Б-ППСН-41, ПК-21</c:v>
                </c:pt>
                <c:pt idx="7">
                  <c:v>44.03.05 Педагогическое образование (с двумя профилями подготовки), профиль «История и иностранный язык», 
Б-ПИиИЯ-51, ПК-1</c:v>
                </c:pt>
                <c:pt idx="8">
                  <c:v>44.03.05 Педагогическое образование (с двумя профилями подготовки), профиль «История и иностранный язык», 
Б-ПИиИЯ-31, ОПК-2</c:v>
                </c:pt>
                <c:pt idx="9">
                  <c:v>44.03.05 Педагогическое образование (с двумя профилями подготовки), профиль «История и иностранный язык», 
Б-ПИиИЯ-21, ПК-1</c:v>
                </c:pt>
                <c:pt idx="10">
                  <c:v>44.03.01 Педагогическое образование, профиль «История», Бз-ПИ-41, ПК-1</c:v>
                </c:pt>
                <c:pt idx="11">
                  <c:v>40.05.04 Судебная и прокурорская деятельность, специализация «Судебная деятельность», 
С-СПД- 21, ОПК-1</c:v>
                </c:pt>
                <c:pt idx="12">
                  <c:v>40.03.01 Юриспруденция, профиль «Юриспруденция», 
Б-Юр-41, 
Б-Юр-42, ПК-4</c:v>
                </c:pt>
                <c:pt idx="13">
                  <c:v>40.04.01 Юриспруденция, магистерская программа «Гражданское право. Гражданский процесс»,
Мз-Юр-21, ПК-1</c:v>
                </c:pt>
              </c:strCache>
            </c:strRef>
          </c:cat>
          <c:val>
            <c:numRef>
              <c:f>ИИиП!$H$4:$H$17</c:f>
              <c:numCache>
                <c:formatCode>0%</c:formatCode>
                <c:ptCount val="14"/>
                <c:pt idx="0">
                  <c:v>4.4999999999999998E-2</c:v>
                </c:pt>
                <c:pt idx="1">
                  <c:v>0.371</c:v>
                </c:pt>
                <c:pt idx="2">
                  <c:v>0.46100000000000002</c:v>
                </c:pt>
                <c:pt idx="3">
                  <c:v>3.5999999999999997E-2</c:v>
                </c:pt>
                <c:pt idx="4">
                  <c:v>0</c:v>
                </c:pt>
                <c:pt idx="5">
                  <c:v>0.7</c:v>
                </c:pt>
                <c:pt idx="6">
                  <c:v>1</c:v>
                </c:pt>
                <c:pt idx="7">
                  <c:v>0.192</c:v>
                </c:pt>
                <c:pt idx="8">
                  <c:v>0.47</c:v>
                </c:pt>
                <c:pt idx="9">
                  <c:v>0</c:v>
                </c:pt>
                <c:pt idx="10">
                  <c:v>8.3000000000000004E-2</c:v>
                </c:pt>
                <c:pt idx="11">
                  <c:v>0.6</c:v>
                </c:pt>
                <c:pt idx="12">
                  <c:v>0.64139999999999997</c:v>
                </c:pt>
                <c:pt idx="13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F1-42F0-BD43-F5865EB3A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24232424"/>
        <c:axId val="324232752"/>
      </c:barChart>
      <c:catAx>
        <c:axId val="32423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232752"/>
        <c:crosses val="autoZero"/>
        <c:auto val="1"/>
        <c:lblAlgn val="ctr"/>
        <c:lblOffset val="100"/>
        <c:noMultiLvlLbl val="0"/>
      </c:catAx>
      <c:valAx>
        <c:axId val="324232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423242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ИЛиМ!$E$3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ИЛиМ!$D$4:$D$13</c:f>
              <c:strCache>
                <c:ptCount val="10"/>
                <c:pt idx="0">
                  <c:v>45.03.02 Лингвистика, профиль «Перевод и переводоведение (английский и немецкий языки)»,    
Б-ЛПеАН-31, 
Б-ЛПеАН-32, ОПК-3</c:v>
                </c:pt>
                <c:pt idx="1">
                  <c:v>45.03.02 Лингвистика, профиль «Перевод и переводоведение (французский и английский языки)», 
Б-ЛПеФА-31, Б-ЛПеФА-32, ОПК-3</c:v>
                </c:pt>
                <c:pt idx="2">
                  <c:v>45.03.02 Лингвистика, профиль «Теория и методика преподавания иностранных языков и культур (английский и немецкий языки)», 
Б-ЛАН-41, ОПК-4</c:v>
                </c:pt>
                <c:pt idx="3">
                  <c:v>45.03.02 Лингвистика, профиль «Теория и методика преподавания иностранных языков и культур (английский и французский языки)», 
Б-ЛАФ-41, ОПК-4</c:v>
                </c:pt>
                <c:pt idx="4">
                  <c:v>45.03.02 Лингвистика, профиль «Перевод и переводоведение (английский и французский языки)», 
Б-ЛПеАФ-41, ОПК-4</c:v>
                </c:pt>
                <c:pt idx="5">
                  <c:v>45.03.02 Лингвистика, профиль «Перевод и переводоведение (английский и немецкий языки)», 
Б-ЛПеАН-41, ОПК-4</c:v>
                </c:pt>
                <c:pt idx="6">
                  <c:v>44.03.05 Педагогическое образование (с двумя профилями подготовки), профиль «Иностранные языки (немецкий и английский языки)»,                      
Б-ПНА-41, ОПК-8</c:v>
                </c:pt>
                <c:pt idx="7">
                  <c:v>44.03.05 Педагогическое образование (с двумя профилями подготовки), профиль «Иностранные языки (французский и английский языки)», 
Б-ПФА-41, ОПК-8</c:v>
                </c:pt>
                <c:pt idx="8">
                  <c:v>44.03.01 Педагогическое образование, профиль «Иностранный язык»,                  
Бз-ПИЯ-41, ОПК-8</c:v>
                </c:pt>
                <c:pt idx="9">
                  <c:v>44.04.01 Педагогическое образование, магистерская программа «Языковое образование», 
Мз-ПЯО-21, ОПК-5</c:v>
                </c:pt>
              </c:strCache>
            </c:strRef>
          </c:cat>
          <c:val>
            <c:numRef>
              <c:f>ИЛиМ!$E$4:$E$13</c:f>
              <c:numCache>
                <c:formatCode>0%</c:formatCode>
                <c:ptCount val="10"/>
                <c:pt idx="0">
                  <c:v>5.3999999999999999E-2</c:v>
                </c:pt>
                <c:pt idx="1">
                  <c:v>0.129</c:v>
                </c:pt>
                <c:pt idx="2">
                  <c:v>0.53800000000000003</c:v>
                </c:pt>
                <c:pt idx="3">
                  <c:v>0</c:v>
                </c:pt>
                <c:pt idx="4">
                  <c:v>7.0999999999999994E-2</c:v>
                </c:pt>
                <c:pt idx="5">
                  <c:v>0.14299999999999999</c:v>
                </c:pt>
                <c:pt idx="6">
                  <c:v>7.6999999999999999E-2</c:v>
                </c:pt>
                <c:pt idx="7">
                  <c:v>5.2999999999999999E-2</c:v>
                </c:pt>
                <c:pt idx="8">
                  <c:v>0.1</c:v>
                </c:pt>
                <c:pt idx="9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E-4C79-A629-EE62E007040F}"/>
            </c:ext>
          </c:extLst>
        </c:ser>
        <c:ser>
          <c:idx val="1"/>
          <c:order val="1"/>
          <c:tx>
            <c:strRef>
              <c:f>ИЛиМ!$F$3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ИЛиМ!$D$4:$D$13</c:f>
              <c:strCache>
                <c:ptCount val="10"/>
                <c:pt idx="0">
                  <c:v>45.03.02 Лингвистика, профиль «Перевод и переводоведение (английский и немецкий языки)»,    
Б-ЛПеАН-31, 
Б-ЛПеАН-32, ОПК-3</c:v>
                </c:pt>
                <c:pt idx="1">
                  <c:v>45.03.02 Лингвистика, профиль «Перевод и переводоведение (французский и английский языки)», 
Б-ЛПеФА-31, Б-ЛПеФА-32, ОПК-3</c:v>
                </c:pt>
                <c:pt idx="2">
                  <c:v>45.03.02 Лингвистика, профиль «Теория и методика преподавания иностранных языков и культур (английский и немецкий языки)», 
Б-ЛАН-41, ОПК-4</c:v>
                </c:pt>
                <c:pt idx="3">
                  <c:v>45.03.02 Лингвистика, профиль «Теория и методика преподавания иностранных языков и культур (английский и французский языки)», 
Б-ЛАФ-41, ОПК-4</c:v>
                </c:pt>
                <c:pt idx="4">
                  <c:v>45.03.02 Лингвистика, профиль «Перевод и переводоведение (английский и французский языки)», 
Б-ЛПеАФ-41, ОПК-4</c:v>
                </c:pt>
                <c:pt idx="5">
                  <c:v>45.03.02 Лингвистика, профиль «Перевод и переводоведение (английский и немецкий языки)», 
Б-ЛПеАН-41, ОПК-4</c:v>
                </c:pt>
                <c:pt idx="6">
                  <c:v>44.03.05 Педагогическое образование (с двумя профилями подготовки), профиль «Иностранные языки (немецкий и английский языки)»,                      
Б-ПНА-41, ОПК-8</c:v>
                </c:pt>
                <c:pt idx="7">
                  <c:v>44.03.05 Педагогическое образование (с двумя профилями подготовки), профиль «Иностранные языки (французский и английский языки)», 
Б-ПФА-41, ОПК-8</c:v>
                </c:pt>
                <c:pt idx="8">
                  <c:v>44.03.01 Педагогическое образование, профиль «Иностранный язык»,                  
Бз-ПИЯ-41, ОПК-8</c:v>
                </c:pt>
                <c:pt idx="9">
                  <c:v>44.04.01 Педагогическое образование, магистерская программа «Языковое образование», 
Мз-ПЯО-21, ОПК-5</c:v>
                </c:pt>
              </c:strCache>
            </c:strRef>
          </c:cat>
          <c:val>
            <c:numRef>
              <c:f>ИЛиМ!$F$4:$F$13</c:f>
              <c:numCache>
                <c:formatCode>0%</c:formatCode>
                <c:ptCount val="10"/>
                <c:pt idx="0">
                  <c:v>0.35099999999999998</c:v>
                </c:pt>
                <c:pt idx="1">
                  <c:v>0.161</c:v>
                </c:pt>
                <c:pt idx="2">
                  <c:v>0.308</c:v>
                </c:pt>
                <c:pt idx="3">
                  <c:v>8.3000000000000004E-2</c:v>
                </c:pt>
                <c:pt idx="4">
                  <c:v>0.14199999999999999</c:v>
                </c:pt>
                <c:pt idx="5">
                  <c:v>0.28599999999999998</c:v>
                </c:pt>
                <c:pt idx="6">
                  <c:v>0.308</c:v>
                </c:pt>
                <c:pt idx="7">
                  <c:v>0</c:v>
                </c:pt>
                <c:pt idx="8">
                  <c:v>0.51</c:v>
                </c:pt>
                <c:pt idx="9">
                  <c:v>0.81200000000000006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E-4C79-A629-EE62E007040F}"/>
            </c:ext>
          </c:extLst>
        </c:ser>
        <c:ser>
          <c:idx val="2"/>
          <c:order val="2"/>
          <c:tx>
            <c:strRef>
              <c:f>ИЛиМ!$G$3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ИЛиМ!$D$4:$D$13</c:f>
              <c:strCache>
                <c:ptCount val="10"/>
                <c:pt idx="0">
                  <c:v>45.03.02 Лингвистика, профиль «Перевод и переводоведение (английский и немецкий языки)»,    
Б-ЛПеАН-31, 
Б-ЛПеАН-32, ОПК-3</c:v>
                </c:pt>
                <c:pt idx="1">
                  <c:v>45.03.02 Лингвистика, профиль «Перевод и переводоведение (французский и английский языки)», 
Б-ЛПеФА-31, Б-ЛПеФА-32, ОПК-3</c:v>
                </c:pt>
                <c:pt idx="2">
                  <c:v>45.03.02 Лингвистика, профиль «Теория и методика преподавания иностранных языков и культур (английский и немецкий языки)», 
Б-ЛАН-41, ОПК-4</c:v>
                </c:pt>
                <c:pt idx="3">
                  <c:v>45.03.02 Лингвистика, профиль «Теория и методика преподавания иностранных языков и культур (английский и французский языки)», 
Б-ЛАФ-41, ОПК-4</c:v>
                </c:pt>
                <c:pt idx="4">
                  <c:v>45.03.02 Лингвистика, профиль «Перевод и переводоведение (английский и французский языки)», 
Б-ЛПеАФ-41, ОПК-4</c:v>
                </c:pt>
                <c:pt idx="5">
                  <c:v>45.03.02 Лингвистика, профиль «Перевод и переводоведение (английский и немецкий языки)», 
Б-ЛПеАН-41, ОПК-4</c:v>
                </c:pt>
                <c:pt idx="6">
                  <c:v>44.03.05 Педагогическое образование (с двумя профилями подготовки), профиль «Иностранные языки (немецкий и английский языки)»,                      
Б-ПНА-41, ОПК-8</c:v>
                </c:pt>
                <c:pt idx="7">
                  <c:v>44.03.05 Педагогическое образование (с двумя профилями подготовки), профиль «Иностранные языки (французский и английский языки)», 
Б-ПФА-41, ОПК-8</c:v>
                </c:pt>
                <c:pt idx="8">
                  <c:v>44.03.01 Педагогическое образование, профиль «Иностранный язык»,                  
Бз-ПИЯ-41, ОПК-8</c:v>
                </c:pt>
                <c:pt idx="9">
                  <c:v>44.04.01 Педагогическое образование, магистерская программа «Языковое образование», 
Мз-ПЯО-21, ОПК-5</c:v>
                </c:pt>
              </c:strCache>
            </c:strRef>
          </c:cat>
          <c:val>
            <c:numRef>
              <c:f>ИЛиМ!$G$4:$G$13</c:f>
              <c:numCache>
                <c:formatCode>0%</c:formatCode>
                <c:ptCount val="10"/>
                <c:pt idx="0">
                  <c:v>0.40600000000000003</c:v>
                </c:pt>
                <c:pt idx="1">
                  <c:v>0.22600000000000001</c:v>
                </c:pt>
                <c:pt idx="2">
                  <c:v>0.154</c:v>
                </c:pt>
                <c:pt idx="3">
                  <c:v>0.5</c:v>
                </c:pt>
                <c:pt idx="4">
                  <c:v>0.42899999999999999</c:v>
                </c:pt>
                <c:pt idx="5">
                  <c:v>0.35699999999999998</c:v>
                </c:pt>
                <c:pt idx="6">
                  <c:v>0.38</c:v>
                </c:pt>
                <c:pt idx="7">
                  <c:v>5.2999999999999999E-2</c:v>
                </c:pt>
                <c:pt idx="8">
                  <c:v>0.28599999999999998</c:v>
                </c:pt>
                <c:pt idx="9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3E-4C79-A629-EE62E007040F}"/>
            </c:ext>
          </c:extLst>
        </c:ser>
        <c:ser>
          <c:idx val="3"/>
          <c:order val="3"/>
          <c:tx>
            <c:strRef>
              <c:f>ИЛиМ!$H$3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ИЛиМ!$D$4:$D$13</c:f>
              <c:strCache>
                <c:ptCount val="10"/>
                <c:pt idx="0">
                  <c:v>45.03.02 Лингвистика, профиль «Перевод и переводоведение (английский и немецкий языки)»,    
Б-ЛПеАН-31, 
Б-ЛПеАН-32, ОПК-3</c:v>
                </c:pt>
                <c:pt idx="1">
                  <c:v>45.03.02 Лингвистика, профиль «Перевод и переводоведение (французский и английский языки)», 
Б-ЛПеФА-31, Б-ЛПеФА-32, ОПК-3</c:v>
                </c:pt>
                <c:pt idx="2">
                  <c:v>45.03.02 Лингвистика, профиль «Теория и методика преподавания иностранных языков и культур (английский и немецкий языки)», 
Б-ЛАН-41, ОПК-4</c:v>
                </c:pt>
                <c:pt idx="3">
                  <c:v>45.03.02 Лингвистика, профиль «Теория и методика преподавания иностранных языков и культур (английский и французский языки)», 
Б-ЛАФ-41, ОПК-4</c:v>
                </c:pt>
                <c:pt idx="4">
                  <c:v>45.03.02 Лингвистика, профиль «Перевод и переводоведение (английский и французский языки)», 
Б-ЛПеАФ-41, ОПК-4</c:v>
                </c:pt>
                <c:pt idx="5">
                  <c:v>45.03.02 Лингвистика, профиль «Перевод и переводоведение (английский и немецкий языки)», 
Б-ЛПеАН-41, ОПК-4</c:v>
                </c:pt>
                <c:pt idx="6">
                  <c:v>44.03.05 Педагогическое образование (с двумя профилями подготовки), профиль «Иностранные языки (немецкий и английский языки)»,                      
Б-ПНА-41, ОПК-8</c:v>
                </c:pt>
                <c:pt idx="7">
                  <c:v>44.03.05 Педагогическое образование (с двумя профилями подготовки), профиль «Иностранные языки (французский и английский языки)», 
Б-ПФА-41, ОПК-8</c:v>
                </c:pt>
                <c:pt idx="8">
                  <c:v>44.03.01 Педагогическое образование, профиль «Иностранный язык»,                  
Бз-ПИЯ-41, ОПК-8</c:v>
                </c:pt>
                <c:pt idx="9">
                  <c:v>44.04.01 Педагогическое образование, магистерская программа «Языковое образование», 
Мз-ПЯО-21, ОПК-5</c:v>
                </c:pt>
              </c:strCache>
            </c:strRef>
          </c:cat>
          <c:val>
            <c:numRef>
              <c:f>ИЛиМ!$H$4:$H$13</c:f>
              <c:numCache>
                <c:formatCode>0%</c:formatCode>
                <c:ptCount val="10"/>
                <c:pt idx="0">
                  <c:v>0.189</c:v>
                </c:pt>
                <c:pt idx="1">
                  <c:v>0.48399999999999999</c:v>
                </c:pt>
                <c:pt idx="2">
                  <c:v>0</c:v>
                </c:pt>
                <c:pt idx="3">
                  <c:v>0.41699999999999998</c:v>
                </c:pt>
                <c:pt idx="4">
                  <c:v>0.35799999999999998</c:v>
                </c:pt>
                <c:pt idx="5">
                  <c:v>0.214</c:v>
                </c:pt>
                <c:pt idx="6">
                  <c:v>0.23</c:v>
                </c:pt>
                <c:pt idx="7">
                  <c:v>0.9</c:v>
                </c:pt>
                <c:pt idx="8">
                  <c:v>9.5000000000000001E-2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3E-4C79-A629-EE62E0070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28479080"/>
        <c:axId val="428478752"/>
      </c:barChart>
      <c:catAx>
        <c:axId val="42847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478752"/>
        <c:crosses val="autoZero"/>
        <c:auto val="1"/>
        <c:lblAlgn val="ctr"/>
        <c:lblOffset val="100"/>
        <c:noMultiLvlLbl val="0"/>
      </c:catAx>
      <c:valAx>
        <c:axId val="428478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47908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ИП!$D$4:$D$10</c:f>
              <c:strCache>
                <c:ptCount val="7"/>
                <c:pt idx="0">
                  <c:v>44.03.03 Специальное (дефектологическое) образование, профиль «Логопедия», 
Б-СДО-41, ПК-1</c:v>
                </c:pt>
                <c:pt idx="1">
                  <c:v>44.03.03 Специальное (дефектологическое) образование, профиль «Логопедия», 
Бз-СДО-41, ОПК-3
</c:v>
                </c:pt>
                <c:pt idx="2">
                  <c:v>44.03.05 Педагогическое образование (с двумя профилям подготовки), профиль «Педагогика и методика начального образования и педагогика и методика дошкольного образования», 
Б-ПНОДО-51, ПК-3
</c:v>
                </c:pt>
                <c:pt idx="3">
                  <c:v>44.03.01 Педагогическое образование, профиль «Педагогика и методика начального образования», 
Бз-ПНО-41, ПК-2</c:v>
                </c:pt>
                <c:pt idx="4">
                  <c:v>44.03.01 Педагогическое образование, профиль «Педагогика и методика дошкольного образования»
Бз-ПДО-41, ПК-4</c:v>
                </c:pt>
                <c:pt idx="5">
                  <c:v>44.04.01 Педагогическое образование, магистерская программа «Педагогическая деятельность в образовательных организациях», 
М-ППД-21, ПК-2</c:v>
                </c:pt>
                <c:pt idx="6">
                  <c:v>44.04.01 Педагогическое образование, магистерская программа «Инновации в образовании», 
Мз-ПИО-21, ПК-2</c:v>
                </c:pt>
              </c:strCache>
            </c:strRef>
          </c:cat>
          <c:val>
            <c:numRef>
              <c:f>ИП!$E$4:$E$10</c:f>
              <c:numCache>
                <c:formatCode>0%</c:formatCode>
                <c:ptCount val="7"/>
                <c:pt idx="0">
                  <c:v>5.2999999999999999E-2</c:v>
                </c:pt>
                <c:pt idx="1">
                  <c:v>0.10299999999999999</c:v>
                </c:pt>
                <c:pt idx="2">
                  <c:v>0</c:v>
                </c:pt>
                <c:pt idx="3">
                  <c:v>0.34</c:v>
                </c:pt>
                <c:pt idx="4">
                  <c:v>0.17599999999999999</c:v>
                </c:pt>
                <c:pt idx="5">
                  <c:v>0</c:v>
                </c:pt>
                <c:pt idx="6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C-4466-B099-96B7F75DB47F}"/>
            </c:ext>
          </c:extLst>
        </c:ser>
        <c:ser>
          <c:idx val="1"/>
          <c:order val="1"/>
          <c:tx>
            <c:strRef>
              <c:f>ИП!$F$3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ИП!$D$4:$D$10</c:f>
              <c:strCache>
                <c:ptCount val="7"/>
                <c:pt idx="0">
                  <c:v>44.03.03 Специальное (дефектологическое) образование, профиль «Логопедия», 
Б-СДО-41, ПК-1</c:v>
                </c:pt>
                <c:pt idx="1">
                  <c:v>44.03.03 Специальное (дефектологическое) образование, профиль «Логопедия», 
Бз-СДО-41, ОПК-3
</c:v>
                </c:pt>
                <c:pt idx="2">
                  <c:v>44.03.05 Педагогическое образование (с двумя профилям подготовки), профиль «Педагогика и методика начального образования и педагогика и методика дошкольного образования», 
Б-ПНОДО-51, ПК-3
</c:v>
                </c:pt>
                <c:pt idx="3">
                  <c:v>44.03.01 Педагогическое образование, профиль «Педагогика и методика начального образования», 
Бз-ПНО-41, ПК-2</c:v>
                </c:pt>
                <c:pt idx="4">
                  <c:v>44.03.01 Педагогическое образование, профиль «Педагогика и методика дошкольного образования»
Бз-ПДО-41, ПК-4</c:v>
                </c:pt>
                <c:pt idx="5">
                  <c:v>44.04.01 Педагогическое образование, магистерская программа «Педагогическая деятельность в образовательных организациях», 
М-ППД-21, ПК-2</c:v>
                </c:pt>
                <c:pt idx="6">
                  <c:v>44.04.01 Педагогическое образование, магистерская программа «Инновации в образовании», 
Мз-ПИО-21, ПК-2</c:v>
                </c:pt>
              </c:strCache>
            </c:strRef>
          </c:cat>
          <c:val>
            <c:numRef>
              <c:f>ИП!$F$4:$F$10</c:f>
              <c:numCache>
                <c:formatCode>0%</c:formatCode>
                <c:ptCount val="7"/>
                <c:pt idx="0">
                  <c:v>0.106</c:v>
                </c:pt>
                <c:pt idx="1">
                  <c:v>0.44800000000000001</c:v>
                </c:pt>
                <c:pt idx="2">
                  <c:v>0.17599999999999999</c:v>
                </c:pt>
                <c:pt idx="3">
                  <c:v>0.5</c:v>
                </c:pt>
                <c:pt idx="4">
                  <c:v>0.23</c:v>
                </c:pt>
                <c:pt idx="5">
                  <c:v>0</c:v>
                </c:pt>
                <c:pt idx="6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6C-4466-B099-96B7F75DB47F}"/>
            </c:ext>
          </c:extLst>
        </c:ser>
        <c:ser>
          <c:idx val="2"/>
          <c:order val="2"/>
          <c:tx>
            <c:strRef>
              <c:f>ИП!$G$3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ИП!$D$4:$D$10</c:f>
              <c:strCache>
                <c:ptCount val="7"/>
                <c:pt idx="0">
                  <c:v>44.03.03 Специальное (дефектологическое) образование, профиль «Логопедия», 
Б-СДО-41, ПК-1</c:v>
                </c:pt>
                <c:pt idx="1">
                  <c:v>44.03.03 Специальное (дефектологическое) образование, профиль «Логопедия», 
Бз-СДО-41, ОПК-3
</c:v>
                </c:pt>
                <c:pt idx="2">
                  <c:v>44.03.05 Педагогическое образование (с двумя профилям подготовки), профиль «Педагогика и методика начального образования и педагогика и методика дошкольного образования», 
Б-ПНОДО-51, ПК-3
</c:v>
                </c:pt>
                <c:pt idx="3">
                  <c:v>44.03.01 Педагогическое образование, профиль «Педагогика и методика начального образования», 
Бз-ПНО-41, ПК-2</c:v>
                </c:pt>
                <c:pt idx="4">
                  <c:v>44.03.01 Педагогическое образование, профиль «Педагогика и методика дошкольного образования»
Бз-ПДО-41, ПК-4</c:v>
                </c:pt>
                <c:pt idx="5">
                  <c:v>44.04.01 Педагогическое образование, магистерская программа «Педагогическая деятельность в образовательных организациях», 
М-ППД-21, ПК-2</c:v>
                </c:pt>
                <c:pt idx="6">
                  <c:v>44.04.01 Педагогическое образование, магистерская программа «Инновации в образовании», 
Мз-ПИО-21, ПК-2</c:v>
                </c:pt>
              </c:strCache>
            </c:strRef>
          </c:cat>
          <c:val>
            <c:numRef>
              <c:f>ИП!$G$4:$G$10</c:f>
              <c:numCache>
                <c:formatCode>0%</c:formatCode>
                <c:ptCount val="7"/>
                <c:pt idx="0">
                  <c:v>5.2999999999999999E-2</c:v>
                </c:pt>
                <c:pt idx="1">
                  <c:v>0.41399999999999998</c:v>
                </c:pt>
                <c:pt idx="2">
                  <c:v>0.23</c:v>
                </c:pt>
                <c:pt idx="3">
                  <c:v>8.3000000000000004E-2</c:v>
                </c:pt>
                <c:pt idx="4">
                  <c:v>0.41299999999999998</c:v>
                </c:pt>
                <c:pt idx="5">
                  <c:v>0.9</c:v>
                </c:pt>
                <c:pt idx="6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6C-4466-B099-96B7F75DB47F}"/>
            </c:ext>
          </c:extLst>
        </c:ser>
        <c:ser>
          <c:idx val="3"/>
          <c:order val="3"/>
          <c:tx>
            <c:strRef>
              <c:f>ИП!$H$3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ИП!$D$4:$D$10</c:f>
              <c:strCache>
                <c:ptCount val="7"/>
                <c:pt idx="0">
                  <c:v>44.03.03 Специальное (дефектологическое) образование, профиль «Логопедия», 
Б-СДО-41, ПК-1</c:v>
                </c:pt>
                <c:pt idx="1">
                  <c:v>44.03.03 Специальное (дефектологическое) образование, профиль «Логопедия», 
Бз-СДО-41, ОПК-3
</c:v>
                </c:pt>
                <c:pt idx="2">
                  <c:v>44.03.05 Педагогическое образование (с двумя профилям подготовки), профиль «Педагогика и методика начального образования и педагогика и методика дошкольного образования», 
Б-ПНОДО-51, ПК-3
</c:v>
                </c:pt>
                <c:pt idx="3">
                  <c:v>44.03.01 Педагогическое образование, профиль «Педагогика и методика начального образования», 
Бз-ПНО-41, ПК-2</c:v>
                </c:pt>
                <c:pt idx="4">
                  <c:v>44.03.01 Педагогическое образование, профиль «Педагогика и методика дошкольного образования»
Бз-ПДО-41, ПК-4</c:v>
                </c:pt>
                <c:pt idx="5">
                  <c:v>44.04.01 Педагогическое образование, магистерская программа «Педагогическая деятельность в образовательных организациях», 
М-ППД-21, ПК-2</c:v>
                </c:pt>
                <c:pt idx="6">
                  <c:v>44.04.01 Педагогическое образование, магистерская программа «Инновации в образовании», 
Мз-ПИО-21, ПК-2</c:v>
                </c:pt>
              </c:strCache>
            </c:strRef>
          </c:cat>
          <c:val>
            <c:numRef>
              <c:f>ИП!$H$4:$H$10</c:f>
              <c:numCache>
                <c:formatCode>0%</c:formatCode>
                <c:ptCount val="7"/>
                <c:pt idx="0">
                  <c:v>0.78800000000000003</c:v>
                </c:pt>
                <c:pt idx="1">
                  <c:v>3.5000000000000003E-2</c:v>
                </c:pt>
                <c:pt idx="2">
                  <c:v>0.58899999999999997</c:v>
                </c:pt>
                <c:pt idx="3">
                  <c:v>8.4000000000000005E-2</c:v>
                </c:pt>
                <c:pt idx="4">
                  <c:v>0.17599999999999999</c:v>
                </c:pt>
                <c:pt idx="5">
                  <c:v>0.1</c:v>
                </c:pt>
                <c:pt idx="6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6C-4466-B099-96B7F75DB4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33337536"/>
        <c:axId val="433338520"/>
      </c:barChart>
      <c:catAx>
        <c:axId val="4333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338520"/>
        <c:crosses val="autoZero"/>
        <c:auto val="1"/>
        <c:lblAlgn val="ctr"/>
        <c:lblOffset val="100"/>
        <c:noMultiLvlLbl val="0"/>
      </c:catAx>
      <c:valAx>
        <c:axId val="433338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33753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ИПс!$E$3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ИПс!$D$4:$D$7</c:f>
              <c:strCache>
                <c:ptCount val="4"/>
                <c:pt idx="0">
                  <c:v>37.03.01 Психология, профиль «Психология»,
Б-Пс-41, ПК-2</c:v>
                </c:pt>
                <c:pt idx="1">
                  <c:v>37.04.01 Психология, магистерская программа «Психология управления персоналом», Мв-Пс-21, ПК-2</c:v>
                </c:pt>
                <c:pt idx="2">
                  <c:v>37.03.01 Психология, профиль «Клиническая психология», 
Бв-ПсКП-41, ПК-2</c:v>
                </c:pt>
                <c:pt idx="3">
                  <c:v>44.04.02 Психолого-педагогическое образование, магистерская программа «Психологическое проектирование и экспертиза в системе образования» ,                        
Мз-ПППЭ-21, ОПК-2</c:v>
                </c:pt>
              </c:strCache>
            </c:strRef>
          </c:cat>
          <c:val>
            <c:numRef>
              <c:f>ИПс!$E$4:$E$7</c:f>
              <c:numCache>
                <c:formatCode>0%</c:formatCode>
                <c:ptCount val="4"/>
                <c:pt idx="0">
                  <c:v>0.125</c:v>
                </c:pt>
                <c:pt idx="1">
                  <c:v>0</c:v>
                </c:pt>
                <c:pt idx="2">
                  <c:v>7.0999999999999994E-2</c:v>
                </c:pt>
                <c:pt idx="3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2-4549-82FB-C6C2D66D6059}"/>
            </c:ext>
          </c:extLst>
        </c:ser>
        <c:ser>
          <c:idx val="1"/>
          <c:order val="1"/>
          <c:tx>
            <c:strRef>
              <c:f>ИПс!$F$3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ИПс!$D$4:$D$7</c:f>
              <c:strCache>
                <c:ptCount val="4"/>
                <c:pt idx="0">
                  <c:v>37.03.01 Психология, профиль «Психология»,
Б-Пс-41, ПК-2</c:v>
                </c:pt>
                <c:pt idx="1">
                  <c:v>37.04.01 Психология, магистерская программа «Психология управления персоналом», Мв-Пс-21, ПК-2</c:v>
                </c:pt>
                <c:pt idx="2">
                  <c:v>37.03.01 Психология, профиль «Клиническая психология», 
Бв-ПсКП-41, ПК-2</c:v>
                </c:pt>
                <c:pt idx="3">
                  <c:v>44.04.02 Психолого-педагогическое образование, магистерская программа «Психологическое проектирование и экспертиза в системе образования» ,                        
Мз-ПППЭ-21, ОПК-2</c:v>
                </c:pt>
              </c:strCache>
            </c:strRef>
          </c:cat>
          <c:val>
            <c:numRef>
              <c:f>ИПс!$F$4:$F$7</c:f>
              <c:numCache>
                <c:formatCode>0%</c:formatCode>
                <c:ptCount val="4"/>
                <c:pt idx="0">
                  <c:v>6.3E-2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2-4549-82FB-C6C2D66D6059}"/>
            </c:ext>
          </c:extLst>
        </c:ser>
        <c:ser>
          <c:idx val="2"/>
          <c:order val="2"/>
          <c:tx>
            <c:strRef>
              <c:f>ИПс!$G$3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ИПс!$D$4:$D$7</c:f>
              <c:strCache>
                <c:ptCount val="4"/>
                <c:pt idx="0">
                  <c:v>37.03.01 Психология, профиль «Психология»,
Б-Пс-41, ПК-2</c:v>
                </c:pt>
                <c:pt idx="1">
                  <c:v>37.04.01 Психология, магистерская программа «Психология управления персоналом», Мв-Пс-21, ПК-2</c:v>
                </c:pt>
                <c:pt idx="2">
                  <c:v>37.03.01 Психология, профиль «Клиническая психология», 
Бв-ПсКП-41, ПК-2</c:v>
                </c:pt>
                <c:pt idx="3">
                  <c:v>44.04.02 Психолого-педагогическое образование, магистерская программа «Психологическое проектирование и экспертиза в системе образования» ,                        
Мз-ПППЭ-21, ОПК-2</c:v>
                </c:pt>
              </c:strCache>
            </c:strRef>
          </c:cat>
          <c:val>
            <c:numRef>
              <c:f>ИПс!$G$4:$G$7</c:f>
              <c:numCache>
                <c:formatCode>0%</c:formatCode>
                <c:ptCount val="4"/>
                <c:pt idx="0">
                  <c:v>0.312</c:v>
                </c:pt>
                <c:pt idx="1">
                  <c:v>0.4</c:v>
                </c:pt>
                <c:pt idx="2">
                  <c:v>0.64300000000000002</c:v>
                </c:pt>
                <c:pt idx="3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12-4549-82FB-C6C2D66D6059}"/>
            </c:ext>
          </c:extLst>
        </c:ser>
        <c:ser>
          <c:idx val="3"/>
          <c:order val="3"/>
          <c:tx>
            <c:strRef>
              <c:f>ИПс!$H$3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ИПс!$D$4:$D$7</c:f>
              <c:strCache>
                <c:ptCount val="4"/>
                <c:pt idx="0">
                  <c:v>37.03.01 Психология, профиль «Психология»,
Б-Пс-41, ПК-2</c:v>
                </c:pt>
                <c:pt idx="1">
                  <c:v>37.04.01 Психология, магистерская программа «Психология управления персоналом», Мв-Пс-21, ПК-2</c:v>
                </c:pt>
                <c:pt idx="2">
                  <c:v>37.03.01 Психология, профиль «Клиническая психология», 
Бв-ПсКП-41, ПК-2</c:v>
                </c:pt>
                <c:pt idx="3">
                  <c:v>44.04.02 Психолого-педагогическое образование, магистерская программа «Психологическое проектирование и экспертиза в системе образования» ,                        
Мз-ПППЭ-21, ОПК-2</c:v>
                </c:pt>
              </c:strCache>
            </c:strRef>
          </c:cat>
          <c:val>
            <c:numRef>
              <c:f>ИПс!$H$4:$H$7</c:f>
              <c:numCache>
                <c:formatCode>0%</c:formatCode>
                <c:ptCount val="4"/>
                <c:pt idx="0">
                  <c:v>0.5</c:v>
                </c:pt>
                <c:pt idx="1">
                  <c:v>0.6</c:v>
                </c:pt>
                <c:pt idx="2">
                  <c:v>0.28599999999999998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12-4549-82FB-C6C2D66D60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11054968"/>
        <c:axId val="420425712"/>
      </c:barChart>
      <c:catAx>
        <c:axId val="31105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425712"/>
        <c:crosses val="autoZero"/>
        <c:auto val="1"/>
        <c:lblAlgn val="ctr"/>
        <c:lblOffset val="100"/>
        <c:noMultiLvlLbl val="0"/>
      </c:catAx>
      <c:valAx>
        <c:axId val="4204257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05496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ИФиМ!$E$3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ИФиМ!$D$4:$D$5</c:f>
              <c:strCache>
                <c:ptCount val="2"/>
                <c:pt idx="0">
                  <c:v>44.03.05 Педагогическое образование (с двумя профилями подготовки), профиль «Русский язык и иностранный язык (английский)»,
Б-ПРИЯ-52, ПК-3</c:v>
                </c:pt>
                <c:pt idx="1">
                  <c:v>44.03.05 Педагогическое образование (с двумя профилями подготовки), профиль «Русский язык и иностранный язык (китайский)», 
Б-ПРИЯ-51, ПК-3</c:v>
                </c:pt>
              </c:strCache>
            </c:strRef>
          </c:cat>
          <c:val>
            <c:numRef>
              <c:f>ИФиМ!$E$4:$E$5</c:f>
              <c:numCache>
                <c:formatCode>0%</c:formatCode>
                <c:ptCount val="2"/>
                <c:pt idx="0">
                  <c:v>0.1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3-4FD2-8CB4-23DFE8E6DADB}"/>
            </c:ext>
          </c:extLst>
        </c:ser>
        <c:ser>
          <c:idx val="1"/>
          <c:order val="1"/>
          <c:tx>
            <c:strRef>
              <c:f>ИФиМ!$F$3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ИФиМ!$D$4:$D$5</c:f>
              <c:strCache>
                <c:ptCount val="2"/>
                <c:pt idx="0">
                  <c:v>44.03.05 Педагогическое образование (с двумя профилями подготовки), профиль «Русский язык и иностранный язык (английский)»,
Б-ПРИЯ-52, ПК-3</c:v>
                </c:pt>
                <c:pt idx="1">
                  <c:v>44.03.05 Педагогическое образование (с двумя профилями подготовки), профиль «Русский язык и иностранный язык (китайский)», 
Б-ПРИЯ-51, ПК-3</c:v>
                </c:pt>
              </c:strCache>
            </c:strRef>
          </c:cat>
          <c:val>
            <c:numRef>
              <c:f>ИФиМ!$F$4:$F$5</c:f>
              <c:numCache>
                <c:formatCode>0%</c:formatCode>
                <c:ptCount val="2"/>
                <c:pt idx="0">
                  <c:v>0</c:v>
                </c:pt>
                <c:pt idx="1">
                  <c:v>0.313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3-4FD2-8CB4-23DFE8E6DADB}"/>
            </c:ext>
          </c:extLst>
        </c:ser>
        <c:ser>
          <c:idx val="2"/>
          <c:order val="2"/>
          <c:tx>
            <c:strRef>
              <c:f>ИФиМ!$G$3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ИФиМ!$D$4:$D$5</c:f>
              <c:strCache>
                <c:ptCount val="2"/>
                <c:pt idx="0">
                  <c:v>44.03.05 Педагогическое образование (с двумя профилями подготовки), профиль «Русский язык и иностранный язык (английский)»,
Б-ПРИЯ-52, ПК-3</c:v>
                </c:pt>
                <c:pt idx="1">
                  <c:v>44.03.05 Педагогическое образование (с двумя профилями подготовки), профиль «Русский язык и иностранный язык (китайский)», 
Б-ПРИЯ-51, ПК-3</c:v>
                </c:pt>
              </c:strCache>
            </c:strRef>
          </c:cat>
          <c:val>
            <c:numRef>
              <c:f>ИФиМ!$G$4:$G$5</c:f>
              <c:numCache>
                <c:formatCode>0%</c:formatCode>
                <c:ptCount val="2"/>
                <c:pt idx="0">
                  <c:v>0.5</c:v>
                </c:pt>
                <c:pt idx="1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A3-4FD2-8CB4-23DFE8E6DADB}"/>
            </c:ext>
          </c:extLst>
        </c:ser>
        <c:ser>
          <c:idx val="3"/>
          <c:order val="3"/>
          <c:tx>
            <c:strRef>
              <c:f>ИФиМ!$H$3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ИФиМ!$D$4:$D$5</c:f>
              <c:strCache>
                <c:ptCount val="2"/>
                <c:pt idx="0">
                  <c:v>44.03.05 Педагогическое образование (с двумя профилями подготовки), профиль «Русский язык и иностранный язык (английский)»,
Б-ПРИЯ-52, ПК-3</c:v>
                </c:pt>
                <c:pt idx="1">
                  <c:v>44.03.05 Педагогическое образование (с двумя профилями подготовки), профиль «Русский язык и иностранный язык (китайский)», 
Б-ПРИЯ-51, ПК-3</c:v>
                </c:pt>
              </c:strCache>
            </c:strRef>
          </c:cat>
          <c:val>
            <c:numRef>
              <c:f>ИФиМ!$H$4:$H$5</c:f>
              <c:numCache>
                <c:formatCode>0%</c:formatCode>
                <c:ptCount val="2"/>
                <c:pt idx="0">
                  <c:v>0.4</c:v>
                </c:pt>
                <c:pt idx="1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A3-4FD2-8CB4-23DFE8E6D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29277760"/>
        <c:axId val="429280056"/>
      </c:barChart>
      <c:catAx>
        <c:axId val="42927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280056"/>
        <c:crosses val="autoZero"/>
        <c:auto val="1"/>
        <c:lblAlgn val="ctr"/>
        <c:lblOffset val="100"/>
        <c:noMultiLvlLbl val="0"/>
      </c:catAx>
      <c:valAx>
        <c:axId val="429280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27776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МИ!$E$3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МИ!$D$4:$D$5</c:f>
              <c:strCache>
                <c:ptCount val="2"/>
                <c:pt idx="0">
                  <c:v>31.05.01 Лечебное дело, С-ЛД-31, С-ЛД-32,
С-ЛД-33, С-ЛД-34, ОПК-9</c:v>
                </c:pt>
                <c:pt idx="1">
                  <c:v>31.05.01 Лечебное дело, С-ЛД-41, С-ЛД-42,
С-ЛД-43, С-ЛД-44, С-ЛД-45, ОПК-9</c:v>
                </c:pt>
              </c:strCache>
            </c:strRef>
          </c:cat>
          <c:val>
            <c:numRef>
              <c:f>МИ!$E$4:$E$5</c:f>
              <c:numCache>
                <c:formatCode>0%</c:formatCode>
                <c:ptCount val="2"/>
                <c:pt idx="0">
                  <c:v>0.01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5-4C47-9991-3240410CFE32}"/>
            </c:ext>
          </c:extLst>
        </c:ser>
        <c:ser>
          <c:idx val="1"/>
          <c:order val="1"/>
          <c:tx>
            <c:strRef>
              <c:f>МИ!$F$3</c:f>
              <c:strCache>
                <c:ptCount val="1"/>
                <c:pt idx="0">
                  <c:v>Второй уровень
(61%;75% 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МИ!$D$4:$D$5</c:f>
              <c:strCache>
                <c:ptCount val="2"/>
                <c:pt idx="0">
                  <c:v>31.05.01 Лечебное дело, С-ЛД-31, С-ЛД-32,
С-ЛД-33, С-ЛД-34, ОПК-9</c:v>
                </c:pt>
                <c:pt idx="1">
                  <c:v>31.05.01 Лечебное дело, С-ЛД-41, С-ЛД-42,
С-ЛД-43, С-ЛД-44, С-ЛД-45, ОПК-9</c:v>
                </c:pt>
              </c:strCache>
            </c:strRef>
          </c:cat>
          <c:val>
            <c:numRef>
              <c:f>МИ!$F$4:$F$5</c:f>
              <c:numCache>
                <c:formatCode>0%</c:formatCode>
                <c:ptCount val="2"/>
                <c:pt idx="0">
                  <c:v>6.0999999999999999E-2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25-4C47-9991-3240410CFE32}"/>
            </c:ext>
          </c:extLst>
        </c:ser>
        <c:ser>
          <c:idx val="2"/>
          <c:order val="2"/>
          <c:tx>
            <c:strRef>
              <c:f>МИ!$G$3</c:f>
              <c:strCache>
                <c:ptCount val="1"/>
                <c:pt idx="0">
                  <c:v>Третий уровень
(76%; 85%)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МИ!$D$4:$D$5</c:f>
              <c:strCache>
                <c:ptCount val="2"/>
                <c:pt idx="0">
                  <c:v>31.05.01 Лечебное дело, С-ЛД-31, С-ЛД-32,
С-ЛД-33, С-ЛД-34, ОПК-9</c:v>
                </c:pt>
                <c:pt idx="1">
                  <c:v>31.05.01 Лечебное дело, С-ЛД-41, С-ЛД-42,
С-ЛД-43, С-ЛД-44, С-ЛД-45, ОПК-9</c:v>
                </c:pt>
              </c:strCache>
            </c:strRef>
          </c:cat>
          <c:val>
            <c:numRef>
              <c:f>МИ!$G$4:$G$5</c:f>
              <c:numCache>
                <c:formatCode>0%</c:formatCode>
                <c:ptCount val="2"/>
                <c:pt idx="0">
                  <c:v>0.224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25-4C47-9991-3240410CFE32}"/>
            </c:ext>
          </c:extLst>
        </c:ser>
        <c:ser>
          <c:idx val="3"/>
          <c:order val="3"/>
          <c:tx>
            <c:strRef>
              <c:f>МИ!$H$3</c:f>
              <c:strCache>
                <c:ptCount val="1"/>
                <c:pt idx="0">
                  <c:v>Четвертый уровень
(86%; 100%)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МИ!$D$4:$D$5</c:f>
              <c:strCache>
                <c:ptCount val="2"/>
                <c:pt idx="0">
                  <c:v>31.05.01 Лечебное дело, С-ЛД-31, С-ЛД-32,
С-ЛД-33, С-ЛД-34, ОПК-9</c:v>
                </c:pt>
                <c:pt idx="1">
                  <c:v>31.05.01 Лечебное дело, С-ЛД-41, С-ЛД-42,
С-ЛД-43, С-ЛД-44, С-ЛД-45, ОПК-9</c:v>
                </c:pt>
              </c:strCache>
            </c:strRef>
          </c:cat>
          <c:val>
            <c:numRef>
              <c:f>МИ!$H$4:$H$5</c:f>
              <c:numCache>
                <c:formatCode>0%</c:formatCode>
                <c:ptCount val="2"/>
                <c:pt idx="0">
                  <c:v>0.70499999999999996</c:v>
                </c:pt>
                <c:pt idx="1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25-4C47-9991-3240410CF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33336224"/>
        <c:axId val="415312744"/>
      </c:barChart>
      <c:catAx>
        <c:axId val="43333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312744"/>
        <c:crosses val="autoZero"/>
        <c:auto val="1"/>
        <c:lblAlgn val="ctr"/>
        <c:lblOffset val="100"/>
        <c:noMultiLvlLbl val="0"/>
      </c:catAx>
      <c:valAx>
        <c:axId val="415312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333622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E670F48-01AC-406E-9682-F73BA4FB75E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52FDE-A92C-447C-93E6-5232D8364335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497630-C383-4792-A88C-E94F30714E87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FC6FD-0A6A-4401-8C52-2FC93D494FE0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DC8526D-CDF1-4CF2-A0D9-951544690E5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95167-5AC6-480D-B057-AB1AECEA73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65CE7-2518-45C6-959A-C7D0BBB3E1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E09EC-0DCD-4DB7-99E2-60EF8CAAACB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CB191-677B-4FCF-B508-B6B224DDFD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78DD4-5E68-4754-A670-5FF554F6C3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97B8FD-9570-459E-B70B-7200D320C793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B7D3E721-004D-4A9D-B163-D3C7995AC644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76A115C-998F-E01D-55DE-2053BC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308" y="260649"/>
            <a:ext cx="6696744" cy="5904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Результаты </a:t>
            </a:r>
            <a:br>
              <a:rPr lang="ru-RU" sz="3600" b="1" dirty="0"/>
            </a:br>
            <a:r>
              <a:rPr lang="ru-RU" sz="3600" b="1" dirty="0"/>
              <a:t>ОЦЕНКИ СФОРМИРОВАННОСТИ КОМПЕТЕНЦИЙ, ПРОВЕДЕННОЙ В АПРЕЛЕ 2023 </a:t>
            </a:r>
            <a:r>
              <a:rPr lang="ru-RU" sz="3600" b="1" dirty="0" err="1"/>
              <a:t>годА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endParaRPr lang="en-US" sz="29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CF854-EE73-4F4A-827B-484FB88D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764704"/>
            <a:ext cx="4968552" cy="473536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3B564C0-5D9A-4A2D-8DCB-56F5E3B427F6}"/>
              </a:ext>
            </a:extLst>
          </p:cNvPr>
          <p:cNvSpPr txBox="1">
            <a:spLocks/>
          </p:cNvSpPr>
          <p:nvPr/>
        </p:nvSpPr>
        <p:spPr>
          <a:xfrm>
            <a:off x="5540324" y="3429000"/>
            <a:ext cx="6696744" cy="30243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 cap="all" baseline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3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35885"/>
            <a:ext cx="5311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ФИЛОЛОГИИ И МАССМЕДИА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21C2C05-2679-43AC-B519-678E9C4DCA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605926"/>
              </p:ext>
            </p:extLst>
          </p:nvPr>
        </p:nvGraphicFramePr>
        <p:xfrm>
          <a:off x="1629916" y="1052736"/>
          <a:ext cx="9865096" cy="5469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35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726260" y="340580"/>
            <a:ext cx="35798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МЕДИЦИНСКИЙ ИНСТИТУТ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DEFFA81-BF50-4D01-8195-C6949844F7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779170"/>
              </p:ext>
            </p:extLst>
          </p:nvPr>
        </p:nvGraphicFramePr>
        <p:xfrm>
          <a:off x="1557908" y="1381124"/>
          <a:ext cx="10009112" cy="513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523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13892" y="692696"/>
            <a:ext cx="10225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Times New Roman" panose="02020603050405020304" pitchFamily="18" charset="0"/>
              </a:rPr>
              <a:t>В соответствии с приказом ректора от 05.04.2023 г. №77-од «О проведении оценки сформированности компетенций» была </a:t>
            </a:r>
            <a:r>
              <a:rPr lang="ru-RU" sz="2400" dirty="0"/>
              <a:t>оценена сформированность 43 компетенций, среди которых: 1 общекультурная, 3 универсальных, 12 общепрофессиональных и 27 профессиональных.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процедуре приняли участие 1236 студентов очной, очно-заочной и заочной форм обучения, обучающиеся по 49 основным образовательным программам высшего образования, из них: 36 программ бакалавриата, 4 программы специалитета и 9 программ магистратуры.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Доля студентов, принявших участие в тестировании от заявленного числа участников, составила 88%.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Средний результат, полученный в ходе процедуры оценки - 81%.</a:t>
            </a:r>
          </a:p>
        </p:txBody>
      </p:sp>
    </p:spTree>
    <p:extLst>
      <p:ext uri="{BB962C8B-B14F-4D97-AF65-F5344CB8AC3E}">
        <p14:creationId xmlns:p14="http://schemas.microsoft.com/office/powerpoint/2010/main" val="21821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42473"/>
            <a:ext cx="5709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ИНЖЕНЕРНО-ТЕХНОЛОГИЧЕСКИЙ ИНСТИТУТ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047A989-AACF-4C18-BCE1-92747340A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402908"/>
              </p:ext>
            </p:extLst>
          </p:nvPr>
        </p:nvGraphicFramePr>
        <p:xfrm>
          <a:off x="1413892" y="980728"/>
          <a:ext cx="10225136" cy="553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39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654252" y="344762"/>
            <a:ext cx="3795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ЕСТЕСТВОЗНАНИЯ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FEBAF79-8C8D-44AA-919E-0BCD1A22F2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535393"/>
              </p:ext>
            </p:extLst>
          </p:nvPr>
        </p:nvGraphicFramePr>
        <p:xfrm>
          <a:off x="1243608" y="836712"/>
          <a:ext cx="10467427" cy="5676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031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2422004" y="164007"/>
            <a:ext cx="8397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ИСКУССТВ И СОЦИОКУЛЬТУРНОГО ПРОЕКТИРОВАНИЯ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41673B6-F011-4833-B9E2-37690BE54C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065744"/>
              </p:ext>
            </p:extLst>
          </p:nvPr>
        </p:nvGraphicFramePr>
        <p:xfrm>
          <a:off x="1197868" y="836713"/>
          <a:ext cx="10657184" cy="585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438228" y="260648"/>
            <a:ext cx="40559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ИСТОРИИ И ПРАВА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4F60184-214B-4D36-9E5B-623A1C18A9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974204"/>
              </p:ext>
            </p:extLst>
          </p:nvPr>
        </p:nvGraphicFramePr>
        <p:xfrm>
          <a:off x="477788" y="814387"/>
          <a:ext cx="11449272" cy="578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38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3358108" y="340580"/>
            <a:ext cx="6369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ЛИНГВИСТИКИ И МИРОВЫХ ЯЗЫКОВ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B0EE35B-DAEF-42C6-BF20-2A543DDB6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577200"/>
              </p:ext>
            </p:extLst>
          </p:nvPr>
        </p:nvGraphicFramePr>
        <p:xfrm>
          <a:off x="1125860" y="836712"/>
          <a:ext cx="10585175" cy="5857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5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870276" y="340580"/>
            <a:ext cx="3227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ПЕДАГОГИКИ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B556B48D-3531-467A-9136-F12B905FED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523826"/>
              </p:ext>
            </p:extLst>
          </p:nvPr>
        </p:nvGraphicFramePr>
        <p:xfrm>
          <a:off x="1243608" y="836713"/>
          <a:ext cx="10395420" cy="585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2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798268" y="340580"/>
            <a:ext cx="32996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ПСИХОЛОГИИ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4D593FE-9346-46A9-ADA8-C5C3C97DF9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822857"/>
              </p:ext>
            </p:extLst>
          </p:nvPr>
        </p:nvGraphicFramePr>
        <p:xfrm>
          <a:off x="1243608" y="1133474"/>
          <a:ext cx="10467428" cy="5383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7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146</Words>
  <Application>Microsoft Office PowerPoint</Application>
  <PresentationFormat>Произвольный</PresentationFormat>
  <Paragraphs>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Euphemia</vt:lpstr>
      <vt:lpstr>Математика 16 х 9</vt:lpstr>
      <vt:lpstr>Результаты  ОЦЕНКИ СФОРМИРОВАННОСТИ КОМПЕТЕНЦИЙ, ПРОВЕДЕННОЙ В АПРЕЛЕ 2023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федерального Интернет-экзамена  для выпускников бакалавриата  в 2022 году</dc:title>
  <dc:creator>Молчанова Екатерина Валерьевна</dc:creator>
  <cp:lastModifiedBy>Молчанова Екатерина Валерьевна</cp:lastModifiedBy>
  <cp:revision>112</cp:revision>
  <cp:lastPrinted>2023-07-18T06:09:15Z</cp:lastPrinted>
  <dcterms:created xsi:type="dcterms:W3CDTF">2022-04-26T13:10:06Z</dcterms:created>
  <dcterms:modified xsi:type="dcterms:W3CDTF">2023-07-18T06:10:02Z</dcterms:modified>
</cp:coreProperties>
</file>