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0795263829774E-2"/>
          <c:y val="2.2936856819831892E-2"/>
          <c:w val="0.89207660238957498"/>
          <c:h val="0.50050778306177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     высокий       (85-100%)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Лист1!$A$3:$A$11</c:f>
              <c:strCache>
                <c:ptCount val="9"/>
                <c:pt idx="0">
                  <c:v> Институт искусств и социокультурного проектироывния</c:v>
                </c:pt>
                <c:pt idx="1">
                  <c:v>Институт естествознания</c:v>
                </c:pt>
                <c:pt idx="2">
                  <c:v>Институт истории и права</c:v>
                </c:pt>
                <c:pt idx="3">
                  <c:v>Институт филологии и массмедиа</c:v>
                </c:pt>
                <c:pt idx="4">
                  <c:v>Инженерно-технологический институт</c:v>
                </c:pt>
                <c:pt idx="5">
                  <c:v>Институт лингвистики и мировых языков</c:v>
                </c:pt>
                <c:pt idx="6">
                  <c:v>Институт педагогики</c:v>
                </c:pt>
                <c:pt idx="7">
                  <c:v>Институт психологии</c:v>
                </c:pt>
                <c:pt idx="8">
                  <c:v>Медицинский институт</c:v>
                </c:pt>
              </c:strCache>
            </c:strRef>
          </c:cat>
          <c:val>
            <c:numRef>
              <c:f>Лист1!$C$3:$C$11</c:f>
              <c:numCache>
                <c:formatCode>0%</c:formatCode>
                <c:ptCount val="9"/>
                <c:pt idx="0">
                  <c:v>0.42</c:v>
                </c:pt>
                <c:pt idx="1">
                  <c:v>0.313</c:v>
                </c:pt>
                <c:pt idx="2">
                  <c:v>0.628</c:v>
                </c:pt>
                <c:pt idx="3">
                  <c:v>0.5</c:v>
                </c:pt>
                <c:pt idx="4">
                  <c:v>0.86</c:v>
                </c:pt>
                <c:pt idx="5">
                  <c:v>0.3</c:v>
                </c:pt>
                <c:pt idx="6">
                  <c:v>0.48</c:v>
                </c:pt>
                <c:pt idx="7">
                  <c:v>0.63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9-44C4-AF81-D07C21FC4282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 средний          (75-84%)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Лист1!$A$3:$A$11</c:f>
              <c:strCache>
                <c:ptCount val="9"/>
                <c:pt idx="0">
                  <c:v> Институт искусств и социокультурного проектироывния</c:v>
                </c:pt>
                <c:pt idx="1">
                  <c:v>Институт естествознания</c:v>
                </c:pt>
                <c:pt idx="2">
                  <c:v>Институт истории и права</c:v>
                </c:pt>
                <c:pt idx="3">
                  <c:v>Институт филологии и массмедиа</c:v>
                </c:pt>
                <c:pt idx="4">
                  <c:v>Инженерно-технологический институт</c:v>
                </c:pt>
                <c:pt idx="5">
                  <c:v>Институт лингвистики и мировых языков</c:v>
                </c:pt>
                <c:pt idx="6">
                  <c:v>Институт педагогики</c:v>
                </c:pt>
                <c:pt idx="7">
                  <c:v>Институт психологии</c:v>
                </c:pt>
                <c:pt idx="8">
                  <c:v>Медицинский институт</c:v>
                </c:pt>
              </c:strCache>
            </c:strRef>
          </c:cat>
          <c:val>
            <c:numRef>
              <c:f>Лист1!$D$3:$D$11</c:f>
              <c:numCache>
                <c:formatCode>0%</c:formatCode>
                <c:ptCount val="9"/>
                <c:pt idx="0">
                  <c:v>0.30599999999999999</c:v>
                </c:pt>
                <c:pt idx="1">
                  <c:v>0.36</c:v>
                </c:pt>
                <c:pt idx="2">
                  <c:v>0.22500000000000001</c:v>
                </c:pt>
                <c:pt idx="3">
                  <c:v>0.14000000000000001</c:v>
                </c:pt>
                <c:pt idx="4">
                  <c:v>0.04</c:v>
                </c:pt>
                <c:pt idx="5">
                  <c:v>0.24</c:v>
                </c:pt>
                <c:pt idx="6">
                  <c:v>0.22</c:v>
                </c:pt>
                <c:pt idx="7">
                  <c:v>0.1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9-44C4-AF81-D07C21FC4282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       достаточный           (61-74%)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Лист1!$A$3:$A$11</c:f>
              <c:strCache>
                <c:ptCount val="9"/>
                <c:pt idx="0">
                  <c:v> Институт искусств и социокультурного проектироывния</c:v>
                </c:pt>
                <c:pt idx="1">
                  <c:v>Институт естествознания</c:v>
                </c:pt>
                <c:pt idx="2">
                  <c:v>Институт истории и права</c:v>
                </c:pt>
                <c:pt idx="3">
                  <c:v>Институт филологии и массмедиа</c:v>
                </c:pt>
                <c:pt idx="4">
                  <c:v>Инженерно-технологический институт</c:v>
                </c:pt>
                <c:pt idx="5">
                  <c:v>Институт лингвистики и мировых языков</c:v>
                </c:pt>
                <c:pt idx="6">
                  <c:v>Институт педагогики</c:v>
                </c:pt>
                <c:pt idx="7">
                  <c:v>Институт психологии</c:v>
                </c:pt>
                <c:pt idx="8">
                  <c:v>Медицинский институт</c:v>
                </c:pt>
              </c:strCache>
            </c:strRef>
          </c:cat>
          <c:val>
            <c:numRef>
              <c:f>Лист1!$E$3:$E$11</c:f>
              <c:numCache>
                <c:formatCode>0%</c:formatCode>
                <c:ptCount val="9"/>
                <c:pt idx="0">
                  <c:v>0.185</c:v>
                </c:pt>
                <c:pt idx="1">
                  <c:v>0.217</c:v>
                </c:pt>
                <c:pt idx="2">
                  <c:v>0.123</c:v>
                </c:pt>
                <c:pt idx="3">
                  <c:v>0.21</c:v>
                </c:pt>
                <c:pt idx="4">
                  <c:v>0</c:v>
                </c:pt>
                <c:pt idx="5">
                  <c:v>0.26</c:v>
                </c:pt>
                <c:pt idx="6">
                  <c:v>0.18</c:v>
                </c:pt>
                <c:pt idx="7">
                  <c:v>0.27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9-44C4-AF81-D07C21FC4282}"/>
            </c:ext>
          </c:extLst>
        </c:ser>
        <c:ser>
          <c:idx val="3"/>
          <c:order val="3"/>
          <c:tx>
            <c:strRef>
              <c:f>Лист1!$F$2</c:f>
              <c:strCache>
                <c:ptCount val="1"/>
                <c:pt idx="0">
                  <c:v> низкий           (0-60%)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Лист1!$A$3:$A$11</c:f>
              <c:strCache>
                <c:ptCount val="9"/>
                <c:pt idx="0">
                  <c:v> Институт искусств и социокультурного проектироывния</c:v>
                </c:pt>
                <c:pt idx="1">
                  <c:v>Институт естествознания</c:v>
                </c:pt>
                <c:pt idx="2">
                  <c:v>Институт истории и права</c:v>
                </c:pt>
                <c:pt idx="3">
                  <c:v>Институт филологии и массмедиа</c:v>
                </c:pt>
                <c:pt idx="4">
                  <c:v>Инженерно-технологический институт</c:v>
                </c:pt>
                <c:pt idx="5">
                  <c:v>Институт лингвистики и мировых языков</c:v>
                </c:pt>
                <c:pt idx="6">
                  <c:v>Институт педагогики</c:v>
                </c:pt>
                <c:pt idx="7">
                  <c:v>Институт психологии</c:v>
                </c:pt>
                <c:pt idx="8">
                  <c:v>Медицинский институт</c:v>
                </c:pt>
              </c:strCache>
            </c:strRef>
          </c:cat>
          <c:val>
            <c:numRef>
              <c:f>Лист1!$F$3:$F$11</c:f>
              <c:numCache>
                <c:formatCode>0%</c:formatCode>
                <c:ptCount val="9"/>
                <c:pt idx="0">
                  <c:v>0.08</c:v>
                </c:pt>
                <c:pt idx="1">
                  <c:v>0.11</c:v>
                </c:pt>
                <c:pt idx="2">
                  <c:v>0.02</c:v>
                </c:pt>
                <c:pt idx="3">
                  <c:v>0.15</c:v>
                </c:pt>
                <c:pt idx="4">
                  <c:v>0</c:v>
                </c:pt>
                <c:pt idx="5">
                  <c:v>0.2</c:v>
                </c:pt>
                <c:pt idx="6">
                  <c:v>0.12</c:v>
                </c:pt>
                <c:pt idx="7">
                  <c:v>0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F9-44C4-AF81-D07C21FC4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53735456"/>
        <c:axId val="253736016"/>
      </c:barChart>
      <c:catAx>
        <c:axId val="2537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3736016"/>
        <c:crosses val="autoZero"/>
        <c:auto val="1"/>
        <c:lblAlgn val="ctr"/>
        <c:lblOffset val="100"/>
        <c:noMultiLvlLbl val="0"/>
      </c:catAx>
      <c:valAx>
        <c:axId val="25373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7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853185475855034"/>
          <c:y val="0.89023899240317728"/>
          <c:w val="0.45367652863370117"/>
          <c:h val="0.10193983177845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1517624486691"/>
          <c:y val="8.7238325281803544E-2"/>
          <c:w val="0.87022877502987672"/>
          <c:h val="0.5037143228473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Уровни!$C$27:$C$39</c:f>
              <c:strCache>
                <c:ptCount val="13"/>
                <c:pt idx="0">
                  <c:v>38.05.02 Таможенное дело, специальность «Таможенные платежи и валютное регулирование», С-ТмД-51, С-ТмД-52</c:v>
                </c:pt>
                <c:pt idx="1">
                  <c:v>38.05.02 Таможенное дело, специальность «Таможенные платежи и валютное регулирование», С-ТмД-31, С-ТмД-32</c:v>
                </c:pt>
                <c:pt idx="2">
                  <c:v>38.05.02 Таможенное дело, специальность «Таможенные платежи и валютное регулирование», С-ТмД-41, С-ТмД-42</c:v>
                </c:pt>
                <c:pt idx="3">
                  <c:v>40.03.01 Юриспруденция, профиль «Юриспруденция», Б-Юр-41</c:v>
                </c:pt>
                <c:pt idx="4">
                  <c:v>41.03.06 Публичная политика и социальные науки, профиль   «Социально-политические коммуникации», Мз-ПИРег-21</c:v>
                </c:pt>
                <c:pt idx="5">
                  <c:v>41.03.06 Публичная политика и социальные науки, профиль   «Социально-политические коммуникации», Б-ППСН-41</c:v>
                </c:pt>
                <c:pt idx="6">
                  <c:v>41.03.06 Публичная политика и социальные науки, профиль   «Социально-политические коммуникации», Б-ППСН-21</c:v>
                </c:pt>
                <c:pt idx="7">
                  <c:v>44.03.05 Педагогическое образование (с двумя профилями подготовки), профиль «История и иностранный язык», Б-ПИиИЯ-51</c:v>
                </c:pt>
                <c:pt idx="9">
                  <c:v>44.03.05 Педагогическое образование (с двумя профилями подготовки), профиль «История и иностранный язык», Б-ПИиИЯ-41</c:v>
                </c:pt>
                <c:pt idx="10">
                  <c:v>44.03.05 Педагогическое образование (с двумя профилями подготовки), профиль «История и иностранный язык», Б-ПИиИЯ-21</c:v>
                </c:pt>
                <c:pt idx="11">
                  <c:v>44.03.05 Педагогическое образование (с двумя профилями подготовки), профиль «История и иностранный язык», Б-ПИиИЯ-31</c:v>
                </c:pt>
                <c:pt idx="12">
                  <c:v>44.04.01 Педагогическое образование, магистерская программа «Историческое регионоведение», Мз-ПИРег-21</c:v>
                </c:pt>
              </c:strCache>
            </c:strRef>
          </c:cat>
          <c:val>
            <c:numRef>
              <c:f>Уровни!$E$27:$E$39</c:f>
              <c:numCache>
                <c:formatCode>0%</c:formatCode>
                <c:ptCount val="13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0.06</c:v>
                </c:pt>
                <c:pt idx="6">
                  <c:v>0</c:v>
                </c:pt>
                <c:pt idx="7">
                  <c:v>0</c:v>
                </c:pt>
                <c:pt idx="9">
                  <c:v>7.0000000000000007E-2</c:v>
                </c:pt>
                <c:pt idx="10">
                  <c:v>0.11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D-4DAD-BB54-6A7A9FBE01AA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Уровни!$C$27:$C$39</c:f>
              <c:strCache>
                <c:ptCount val="13"/>
                <c:pt idx="0">
                  <c:v>38.05.02 Таможенное дело, специальность «Таможенные платежи и валютное регулирование», С-ТмД-51, С-ТмД-52</c:v>
                </c:pt>
                <c:pt idx="1">
                  <c:v>38.05.02 Таможенное дело, специальность «Таможенные платежи и валютное регулирование», С-ТмД-31, С-ТмД-32</c:v>
                </c:pt>
                <c:pt idx="2">
                  <c:v>38.05.02 Таможенное дело, специальность «Таможенные платежи и валютное регулирование», С-ТмД-41, С-ТмД-42</c:v>
                </c:pt>
                <c:pt idx="3">
                  <c:v>40.03.01 Юриспруденция, профиль «Юриспруденция», Б-Юр-41</c:v>
                </c:pt>
                <c:pt idx="4">
                  <c:v>41.03.06 Публичная политика и социальные науки, профиль   «Социально-политические коммуникации», Мз-ПИРег-21</c:v>
                </c:pt>
                <c:pt idx="5">
                  <c:v>41.03.06 Публичная политика и социальные науки, профиль   «Социально-политические коммуникации», Б-ППСН-41</c:v>
                </c:pt>
                <c:pt idx="6">
                  <c:v>41.03.06 Публичная политика и социальные науки, профиль   «Социально-политические коммуникации», Б-ППСН-21</c:v>
                </c:pt>
                <c:pt idx="7">
                  <c:v>44.03.05 Педагогическое образование (с двумя профилями подготовки), профиль «История и иностранный язык», Б-ПИиИЯ-51</c:v>
                </c:pt>
                <c:pt idx="9">
                  <c:v>44.03.05 Педагогическое образование (с двумя профилями подготовки), профиль «История и иностранный язык», Б-ПИиИЯ-41</c:v>
                </c:pt>
                <c:pt idx="10">
                  <c:v>44.03.05 Педагогическое образование (с двумя профилями подготовки), профиль «История и иностранный язык», Б-ПИиИЯ-21</c:v>
                </c:pt>
                <c:pt idx="11">
                  <c:v>44.03.05 Педагогическое образование (с двумя профилями подготовки), профиль «История и иностранный язык», Б-ПИиИЯ-31</c:v>
                </c:pt>
                <c:pt idx="12">
                  <c:v>44.04.01 Педагогическое образование, магистерская программа «Историческое регионоведение», Мз-ПИРег-21</c:v>
                </c:pt>
              </c:strCache>
            </c:strRef>
          </c:cat>
          <c:val>
            <c:numRef>
              <c:f>Уровни!$F$27:$F$39</c:f>
              <c:numCache>
                <c:formatCode>0%</c:formatCode>
                <c:ptCount val="13"/>
                <c:pt idx="0">
                  <c:v>0.04</c:v>
                </c:pt>
                <c:pt idx="1">
                  <c:v>0</c:v>
                </c:pt>
                <c:pt idx="2">
                  <c:v>0.06</c:v>
                </c:pt>
                <c:pt idx="3">
                  <c:v>0.45</c:v>
                </c:pt>
                <c:pt idx="4">
                  <c:v>7.0000000000000007E-2</c:v>
                </c:pt>
                <c:pt idx="5">
                  <c:v>0</c:v>
                </c:pt>
                <c:pt idx="6">
                  <c:v>0.06</c:v>
                </c:pt>
                <c:pt idx="7">
                  <c:v>0.09</c:v>
                </c:pt>
                <c:pt idx="9">
                  <c:v>0.36</c:v>
                </c:pt>
                <c:pt idx="10">
                  <c:v>0.39</c:v>
                </c:pt>
                <c:pt idx="11">
                  <c:v>0.1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D-4DAD-BB54-6A7A9FBE01AA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Уровни!$C$27:$C$39</c:f>
              <c:strCache>
                <c:ptCount val="13"/>
                <c:pt idx="0">
                  <c:v>38.05.02 Таможенное дело, специальность «Таможенные платежи и валютное регулирование», С-ТмД-51, С-ТмД-52</c:v>
                </c:pt>
                <c:pt idx="1">
                  <c:v>38.05.02 Таможенное дело, специальность «Таможенные платежи и валютное регулирование», С-ТмД-31, С-ТмД-32</c:v>
                </c:pt>
                <c:pt idx="2">
                  <c:v>38.05.02 Таможенное дело, специальность «Таможенные платежи и валютное регулирование», С-ТмД-41, С-ТмД-42</c:v>
                </c:pt>
                <c:pt idx="3">
                  <c:v>40.03.01 Юриспруденция, профиль «Юриспруденция», Б-Юр-41</c:v>
                </c:pt>
                <c:pt idx="4">
                  <c:v>41.03.06 Публичная политика и социальные науки, профиль   «Социально-политические коммуникации», Мз-ПИРег-21</c:v>
                </c:pt>
                <c:pt idx="5">
                  <c:v>41.03.06 Публичная политика и социальные науки, профиль   «Социально-политические коммуникации», Б-ППСН-41</c:v>
                </c:pt>
                <c:pt idx="6">
                  <c:v>41.03.06 Публичная политика и социальные науки, профиль   «Социально-политические коммуникации», Б-ППСН-21</c:v>
                </c:pt>
                <c:pt idx="7">
                  <c:v>44.03.05 Педагогическое образование (с двумя профилями подготовки), профиль «История и иностранный язык», Б-ПИиИЯ-51</c:v>
                </c:pt>
                <c:pt idx="9">
                  <c:v>44.03.05 Педагогическое образование (с двумя профилями подготовки), профиль «История и иностранный язык», Б-ПИиИЯ-41</c:v>
                </c:pt>
                <c:pt idx="10">
                  <c:v>44.03.05 Педагогическое образование (с двумя профилями подготовки), профиль «История и иностранный язык», Б-ПИиИЯ-21</c:v>
                </c:pt>
                <c:pt idx="11">
                  <c:v>44.03.05 Педагогическое образование (с двумя профилями подготовки), профиль «История и иностранный язык», Б-ПИиИЯ-31</c:v>
                </c:pt>
                <c:pt idx="12">
                  <c:v>44.04.01 Педагогическое образование, магистерская программа «Историческое регионоведение», Мз-ПИРег-21</c:v>
                </c:pt>
              </c:strCache>
            </c:strRef>
          </c:cat>
          <c:val>
            <c:numRef>
              <c:f>Уровни!$G$27:$G$39</c:f>
              <c:numCache>
                <c:formatCode>0%</c:formatCode>
                <c:ptCount val="13"/>
                <c:pt idx="0">
                  <c:v>0.19</c:v>
                </c:pt>
                <c:pt idx="1">
                  <c:v>7.4999999999999997E-2</c:v>
                </c:pt>
                <c:pt idx="2">
                  <c:v>0.37</c:v>
                </c:pt>
                <c:pt idx="3">
                  <c:v>0.35</c:v>
                </c:pt>
                <c:pt idx="4">
                  <c:v>7.0000000000000007E-2</c:v>
                </c:pt>
                <c:pt idx="5">
                  <c:v>0.17</c:v>
                </c:pt>
                <c:pt idx="6">
                  <c:v>0.12</c:v>
                </c:pt>
                <c:pt idx="7">
                  <c:v>0.46</c:v>
                </c:pt>
                <c:pt idx="9">
                  <c:v>0.36</c:v>
                </c:pt>
                <c:pt idx="10">
                  <c:v>0.44</c:v>
                </c:pt>
                <c:pt idx="11">
                  <c:v>0.1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CD-4DAD-BB54-6A7A9FBE01AA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Уровни!$C$27:$C$39</c:f>
              <c:strCache>
                <c:ptCount val="13"/>
                <c:pt idx="0">
                  <c:v>38.05.02 Таможенное дело, специальность «Таможенные платежи и валютное регулирование», С-ТмД-51, С-ТмД-52</c:v>
                </c:pt>
                <c:pt idx="1">
                  <c:v>38.05.02 Таможенное дело, специальность «Таможенные платежи и валютное регулирование», С-ТмД-31, С-ТмД-32</c:v>
                </c:pt>
                <c:pt idx="2">
                  <c:v>38.05.02 Таможенное дело, специальность «Таможенные платежи и валютное регулирование», С-ТмД-41, С-ТмД-42</c:v>
                </c:pt>
                <c:pt idx="3">
                  <c:v>40.03.01 Юриспруденция, профиль «Юриспруденция», Б-Юр-41</c:v>
                </c:pt>
                <c:pt idx="4">
                  <c:v>41.03.06 Публичная политика и социальные науки, профиль   «Социально-политические коммуникации», Мз-ПИРег-21</c:v>
                </c:pt>
                <c:pt idx="5">
                  <c:v>41.03.06 Публичная политика и социальные науки, профиль   «Социально-политические коммуникации», Б-ППСН-41</c:v>
                </c:pt>
                <c:pt idx="6">
                  <c:v>41.03.06 Публичная политика и социальные науки, профиль   «Социально-политические коммуникации», Б-ППСН-21</c:v>
                </c:pt>
                <c:pt idx="7">
                  <c:v>44.03.05 Педагогическое образование (с двумя профилями подготовки), профиль «История и иностранный язык», Б-ПИиИЯ-51</c:v>
                </c:pt>
                <c:pt idx="9">
                  <c:v>44.03.05 Педагогическое образование (с двумя профилями подготовки), профиль «История и иностранный язык», Б-ПИиИЯ-41</c:v>
                </c:pt>
                <c:pt idx="10">
                  <c:v>44.03.05 Педагогическое образование (с двумя профилями подготовки), профиль «История и иностранный язык», Б-ПИиИЯ-21</c:v>
                </c:pt>
                <c:pt idx="11">
                  <c:v>44.03.05 Педагогическое образование (с двумя профилями подготовки), профиль «История и иностранный язык», Б-ПИиИЯ-31</c:v>
                </c:pt>
                <c:pt idx="12">
                  <c:v>44.04.01 Педагогическое образование, магистерская программа «Историческое регионоведение», Мз-ПИРег-21</c:v>
                </c:pt>
              </c:strCache>
            </c:strRef>
          </c:cat>
          <c:val>
            <c:numRef>
              <c:f>Уровни!$H$27:$H$39</c:f>
              <c:numCache>
                <c:formatCode>0%</c:formatCode>
                <c:ptCount val="13"/>
                <c:pt idx="0">
                  <c:v>0.75</c:v>
                </c:pt>
                <c:pt idx="1">
                  <c:v>0.92</c:v>
                </c:pt>
                <c:pt idx="2">
                  <c:v>0.56999999999999995</c:v>
                </c:pt>
                <c:pt idx="3">
                  <c:v>0.1</c:v>
                </c:pt>
                <c:pt idx="4">
                  <c:v>0.86</c:v>
                </c:pt>
                <c:pt idx="5">
                  <c:v>0.77</c:v>
                </c:pt>
                <c:pt idx="6">
                  <c:v>0.82</c:v>
                </c:pt>
                <c:pt idx="7">
                  <c:v>0.45</c:v>
                </c:pt>
                <c:pt idx="9">
                  <c:v>0.21</c:v>
                </c:pt>
                <c:pt idx="10">
                  <c:v>0.06</c:v>
                </c:pt>
                <c:pt idx="11">
                  <c:v>0.8</c:v>
                </c:pt>
                <c:pt idx="1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CD-4DAD-BB54-6A7A9FBE0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49087632"/>
        <c:axId val="449078672"/>
      </c:barChart>
      <c:catAx>
        <c:axId val="4490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9078672"/>
        <c:crosses val="autoZero"/>
        <c:auto val="1"/>
        <c:lblAlgn val="ctr"/>
        <c:lblOffset val="100"/>
        <c:noMultiLvlLbl val="0"/>
      </c:catAx>
      <c:valAx>
        <c:axId val="449078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087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5387848235562"/>
          <c:y val="0.11825538393885941"/>
          <c:w val="0.85818536619282204"/>
          <c:h val="0.455091824943255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Уровни!$C$4:$C$10</c:f>
              <c:strCache>
                <c:ptCount val="7"/>
                <c:pt idx="0">
                  <c:v>44.03.05 Педагогическое образование (с двумя профилями подготовки), профиль «Физика и математика»,Б-ПФМ-41</c:v>
                </c:pt>
                <c:pt idx="1">
                  <c:v>27.03.02 Управление качеством, профиль «Управление качеством», Бз-УК-51</c:v>
                </c:pt>
                <c:pt idx="2">
                  <c:v>23.03.01 Технология транспортных процессов, профиль «Организация безопасности дорожного движения», Бз-ТТП-51</c:v>
                </c:pt>
                <c:pt idx="3">
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Бз-ТПП-51</c:v>
                </c:pt>
                <c:pt idx="4">
                  <c:v>07.03.01 Архитектура, профиль «Архитектурное проектирование», Б-Арх-51</c:v>
                </c:pt>
                <c:pt idx="5">
                  <c:v>38.03.02 Менеджмент, профиль «Управление экономическим развитием», Б-Мен-31</c:v>
                </c:pt>
                <c:pt idx="6">
                  <c:v>38.03.04 Государственное и муниципальное управление, профиль «Управление экономическим развитием»,  Б-ГиМУ-31</c:v>
                </c:pt>
              </c:strCache>
            </c:strRef>
          </c:cat>
          <c:val>
            <c:numRef>
              <c:f>Уровни!$E$4:$E$10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5-4122-892B-7838C66DA1E0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Уровни!$C$4:$C$10</c:f>
              <c:strCache>
                <c:ptCount val="7"/>
                <c:pt idx="0">
                  <c:v>44.03.05 Педагогическое образование (с двумя профилями подготовки), профиль «Физика и математика»,Б-ПФМ-41</c:v>
                </c:pt>
                <c:pt idx="1">
                  <c:v>27.03.02 Управление качеством, профиль «Управление качеством», Бз-УК-51</c:v>
                </c:pt>
                <c:pt idx="2">
                  <c:v>23.03.01 Технология транспортных процессов, профиль «Организация безопасности дорожного движения», Бз-ТТП-51</c:v>
                </c:pt>
                <c:pt idx="3">
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Бз-ТПП-51</c:v>
                </c:pt>
                <c:pt idx="4">
                  <c:v>07.03.01 Архитектура, профиль «Архитектурное проектирование», Б-Арх-51</c:v>
                </c:pt>
                <c:pt idx="5">
                  <c:v>38.03.02 Менеджмент, профиль «Управление экономическим развитием», Б-Мен-31</c:v>
                </c:pt>
                <c:pt idx="6">
                  <c:v>38.03.04 Государственное и муниципальное управление, профиль «Управление экономическим развитием»,  Б-ГиМУ-31</c:v>
                </c:pt>
              </c:strCache>
            </c:strRef>
          </c:cat>
          <c:val>
            <c:numRef>
              <c:f>Уровни!$F$4:$F$10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5-4122-892B-7838C66DA1E0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Уровни!$C$4:$C$10</c:f>
              <c:strCache>
                <c:ptCount val="7"/>
                <c:pt idx="0">
                  <c:v>44.03.05 Педагогическое образование (с двумя профилями подготовки), профиль «Физика и математика»,Б-ПФМ-41</c:v>
                </c:pt>
                <c:pt idx="1">
                  <c:v>27.03.02 Управление качеством, профиль «Управление качеством», Бз-УК-51</c:v>
                </c:pt>
                <c:pt idx="2">
                  <c:v>23.03.01 Технология транспортных процессов, профиль «Организация безопасности дорожного движения», Бз-ТТП-51</c:v>
                </c:pt>
                <c:pt idx="3">
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Бз-ТПП-51</c:v>
                </c:pt>
                <c:pt idx="4">
                  <c:v>07.03.01 Архитектура, профиль «Архитектурное проектирование», Б-Арх-51</c:v>
                </c:pt>
                <c:pt idx="5">
                  <c:v>38.03.02 Менеджмент, профиль «Управление экономическим развитием», Б-Мен-31</c:v>
                </c:pt>
                <c:pt idx="6">
                  <c:v>38.03.04 Государственное и муниципальное управление, профиль «Управление экономическим развитием»,  Б-ГиМУ-31</c:v>
                </c:pt>
              </c:strCache>
            </c:strRef>
          </c:cat>
          <c:val>
            <c:numRef>
              <c:f>Уровни!$G$4:$G$10</c:f>
              <c:numCache>
                <c:formatCode>0%</c:formatCode>
                <c:ptCount val="7"/>
                <c:pt idx="0">
                  <c:v>0.1</c:v>
                </c:pt>
                <c:pt idx="1">
                  <c:v>0</c:v>
                </c:pt>
                <c:pt idx="2">
                  <c:v>0.16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5-4122-892B-7838C66DA1E0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Уровни!$C$4:$C$10</c:f>
              <c:strCache>
                <c:ptCount val="7"/>
                <c:pt idx="0">
                  <c:v>44.03.05 Педагогическое образование (с двумя профилями подготовки), профиль «Физика и математика»,Б-ПФМ-41</c:v>
                </c:pt>
                <c:pt idx="1">
                  <c:v>27.03.02 Управление качеством, профиль «Управление качеством», Бз-УК-51</c:v>
                </c:pt>
                <c:pt idx="2">
                  <c:v>23.03.01 Технология транспортных процессов, профиль «Организация безопасности дорожного движения», Бз-ТТП-51</c:v>
                </c:pt>
                <c:pt idx="3">
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Бз-ТПП-51</c:v>
                </c:pt>
                <c:pt idx="4">
                  <c:v>07.03.01 Архитектура, профиль «Архитектурное проектирование», Б-Арх-51</c:v>
                </c:pt>
                <c:pt idx="5">
                  <c:v>38.03.02 Менеджмент, профиль «Управление экономическим развитием», Б-Мен-31</c:v>
                </c:pt>
                <c:pt idx="6">
                  <c:v>38.03.04 Государственное и муниципальное управление, профиль «Управление экономическим развитием»,  Б-ГиМУ-31</c:v>
                </c:pt>
              </c:strCache>
            </c:strRef>
          </c:cat>
          <c:val>
            <c:numRef>
              <c:f>Уровни!$H$4:$H$10</c:f>
              <c:numCache>
                <c:formatCode>0%</c:formatCode>
                <c:ptCount val="7"/>
                <c:pt idx="0">
                  <c:v>0.9</c:v>
                </c:pt>
                <c:pt idx="1">
                  <c:v>1</c:v>
                </c:pt>
                <c:pt idx="2">
                  <c:v>0.84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5-4122-892B-7838C66DA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3440"/>
        <c:axId val="458812320"/>
      </c:barChart>
      <c:catAx>
        <c:axId val="458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2320"/>
        <c:crosses val="autoZero"/>
        <c:auto val="1"/>
        <c:lblAlgn val="ctr"/>
        <c:lblOffset val="100"/>
        <c:noMultiLvlLbl val="0"/>
      </c:catAx>
      <c:valAx>
        <c:axId val="458812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Уровни!$C$61</c:f>
              <c:strCache>
                <c:ptCount val="1"/>
                <c:pt idx="0">
                  <c:v>31.05.01 Лечебное дело, специализация «Лечебное дело»,   С-ЛД-31-35</c:v>
                </c:pt>
              </c:strCache>
            </c:strRef>
          </c:cat>
          <c:val>
            <c:numRef>
              <c:f>Уровни!$E$61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B-4CEF-9C7A-4F9FEF69C7B9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Уровни!$C$61</c:f>
              <c:strCache>
                <c:ptCount val="1"/>
                <c:pt idx="0">
                  <c:v>31.05.01 Лечебное дело, специализация «Лечебное дело»,   С-ЛД-31-35</c:v>
                </c:pt>
              </c:strCache>
            </c:strRef>
          </c:cat>
          <c:val>
            <c:numRef>
              <c:f>Уровни!$F$61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B-4CEF-9C7A-4F9FEF69C7B9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Уровни!$C$61</c:f>
              <c:strCache>
                <c:ptCount val="1"/>
                <c:pt idx="0">
                  <c:v>31.05.01 Лечебное дело, специализация «Лечебное дело»,   С-ЛД-31-35</c:v>
                </c:pt>
              </c:strCache>
            </c:strRef>
          </c:cat>
          <c:val>
            <c:numRef>
              <c:f>Уровни!$G$61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B-4CEF-9C7A-4F9FEF69C7B9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Уровни!$C$61</c:f>
              <c:strCache>
                <c:ptCount val="1"/>
                <c:pt idx="0">
                  <c:v>31.05.01 Лечебное дело, специализация «Лечебное дело»,   С-ЛД-31-35</c:v>
                </c:pt>
              </c:strCache>
            </c:strRef>
          </c:cat>
          <c:val>
            <c:numRef>
              <c:f>Уровни!$H$61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B-4CEF-9C7A-4F9FEF69C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19600"/>
        <c:axId val="458817920"/>
      </c:barChart>
      <c:catAx>
        <c:axId val="4588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17920"/>
        <c:crosses val="autoZero"/>
        <c:auto val="1"/>
        <c:lblAlgn val="ctr"/>
        <c:lblOffset val="100"/>
        <c:noMultiLvlLbl val="0"/>
      </c:catAx>
      <c:valAx>
        <c:axId val="458817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1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92596142495377"/>
          <c:y val="0.11965425582509412"/>
          <c:w val="0.79887623755718551"/>
          <c:h val="0.440172872087452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Уровни!$C$57:$C$59</c:f>
              <c:strCache>
                <c:ptCount val="3"/>
                <c:pt idx="0">
                  <c:v>37.03.01 Психология, профиль «Психологическое консультирование», Б-Пс-41</c:v>
                </c:pt>
                <c:pt idx="1">
                  <c:v>37.04.01 Психология, магистерская программа «Психология управления персоналом», Мз-ПсПУ-21 </c:v>
                </c:pt>
                <c:pt idx="2">
                  <c:v>37.05.02 Психология служебной деятельности, специализация «Психологическое обеспечение деятельности сотрудников правоохранительных органов», C-ПСД-51</c:v>
                </c:pt>
              </c:strCache>
            </c:strRef>
          </c:cat>
          <c:val>
            <c:numRef>
              <c:f>Уровни!$E$57:$E$59</c:f>
              <c:numCache>
                <c:formatCode>0%</c:formatCode>
                <c:ptCount val="3"/>
                <c:pt idx="0">
                  <c:v>0</c:v>
                </c:pt>
                <c:pt idx="1">
                  <c:v>0.11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5-494E-B4EC-00923924E144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Уровни!$C$57:$C$59</c:f>
              <c:strCache>
                <c:ptCount val="3"/>
                <c:pt idx="0">
                  <c:v>37.03.01 Психология, профиль «Психологическое консультирование», Б-Пс-41</c:v>
                </c:pt>
                <c:pt idx="1">
                  <c:v>37.04.01 Психология, магистерская программа «Психология управления персоналом», Мз-ПсПУ-21 </c:v>
                </c:pt>
                <c:pt idx="2">
                  <c:v>37.05.02 Психология служебной деятельности, специализация «Психологическое обеспечение деятельности сотрудников правоохранительных органов», C-ПСД-51</c:v>
                </c:pt>
              </c:strCache>
            </c:strRef>
          </c:cat>
          <c:val>
            <c:numRef>
              <c:f>Уровни!$F$57:$F$59</c:f>
              <c:numCache>
                <c:formatCode>0%</c:formatCode>
                <c:ptCount val="3"/>
                <c:pt idx="0">
                  <c:v>0</c:v>
                </c:pt>
                <c:pt idx="1">
                  <c:v>0.17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5-494E-B4EC-00923924E144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Уровни!$C$57:$C$59</c:f>
              <c:strCache>
                <c:ptCount val="3"/>
                <c:pt idx="0">
                  <c:v>37.03.01 Психология, профиль «Психологическое консультирование», Б-Пс-41</c:v>
                </c:pt>
                <c:pt idx="1">
                  <c:v>37.04.01 Психология, магистерская программа «Психология управления персоналом», Мз-ПсПУ-21 </c:v>
                </c:pt>
                <c:pt idx="2">
                  <c:v>37.05.02 Психология служебной деятельности, специализация «Психологическое обеспечение деятельности сотрудников правоохранительных органов», C-ПСД-51</c:v>
                </c:pt>
              </c:strCache>
            </c:strRef>
          </c:cat>
          <c:val>
            <c:numRef>
              <c:f>Уровни!$G$57:$G$59</c:f>
              <c:numCache>
                <c:formatCode>0%</c:formatCode>
                <c:ptCount val="3"/>
                <c:pt idx="0">
                  <c:v>0.11</c:v>
                </c:pt>
                <c:pt idx="1">
                  <c:v>0.18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05-494E-B4EC-00923924E144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Уровни!$C$57:$C$59</c:f>
              <c:strCache>
                <c:ptCount val="3"/>
                <c:pt idx="0">
                  <c:v>37.03.01 Психология, профиль «Психологическое консультирование», Б-Пс-41</c:v>
                </c:pt>
                <c:pt idx="1">
                  <c:v>37.04.01 Психология, магистерская программа «Психология управления персоналом», Мз-ПсПУ-21 </c:v>
                </c:pt>
                <c:pt idx="2">
                  <c:v>37.05.02 Психология служебной деятельности, специализация «Психологическое обеспечение деятельности сотрудников правоохранительных органов», C-ПСД-51</c:v>
                </c:pt>
              </c:strCache>
            </c:strRef>
          </c:cat>
          <c:val>
            <c:numRef>
              <c:f>Уровни!$H$57:$H$59</c:f>
              <c:numCache>
                <c:formatCode>0%</c:formatCode>
                <c:ptCount val="3"/>
                <c:pt idx="0">
                  <c:v>0.89</c:v>
                </c:pt>
                <c:pt idx="1">
                  <c:v>0.51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05-494E-B4EC-00923924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8826320"/>
        <c:axId val="458826880"/>
      </c:barChart>
      <c:catAx>
        <c:axId val="4588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826880"/>
        <c:crosses val="autoZero"/>
        <c:auto val="1"/>
        <c:lblAlgn val="ctr"/>
        <c:lblOffset val="100"/>
        <c:noMultiLvlLbl val="0"/>
      </c:catAx>
      <c:valAx>
        <c:axId val="458826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826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6274294015823"/>
          <c:y val="9.138623178910503E-2"/>
          <c:w val="0.84887650173501938"/>
          <c:h val="0.48277276138515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Уровни!$C$49:$C$56</c:f>
              <c:strCache>
                <c:ptCount val="8"/>
                <c:pt idx="0">
                  <c:v>44.03.03 Специальное (дефектологическое) образование, профиль «Логопедия», Б-СДО-41</c:v>
                </c:pt>
                <c:pt idx="1">
                  <c:v>44.03.03 Специальное (дефектологическое) образование, профиль «Логопедия», Б-СДО-41</c:v>
                </c:pt>
                <c:pt idx="2">
                  <c:v>44.03.05 Педагогическое образование (с двумя профилям подготовки), профиль «Педагогика и методика начального образования и педагогика и методика дошкольного образования», Б-ПНОДО-41</c:v>
                </c:pt>
                <c:pt idx="3">
                  <c:v>44.04.01 Педагогическое образование, магистерская программа «Педагогическая деятельность в образовательных организациях», М-ППД-21 </c:v>
                </c:pt>
                <c:pt idx="4">
                  <c:v>44.03.01 Педагогическое образование, профиль «Педагогика и методика начального образования», Бз-ПНО-41</c:v>
                </c:pt>
                <c:pt idx="5">
                  <c:v>44.03.03 Специальное (дефектологическое) образование, профиль «Логопедия», Бз-СДО-51</c:v>
                </c:pt>
                <c:pt idx="6">
                  <c:v>44.03.03 Специальное (дефектологическое) образование, профиль «Логопедия», Бз-СДО-51</c:v>
                </c:pt>
                <c:pt idx="7">
                  <c:v>44.04.01 Педагогическое образование, магистерская программа «Инновации в образовании», Мз-ПИО-21</c:v>
                </c:pt>
              </c:strCache>
            </c:strRef>
          </c:cat>
          <c:val>
            <c:numRef>
              <c:f>Уровни!$E$49:$E$56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0.22</c:v>
                </c:pt>
                <c:pt idx="4">
                  <c:v>0.4</c:v>
                </c:pt>
                <c:pt idx="5">
                  <c:v>0.04</c:v>
                </c:pt>
                <c:pt idx="6">
                  <c:v>0.11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4-47E2-9F36-F089B9990B44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Уровни!$C$49:$C$56</c:f>
              <c:strCache>
                <c:ptCount val="8"/>
                <c:pt idx="0">
                  <c:v>44.03.03 Специальное (дефектологическое) образование, профиль «Логопедия», Б-СДО-41</c:v>
                </c:pt>
                <c:pt idx="1">
                  <c:v>44.03.03 Специальное (дефектологическое) образование, профиль «Логопедия», Б-СДО-41</c:v>
                </c:pt>
                <c:pt idx="2">
                  <c:v>44.03.05 Педагогическое образование (с двумя профилям подготовки), профиль «Педагогика и методика начального образования и педагогика и методика дошкольного образования», Б-ПНОДО-41</c:v>
                </c:pt>
                <c:pt idx="3">
                  <c:v>44.04.01 Педагогическое образование, магистерская программа «Педагогическая деятельность в образовательных организациях», М-ППД-21 </c:v>
                </c:pt>
                <c:pt idx="4">
                  <c:v>44.03.01 Педагогическое образование, профиль «Педагогика и методика начального образования», Бз-ПНО-41</c:v>
                </c:pt>
                <c:pt idx="5">
                  <c:v>44.03.03 Специальное (дефектологическое) образование, профиль «Логопедия», Бз-СДО-51</c:v>
                </c:pt>
                <c:pt idx="6">
                  <c:v>44.03.03 Специальное (дефектологическое) образование, профиль «Логопедия», Бз-СДО-51</c:v>
                </c:pt>
                <c:pt idx="7">
                  <c:v>44.04.01 Педагогическое образование, магистерская программа «Инновации в образовании», Мз-ПИО-21</c:v>
                </c:pt>
              </c:strCache>
            </c:strRef>
          </c:cat>
          <c:val>
            <c:numRef>
              <c:f>Уровни!$F$49:$F$56</c:f>
              <c:numCache>
                <c:formatCode>0%</c:formatCode>
                <c:ptCount val="8"/>
                <c:pt idx="0">
                  <c:v>0</c:v>
                </c:pt>
                <c:pt idx="1">
                  <c:v>0.03</c:v>
                </c:pt>
                <c:pt idx="2">
                  <c:v>0.42</c:v>
                </c:pt>
                <c:pt idx="3">
                  <c:v>0</c:v>
                </c:pt>
                <c:pt idx="4">
                  <c:v>0.13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4-47E2-9F36-F089B9990B44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Уровни!$C$49:$C$56</c:f>
              <c:strCache>
                <c:ptCount val="8"/>
                <c:pt idx="0">
                  <c:v>44.03.03 Специальное (дефектологическое) образование, профиль «Логопедия», Б-СДО-41</c:v>
                </c:pt>
                <c:pt idx="1">
                  <c:v>44.03.03 Специальное (дефектологическое) образование, профиль «Логопедия», Б-СДО-41</c:v>
                </c:pt>
                <c:pt idx="2">
                  <c:v>44.03.05 Педагогическое образование (с двумя профилям подготовки), профиль «Педагогика и методика начального образования и педагогика и методика дошкольного образования», Б-ПНОДО-41</c:v>
                </c:pt>
                <c:pt idx="3">
                  <c:v>44.04.01 Педагогическое образование, магистерская программа «Педагогическая деятельность в образовательных организациях», М-ППД-21 </c:v>
                </c:pt>
                <c:pt idx="4">
                  <c:v>44.03.01 Педагогическое образование, профиль «Педагогика и методика начального образования», Бз-ПНО-41</c:v>
                </c:pt>
                <c:pt idx="5">
                  <c:v>44.03.03 Специальное (дефектологическое) образование, профиль «Логопедия», Бз-СДО-51</c:v>
                </c:pt>
                <c:pt idx="6">
                  <c:v>44.03.03 Специальное (дефектологическое) образование, профиль «Логопедия», Бз-СДО-51</c:v>
                </c:pt>
                <c:pt idx="7">
                  <c:v>44.04.01 Педагогическое образование, магистерская программа «Инновации в образовании», Мз-ПИО-21</c:v>
                </c:pt>
              </c:strCache>
            </c:strRef>
          </c:cat>
          <c:val>
            <c:numRef>
              <c:f>Уровни!$G$49:$G$56</c:f>
              <c:numCache>
                <c:formatCode>0%</c:formatCode>
                <c:ptCount val="8"/>
                <c:pt idx="0">
                  <c:v>0.08</c:v>
                </c:pt>
                <c:pt idx="1">
                  <c:v>0</c:v>
                </c:pt>
                <c:pt idx="2">
                  <c:v>0.35</c:v>
                </c:pt>
                <c:pt idx="3">
                  <c:v>0.11</c:v>
                </c:pt>
                <c:pt idx="4">
                  <c:v>0.47</c:v>
                </c:pt>
                <c:pt idx="5">
                  <c:v>0.23</c:v>
                </c:pt>
                <c:pt idx="6">
                  <c:v>0.32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4-47E2-9F36-F089B9990B44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Уровни!$C$49:$C$56</c:f>
              <c:strCache>
                <c:ptCount val="8"/>
                <c:pt idx="0">
                  <c:v>44.03.03 Специальное (дефектологическое) образование, профиль «Логопедия», Б-СДО-41</c:v>
                </c:pt>
                <c:pt idx="1">
                  <c:v>44.03.03 Специальное (дефектологическое) образование, профиль «Логопедия», Б-СДО-41</c:v>
                </c:pt>
                <c:pt idx="2">
                  <c:v>44.03.05 Педагогическое образование (с двумя профилям подготовки), профиль «Педагогика и методика начального образования и педагогика и методика дошкольного образования», Б-ПНОДО-41</c:v>
                </c:pt>
                <c:pt idx="3">
                  <c:v>44.04.01 Педагогическое образование, магистерская программа «Педагогическая деятельность в образовательных организациях», М-ППД-21 </c:v>
                </c:pt>
                <c:pt idx="4">
                  <c:v>44.03.01 Педагогическое образование, профиль «Педагогика и методика начального образования», Бз-ПНО-41</c:v>
                </c:pt>
                <c:pt idx="5">
                  <c:v>44.03.03 Специальное (дефектологическое) образование, профиль «Логопедия», Бз-СДО-51</c:v>
                </c:pt>
                <c:pt idx="6">
                  <c:v>44.03.03 Специальное (дефектологическое) образование, профиль «Логопедия», Бз-СДО-51</c:v>
                </c:pt>
                <c:pt idx="7">
                  <c:v>44.04.01 Педагогическое образование, магистерская программа «Инновации в образовании», Мз-ПИО-21</c:v>
                </c:pt>
              </c:strCache>
            </c:strRef>
          </c:cat>
          <c:val>
            <c:numRef>
              <c:f>Уровни!$H$49:$H$56</c:f>
              <c:numCache>
                <c:formatCode>0%</c:formatCode>
                <c:ptCount val="8"/>
                <c:pt idx="0">
                  <c:v>0.92</c:v>
                </c:pt>
                <c:pt idx="1">
                  <c:v>0.97</c:v>
                </c:pt>
                <c:pt idx="2">
                  <c:v>0.17</c:v>
                </c:pt>
                <c:pt idx="3">
                  <c:v>0.67</c:v>
                </c:pt>
                <c:pt idx="4">
                  <c:v>0</c:v>
                </c:pt>
                <c:pt idx="5">
                  <c:v>0.46</c:v>
                </c:pt>
                <c:pt idx="6">
                  <c:v>0.28000000000000003</c:v>
                </c:pt>
                <c:pt idx="7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4-47E2-9F36-F089B9990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223376"/>
        <c:axId val="702217216"/>
      </c:barChart>
      <c:catAx>
        <c:axId val="7022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2217216"/>
        <c:crosses val="autoZero"/>
        <c:auto val="1"/>
        <c:lblAlgn val="ctr"/>
        <c:lblOffset val="100"/>
        <c:noMultiLvlLbl val="0"/>
      </c:catAx>
      <c:valAx>
        <c:axId val="702217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223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3452736361126"/>
          <c:y val="0.10473074923605563"/>
          <c:w val="0.86350471731156642"/>
          <c:h val="0.663114008393878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Уровни!$C$11:$C$15</c:f>
              <c:strCache>
                <c:ptCount val="5"/>
                <c:pt idx="0">
                  <c:v>21.03.02 Землеустройство и кадастры, профиль «Земельный кадастр»,  Б-ЗК-41</c:v>
                </c:pt>
                <c:pt idx="1">
                  <c:v>44.03.05 Педагогическое образование (с двумя профилями подготовки), профиль «География и иностранный язык», Б-ПГА-41</c:v>
                </c:pt>
                <c:pt idx="2">
                  <c:v>20.03.01 Техносферная безопасность, профиль «Безопасность труда», Б-ТБ-41</c:v>
                </c:pt>
                <c:pt idx="3">
                  <c:v>04.03.01 Химия, профиль «Химия», Б-Х-31</c:v>
                </c:pt>
                <c:pt idx="4">
                  <c:v>06.03.01 Биология, профиль «Биомедицина», Б-Б-31</c:v>
                </c:pt>
              </c:strCache>
            </c:strRef>
          </c:cat>
          <c:val>
            <c:numRef>
              <c:f>Уровни!$E$11:$E$15</c:f>
              <c:numCache>
                <c:formatCode>0%</c:formatCode>
                <c:ptCount val="5"/>
                <c:pt idx="0">
                  <c:v>0.21</c:v>
                </c:pt>
                <c:pt idx="1">
                  <c:v>0.11</c:v>
                </c:pt>
                <c:pt idx="2">
                  <c:v>0.17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5-4A6D-96FC-769C78FB7794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Уровни!$C$11:$C$15</c:f>
              <c:strCache>
                <c:ptCount val="5"/>
                <c:pt idx="0">
                  <c:v>21.03.02 Землеустройство и кадастры, профиль «Земельный кадастр»,  Б-ЗК-41</c:v>
                </c:pt>
                <c:pt idx="1">
                  <c:v>44.03.05 Педагогическое образование (с двумя профилями подготовки), профиль «География и иностранный язык», Б-ПГА-41</c:v>
                </c:pt>
                <c:pt idx="2">
                  <c:v>20.03.01 Техносферная безопасность, профиль «Безопасность труда», Б-ТБ-41</c:v>
                </c:pt>
                <c:pt idx="3">
                  <c:v>04.03.01 Химия, профиль «Химия», Б-Х-31</c:v>
                </c:pt>
                <c:pt idx="4">
                  <c:v>06.03.01 Биология, профиль «Биомедицина», Б-Б-31</c:v>
                </c:pt>
              </c:strCache>
            </c:strRef>
          </c:cat>
          <c:val>
            <c:numRef>
              <c:f>Уровни!$F$11:$F$15</c:f>
              <c:numCache>
                <c:formatCode>0%</c:formatCode>
                <c:ptCount val="5"/>
                <c:pt idx="0">
                  <c:v>0.36</c:v>
                </c:pt>
                <c:pt idx="1">
                  <c:v>0.16</c:v>
                </c:pt>
                <c:pt idx="2">
                  <c:v>0.33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5-4A6D-96FC-769C78FB7794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Уровни!$C$11:$C$15</c:f>
              <c:strCache>
                <c:ptCount val="5"/>
                <c:pt idx="0">
                  <c:v>21.03.02 Землеустройство и кадастры, профиль «Земельный кадастр»,  Б-ЗК-41</c:v>
                </c:pt>
                <c:pt idx="1">
                  <c:v>44.03.05 Педагогическое образование (с двумя профилями подготовки), профиль «География и иностранный язык», Б-ПГА-41</c:v>
                </c:pt>
                <c:pt idx="2">
                  <c:v>20.03.01 Техносферная безопасность, профиль «Безопасность труда», Б-ТБ-41</c:v>
                </c:pt>
                <c:pt idx="3">
                  <c:v>04.03.01 Химия, профиль «Химия», Б-Х-31</c:v>
                </c:pt>
                <c:pt idx="4">
                  <c:v>06.03.01 Биология, профиль «Биомедицина», Б-Б-31</c:v>
                </c:pt>
              </c:strCache>
            </c:strRef>
          </c:cat>
          <c:val>
            <c:numRef>
              <c:f>Уровни!$G$11:$G$15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0.47</c:v>
                </c:pt>
                <c:pt idx="2">
                  <c:v>0.33</c:v>
                </c:pt>
                <c:pt idx="3">
                  <c:v>2.59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F5-4A6D-96FC-769C78FB7794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Уровни!$C$11:$C$15</c:f>
              <c:strCache>
                <c:ptCount val="5"/>
                <c:pt idx="0">
                  <c:v>21.03.02 Землеустройство и кадастры, профиль «Земельный кадастр»,  Б-ЗК-41</c:v>
                </c:pt>
                <c:pt idx="1">
                  <c:v>44.03.05 Педагогическое образование (с двумя профилями подготовки), профиль «География и иностранный язык», Б-ПГА-41</c:v>
                </c:pt>
                <c:pt idx="2">
                  <c:v>20.03.01 Техносферная безопасность, профиль «Безопасность труда», Б-ТБ-41</c:v>
                </c:pt>
                <c:pt idx="3">
                  <c:v>04.03.01 Химия, профиль «Химия», Б-Х-31</c:v>
                </c:pt>
                <c:pt idx="4">
                  <c:v>06.03.01 Биология, профиль «Биомедицина», Б-Б-31</c:v>
                </c:pt>
              </c:strCache>
            </c:strRef>
          </c:cat>
          <c:val>
            <c:numRef>
              <c:f>Уровни!$H$11:$H$15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0.26</c:v>
                </c:pt>
                <c:pt idx="2">
                  <c:v>0.17</c:v>
                </c:pt>
                <c:pt idx="3">
                  <c:v>0.57999999999999996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F5-4A6D-96FC-769C78FB7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226736"/>
        <c:axId val="702220016"/>
      </c:barChart>
      <c:catAx>
        <c:axId val="70222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2220016"/>
        <c:crosses val="autoZero"/>
        <c:auto val="1"/>
        <c:lblAlgn val="ctr"/>
        <c:lblOffset val="100"/>
        <c:noMultiLvlLbl val="0"/>
      </c:catAx>
      <c:valAx>
        <c:axId val="702220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22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Уровни!$C$60</c:f>
              <c:strCache>
                <c:ptCount val="1"/>
                <c:pt idx="0">
                  <c:v>44.04.01 Педагогическое образование, магистерская программа «Русский язык как иностранный», М-ПРКИ-21</c:v>
                </c:pt>
              </c:strCache>
            </c:strRef>
          </c:cat>
          <c:val>
            <c:numRef>
              <c:f>Уровни!$E$60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E-4325-A667-E1001D4ACC55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Уровни!$C$60</c:f>
              <c:strCache>
                <c:ptCount val="1"/>
                <c:pt idx="0">
                  <c:v>44.04.01 Педагогическое образование, магистерская программа «Русский язык как иностранный», М-ПРКИ-21</c:v>
                </c:pt>
              </c:strCache>
            </c:strRef>
          </c:cat>
          <c:val>
            <c:numRef>
              <c:f>Уровни!$F$60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E-4325-A667-E1001D4ACC55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Уровни!$C$60</c:f>
              <c:strCache>
                <c:ptCount val="1"/>
                <c:pt idx="0">
                  <c:v>44.04.01 Педагогическое образование, магистерская программа «Русский язык как иностранный», М-ПРКИ-21</c:v>
                </c:pt>
              </c:strCache>
            </c:strRef>
          </c:cat>
          <c:val>
            <c:numRef>
              <c:f>Уровни!$G$60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E-4325-A667-E1001D4ACC55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Уровни!$C$60</c:f>
              <c:strCache>
                <c:ptCount val="1"/>
                <c:pt idx="0">
                  <c:v>44.04.01 Педагогическое образование, магистерская программа «Русский язык как иностранный», М-ПРКИ-21</c:v>
                </c:pt>
              </c:strCache>
            </c:strRef>
          </c:cat>
          <c:val>
            <c:numRef>
              <c:f>Уровни!$H$60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2E-4325-A667-E1001D4A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236816"/>
        <c:axId val="702236256"/>
      </c:barChart>
      <c:catAx>
        <c:axId val="70223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2236256"/>
        <c:crosses val="autoZero"/>
        <c:auto val="1"/>
        <c:lblAlgn val="ctr"/>
        <c:lblOffset val="100"/>
        <c:noMultiLvlLbl val="0"/>
      </c:catAx>
      <c:valAx>
        <c:axId val="702236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236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1355404172779"/>
          <c:y val="9.9285505978419369E-2"/>
          <c:w val="0.85552569063344985"/>
          <c:h val="0.49166714215070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Уровни!$C$40:$C$48</c:f>
              <c:strCache>
                <c:ptCount val="9"/>
                <c:pt idx="0">
                  <c:v>45.03.02 Лингвистика, профиль «Перевод и переводоведение (английский и немецкий языки)», Б-ЛПеАН-31</c:v>
                </c:pt>
                <c:pt idx="1">
                  <c:v>45.03.02 Лингвистика, профиль «Перевод и переводоведение (английский и французский языки)», Б-ЛПеАФ-31</c:v>
                </c:pt>
                <c:pt idx="2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3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4">
                  <c:v>44.03.05 Педагогическое образование (с двумя профилями подготовки), профиль «Иностранные языки (немецкий и английский языки)», Б-ПНА-41</c:v>
                </c:pt>
                <c:pt idx="5">
                  <c:v>44.03.05 Педагогическое образование (с двумя профилями подготовки), профиль «Иностранные языки (французский и английский языки)», Б-ПФА-41</c:v>
                </c:pt>
                <c:pt idx="6">
                  <c:v>44.03.01 Педагогическое образование, профиль «Иностранный язык», Бз-ПИЯ-41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Мз-Линг-21</c:v>
                </c:pt>
              </c:strCache>
            </c:strRef>
          </c:cat>
          <c:val>
            <c:numRef>
              <c:f>Уровни!$E$40:$E$48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0.22</c:v>
                </c:pt>
                <c:pt idx="3">
                  <c:v>0.55000000000000004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F-4998-A401-05B2CCA7ECB8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strRef>
              <c:f>Уровни!$C$40:$C$48</c:f>
              <c:strCache>
                <c:ptCount val="9"/>
                <c:pt idx="0">
                  <c:v>45.03.02 Лингвистика, профиль «Перевод и переводоведение (английский и немецкий языки)», Б-ЛПеАН-31</c:v>
                </c:pt>
                <c:pt idx="1">
                  <c:v>45.03.02 Лингвистика, профиль «Перевод и переводоведение (английский и французский языки)», Б-ЛПеАФ-31</c:v>
                </c:pt>
                <c:pt idx="2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3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4">
                  <c:v>44.03.05 Педагогическое образование (с двумя профилями подготовки), профиль «Иностранные языки (немецкий и английский языки)», Б-ПНА-41</c:v>
                </c:pt>
                <c:pt idx="5">
                  <c:v>44.03.05 Педагогическое образование (с двумя профилями подготовки), профиль «Иностранные языки (французский и английский языки)», Б-ПФА-41</c:v>
                </c:pt>
                <c:pt idx="6">
                  <c:v>44.03.01 Педагогическое образование, профиль «Иностранный язык», Бз-ПИЯ-41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Мз-Линг-21</c:v>
                </c:pt>
              </c:strCache>
            </c:strRef>
          </c:cat>
          <c:val>
            <c:numRef>
              <c:f>Уровни!$F$40:$F$48</c:f>
              <c:numCache>
                <c:formatCode>0%</c:formatCode>
                <c:ptCount val="9"/>
                <c:pt idx="0">
                  <c:v>0.36</c:v>
                </c:pt>
                <c:pt idx="1">
                  <c:v>0.36</c:v>
                </c:pt>
                <c:pt idx="2">
                  <c:v>0.33</c:v>
                </c:pt>
                <c:pt idx="3">
                  <c:v>0.36</c:v>
                </c:pt>
                <c:pt idx="4">
                  <c:v>0.33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0.25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F-4998-A401-05B2CCA7ECB8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Уровни!$C$40:$C$48</c:f>
              <c:strCache>
                <c:ptCount val="9"/>
                <c:pt idx="0">
                  <c:v>45.03.02 Лингвистика, профиль «Перевод и переводоведение (английский и немецкий языки)», Б-ЛПеАН-31</c:v>
                </c:pt>
                <c:pt idx="1">
                  <c:v>45.03.02 Лингвистика, профиль «Перевод и переводоведение (английский и французский языки)», Б-ЛПеАФ-31</c:v>
                </c:pt>
                <c:pt idx="2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3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4">
                  <c:v>44.03.05 Педагогическое образование (с двумя профилями подготовки), профиль «Иностранные языки (немецкий и английский языки)», Б-ПНА-41</c:v>
                </c:pt>
                <c:pt idx="5">
                  <c:v>44.03.05 Педагогическое образование (с двумя профилями подготовки), профиль «Иностранные языки (французский и английский языки)», Б-ПФА-41</c:v>
                </c:pt>
                <c:pt idx="6">
                  <c:v>44.03.01 Педагогическое образование, профиль «Иностранный язык», Бз-ПИЯ-41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Мз-Линг-21</c:v>
                </c:pt>
              </c:strCache>
            </c:strRef>
          </c:cat>
          <c:val>
            <c:numRef>
              <c:f>Уровни!$G$40:$G$48</c:f>
              <c:numCache>
                <c:formatCode>0%</c:formatCode>
                <c:ptCount val="9"/>
                <c:pt idx="0">
                  <c:v>0.28999999999999998</c:v>
                </c:pt>
                <c:pt idx="1">
                  <c:v>0.43</c:v>
                </c:pt>
                <c:pt idx="2">
                  <c:v>0.33</c:v>
                </c:pt>
                <c:pt idx="3">
                  <c:v>0.09</c:v>
                </c:pt>
                <c:pt idx="4">
                  <c:v>0.4</c:v>
                </c:pt>
                <c:pt idx="5">
                  <c:v>0.27</c:v>
                </c:pt>
                <c:pt idx="6">
                  <c:v>0.22</c:v>
                </c:pt>
                <c:pt idx="7">
                  <c:v>0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F-4998-A401-05B2CCA7ECB8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Уровни!$C$40:$C$48</c:f>
              <c:strCache>
                <c:ptCount val="9"/>
                <c:pt idx="0">
                  <c:v>45.03.02 Лингвистика, профиль «Перевод и переводоведение (английский и немецкий языки)», Б-ЛПеАН-31</c:v>
                </c:pt>
                <c:pt idx="1">
                  <c:v>45.03.02 Лингвистика, профиль «Перевод и переводоведение (английский и французский языки)», Б-ЛПеАФ-31</c:v>
                </c:pt>
                <c:pt idx="2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3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4">
                  <c:v>44.03.05 Педагогическое образование (с двумя профилями подготовки), профиль «Иностранные языки (немецкий и английский языки)», Б-ПНА-41</c:v>
                </c:pt>
                <c:pt idx="5">
                  <c:v>44.03.05 Педагогическое образование (с двумя профилями подготовки), профиль «Иностранные языки (французский и английский языки)», Б-ПФА-41</c:v>
                </c:pt>
                <c:pt idx="6">
                  <c:v>44.03.01 Педагогическое образование, профиль «Иностранный язык», Бз-ПИЯ-41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Мз-Линг-21</c:v>
                </c:pt>
              </c:strCache>
            </c:strRef>
          </c:cat>
          <c:val>
            <c:numRef>
              <c:f>Уровни!$H$40:$H$48</c:f>
              <c:numCache>
                <c:formatCode>0%</c:formatCode>
                <c:ptCount val="9"/>
                <c:pt idx="0">
                  <c:v>0.35</c:v>
                </c:pt>
                <c:pt idx="1">
                  <c:v>0.21</c:v>
                </c:pt>
                <c:pt idx="2">
                  <c:v>0.12</c:v>
                </c:pt>
                <c:pt idx="3">
                  <c:v>0</c:v>
                </c:pt>
                <c:pt idx="4">
                  <c:v>0.27</c:v>
                </c:pt>
                <c:pt idx="5">
                  <c:v>0.64</c:v>
                </c:pt>
                <c:pt idx="6">
                  <c:v>0.56000000000000005</c:v>
                </c:pt>
                <c:pt idx="7">
                  <c:v>0.25</c:v>
                </c:pt>
                <c:pt idx="8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F-4998-A401-05B2CCA7E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2223936"/>
        <c:axId val="702206016"/>
      </c:barChart>
      <c:catAx>
        <c:axId val="7022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2206016"/>
        <c:crosses val="autoZero"/>
        <c:auto val="1"/>
        <c:lblAlgn val="ctr"/>
        <c:lblOffset val="100"/>
        <c:noMultiLvlLbl val="0"/>
      </c:catAx>
      <c:valAx>
        <c:axId val="70220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223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20306738078607"/>
          <c:y val="0.11386574866547479"/>
          <c:w val="0.85349177181198355"/>
          <c:h val="0.242951900034234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spPr>
            <a:pattFill prst="narHorz">
              <a:fgClr>
                <a:schemeClr val="accent1">
                  <a:shade val="58000"/>
                </a:schemeClr>
              </a:fgClr>
              <a:bgClr>
                <a:schemeClr val="accent1">
                  <a:shade val="58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shade val="58000"/>
                </a:schemeClr>
              </a:innerShdw>
            </a:effectLst>
          </c:spPr>
          <c:invertIfNegative val="0"/>
          <c:cat>
            <c:strRef>
              <c:f>Уровни!$C$16:$C$26</c:f>
              <c:strCache>
                <c:ptCount val="11"/>
                <c:pt idx="0">
                  <c:v>44.03.01 Педагогическое образование,профиль «Педагогика режиссуры и сценического искусства», Бз-ПРиСИ-41</c:v>
                </c:pt>
                <c:pt idx="1">
                  <c:v>44.03.02 Психолого-педагогическое образование, профиль «Педагог-психолог (психолог в образовании)»,Бз-ППО-51</c:v>
                </c:pt>
                <c:pt idx="2">
                  <c:v>44.03.02 Психолого-педагогическое образование, профиль «Педагог-психолог (психолог в образовании)»,Б-ППО-41</c:v>
                </c:pt>
                <c:pt idx="3">
                  <c:v>51.03.02 Народная художественная культура, профиль «Руководство хореографическим любительским коллективом (народный или современный танец)», Бз-НХК-51</c:v>
                </c:pt>
                <c:pt idx="4">
                  <c:v>39.03.02 Социальная работа, профиль «Государственная социальная политика», Бз-СР-21</c:v>
                </c:pt>
                <c:pt idx="5">
                  <c:v>47.03.03 Религиоведение, профиль «Религиоведение», Бз-Рел-51</c:v>
                </c:pt>
                <c:pt idx="6">
                  <c:v>43.03.02 Туризм, профиль «Организация и управление туристским бизнесом», Б-Тур-41</c:v>
                </c:pt>
                <c:pt idx="7">
                  <c:v>43.03.02 Туризм, профиль «Проектирование туристских программ и индивидуальных туров», Б-Тур-21</c:v>
                </c:pt>
                <c:pt idx="8">
                  <c:v>44.03.01 Педагогическое образование, профиль «Физическая культура», Бз-ПФК-41</c:v>
                </c:pt>
                <c:pt idx="9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  <c:pt idx="10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Б-ПФКБЖ-41</c:v>
                </c:pt>
              </c:strCache>
            </c:strRef>
          </c:cat>
          <c:val>
            <c:numRef>
              <c:f>Уровни!$E$16:$E$26</c:f>
              <c:numCache>
                <c:formatCode>0%</c:formatCode>
                <c:ptCount val="11"/>
                <c:pt idx="0">
                  <c:v>0.22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0.17</c:v>
                </c:pt>
                <c:pt idx="9">
                  <c:v>0.11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4-4F3F-9D14-C7303FB04924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pattFill prst="narHorz">
              <a:fgClr>
                <a:schemeClr val="accent1">
                  <a:shade val="86000"/>
                </a:schemeClr>
              </a:fgClr>
              <a:bgClr>
                <a:schemeClr val="accent1">
                  <a:shade val="8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shade val="86000"/>
                </a:schemeClr>
              </a:innerShdw>
            </a:effectLst>
          </c:spPr>
          <c:invertIfNegative val="0"/>
          <c:cat>
            <c:strRef>
              <c:f>Уровни!$C$16:$C$26</c:f>
              <c:strCache>
                <c:ptCount val="11"/>
                <c:pt idx="0">
                  <c:v>44.03.01 Педагогическое образование,профиль «Педагогика режиссуры и сценического искусства», Бз-ПРиСИ-41</c:v>
                </c:pt>
                <c:pt idx="1">
                  <c:v>44.03.02 Психолого-педагогическое образование, профиль «Педагог-психолог (психолог в образовании)»,Бз-ППО-51</c:v>
                </c:pt>
                <c:pt idx="2">
                  <c:v>44.03.02 Психолого-педагогическое образование, профиль «Педагог-психолог (психолог в образовании)»,Б-ППО-41</c:v>
                </c:pt>
                <c:pt idx="3">
                  <c:v>51.03.02 Народная художественная культура, профиль «Руководство хореографическим любительским коллективом (народный или современный танец)», Бз-НХК-51</c:v>
                </c:pt>
                <c:pt idx="4">
                  <c:v>39.03.02 Социальная работа, профиль «Государственная социальная политика», Бз-СР-21</c:v>
                </c:pt>
                <c:pt idx="5">
                  <c:v>47.03.03 Религиоведение, профиль «Религиоведение», Бз-Рел-51</c:v>
                </c:pt>
                <c:pt idx="6">
                  <c:v>43.03.02 Туризм, профиль «Организация и управление туристским бизнесом», Б-Тур-41</c:v>
                </c:pt>
                <c:pt idx="7">
                  <c:v>43.03.02 Туризм, профиль «Проектирование туристских программ и индивидуальных туров», Б-Тур-21</c:v>
                </c:pt>
                <c:pt idx="8">
                  <c:v>44.03.01 Педагогическое образование, профиль «Физическая культура», Бз-ПФК-41</c:v>
                </c:pt>
                <c:pt idx="9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  <c:pt idx="10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Б-ПФКБЖ-41</c:v>
                </c:pt>
              </c:strCache>
            </c:strRef>
          </c:cat>
          <c:val>
            <c:numRef>
              <c:f>Уровни!$F$16:$F$26</c:f>
              <c:numCache>
                <c:formatCode>0%</c:formatCode>
                <c:ptCount val="11"/>
                <c:pt idx="0">
                  <c:v>0.44</c:v>
                </c:pt>
                <c:pt idx="1">
                  <c:v>0</c:v>
                </c:pt>
                <c:pt idx="2">
                  <c:v>0.06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0.09</c:v>
                </c:pt>
                <c:pt idx="7">
                  <c:v>0.11</c:v>
                </c:pt>
                <c:pt idx="8">
                  <c:v>0.17</c:v>
                </c:pt>
                <c:pt idx="9">
                  <c:v>0.56000000000000005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4-4F3F-9D14-C7303FB04924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pattFill prst="narHorz">
              <a:fgClr>
                <a:schemeClr val="accent1">
                  <a:tint val="86000"/>
                </a:schemeClr>
              </a:fgClr>
              <a:bgClr>
                <a:schemeClr val="accent1">
                  <a:tint val="8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tint val="86000"/>
                </a:schemeClr>
              </a:innerShdw>
            </a:effectLst>
          </c:spPr>
          <c:invertIfNegative val="0"/>
          <c:cat>
            <c:strRef>
              <c:f>Уровни!$C$16:$C$26</c:f>
              <c:strCache>
                <c:ptCount val="11"/>
                <c:pt idx="0">
                  <c:v>44.03.01 Педагогическое образование,профиль «Педагогика режиссуры и сценического искусства», Бз-ПРиСИ-41</c:v>
                </c:pt>
                <c:pt idx="1">
                  <c:v>44.03.02 Психолого-педагогическое образование, профиль «Педагог-психолог (психолог в образовании)»,Бз-ППО-51</c:v>
                </c:pt>
                <c:pt idx="2">
                  <c:v>44.03.02 Психолого-педагогическое образование, профиль «Педагог-психолог (психолог в образовании)»,Б-ППО-41</c:v>
                </c:pt>
                <c:pt idx="3">
                  <c:v>51.03.02 Народная художественная культура, профиль «Руководство хореографическим любительским коллективом (народный или современный танец)», Бз-НХК-51</c:v>
                </c:pt>
                <c:pt idx="4">
                  <c:v>39.03.02 Социальная работа, профиль «Государственная социальная политика», Бз-СР-21</c:v>
                </c:pt>
                <c:pt idx="5">
                  <c:v>47.03.03 Религиоведение, профиль «Религиоведение», Бз-Рел-51</c:v>
                </c:pt>
                <c:pt idx="6">
                  <c:v>43.03.02 Туризм, профиль «Организация и управление туристским бизнесом», Б-Тур-41</c:v>
                </c:pt>
                <c:pt idx="7">
                  <c:v>43.03.02 Туризм, профиль «Проектирование туристских программ и индивидуальных туров», Б-Тур-21</c:v>
                </c:pt>
                <c:pt idx="8">
                  <c:v>44.03.01 Педагогическое образование, профиль «Физическая культура», Бз-ПФК-41</c:v>
                </c:pt>
                <c:pt idx="9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  <c:pt idx="10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Б-ПФКБЖ-41</c:v>
                </c:pt>
              </c:strCache>
            </c:strRef>
          </c:cat>
          <c:val>
            <c:numRef>
              <c:f>Уровни!$G$16:$G$26</c:f>
              <c:numCache>
                <c:formatCode>0%</c:formatCode>
                <c:ptCount val="11"/>
                <c:pt idx="0">
                  <c:v>0.33</c:v>
                </c:pt>
                <c:pt idx="1">
                  <c:v>0</c:v>
                </c:pt>
                <c:pt idx="2">
                  <c:v>0.38</c:v>
                </c:pt>
                <c:pt idx="3">
                  <c:v>0.6</c:v>
                </c:pt>
                <c:pt idx="4">
                  <c:v>0.14000000000000001</c:v>
                </c:pt>
                <c:pt idx="5">
                  <c:v>0.2</c:v>
                </c:pt>
                <c:pt idx="6">
                  <c:v>0.26</c:v>
                </c:pt>
                <c:pt idx="7">
                  <c:v>0.37</c:v>
                </c:pt>
                <c:pt idx="8">
                  <c:v>0.39</c:v>
                </c:pt>
                <c:pt idx="9">
                  <c:v>0.33</c:v>
                </c:pt>
                <c:pt idx="1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4-4F3F-9D14-C7303FB04924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spPr>
            <a:pattFill prst="narHorz">
              <a:fgClr>
                <a:schemeClr val="accent1">
                  <a:tint val="58000"/>
                </a:schemeClr>
              </a:fgClr>
              <a:bgClr>
                <a:schemeClr val="accent1">
                  <a:tint val="58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tint val="58000"/>
                </a:schemeClr>
              </a:innerShdw>
            </a:effectLst>
          </c:spPr>
          <c:invertIfNegative val="0"/>
          <c:cat>
            <c:strRef>
              <c:f>Уровни!$C$16:$C$26</c:f>
              <c:strCache>
                <c:ptCount val="11"/>
                <c:pt idx="0">
                  <c:v>44.03.01 Педагогическое образование,профиль «Педагогика режиссуры и сценического искусства», Бз-ПРиСИ-41</c:v>
                </c:pt>
                <c:pt idx="1">
                  <c:v>44.03.02 Психолого-педагогическое образование, профиль «Педагог-психолог (психолог в образовании)»,Бз-ППО-51</c:v>
                </c:pt>
                <c:pt idx="2">
                  <c:v>44.03.02 Психолого-педагогическое образование, профиль «Педагог-психолог (психолог в образовании)»,Б-ППО-41</c:v>
                </c:pt>
                <c:pt idx="3">
                  <c:v>51.03.02 Народная художественная культура, профиль «Руководство хореографическим любительским коллективом (народный или современный танец)», Бз-НХК-51</c:v>
                </c:pt>
                <c:pt idx="4">
                  <c:v>39.03.02 Социальная работа, профиль «Государственная социальная политика», Бз-СР-21</c:v>
                </c:pt>
                <c:pt idx="5">
                  <c:v>47.03.03 Религиоведение, профиль «Религиоведение», Бз-Рел-51</c:v>
                </c:pt>
                <c:pt idx="6">
                  <c:v>43.03.02 Туризм, профиль «Организация и управление туристским бизнесом», Б-Тур-41</c:v>
                </c:pt>
                <c:pt idx="7">
                  <c:v>43.03.02 Туризм, профиль «Проектирование туристских программ и индивидуальных туров», Б-Тур-21</c:v>
                </c:pt>
                <c:pt idx="8">
                  <c:v>44.03.01 Педагогическое образование, профиль «Физическая культура», Бз-ПФК-41</c:v>
                </c:pt>
                <c:pt idx="9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  <c:pt idx="10">
                  <c:v>44.03.05 Педагогическое образование (с двумя профилями подготовки), профиль «Физическая культура и основы безопасности жизнедеятельности», Б-ПФКБЖ-41</c:v>
                </c:pt>
              </c:strCache>
            </c:strRef>
          </c:cat>
          <c:val>
            <c:numRef>
              <c:f>Уровни!$H$16:$H$26</c:f>
              <c:numCache>
                <c:formatCode>0%</c:formatCode>
                <c:ptCount val="11"/>
                <c:pt idx="0">
                  <c:v>0.34</c:v>
                </c:pt>
                <c:pt idx="1">
                  <c:v>1</c:v>
                </c:pt>
                <c:pt idx="2">
                  <c:v>0.56000000000000005</c:v>
                </c:pt>
                <c:pt idx="3">
                  <c:v>0.4</c:v>
                </c:pt>
                <c:pt idx="4">
                  <c:v>0.86</c:v>
                </c:pt>
                <c:pt idx="5">
                  <c:v>0.8</c:v>
                </c:pt>
                <c:pt idx="6">
                  <c:v>0.65</c:v>
                </c:pt>
                <c:pt idx="7">
                  <c:v>0.52</c:v>
                </c:pt>
                <c:pt idx="8">
                  <c:v>0.27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4-4F3F-9D14-C7303FB04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082032"/>
        <c:axId val="449086512"/>
      </c:barChart>
      <c:catAx>
        <c:axId val="44908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086512"/>
        <c:crosses val="autoZero"/>
        <c:auto val="1"/>
        <c:lblAlgn val="ctr"/>
        <c:lblOffset val="100"/>
        <c:noMultiLvlLbl val="0"/>
      </c:catAx>
      <c:valAx>
        <c:axId val="4490865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082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0.65642</cdr:x>
      <cdr:y>0.86947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5950" y="5018711"/>
          <a:ext cx="2981325" cy="75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Уровень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сформированности компетенций по институтам</a:t>
          </a:r>
          <a:endParaRPr lang="ru-RU" sz="12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0.06782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647700" y="0"/>
          <a:ext cx="8765485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0.15013</cdr:x>
      <cdr:y>0</cdr:y>
    </cdr:from>
    <cdr:to>
      <cdr:x>0.98567</cdr:x>
      <cdr:y>0.10085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433747" y="0"/>
          <a:ext cx="7979438" cy="61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0.04987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476250" y="0"/>
          <a:ext cx="8936935" cy="643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Медицинский институт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0.18152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733550" y="0"/>
          <a:ext cx="7679635" cy="63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0.10971</cdr:x>
      <cdr:y>1.68339E-7</cdr:y>
    </cdr:from>
    <cdr:to>
      <cdr:x>0.98567</cdr:x>
      <cdr:y>0.06815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253986" y="1"/>
          <a:ext cx="10012222" cy="404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0.10871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038226" y="0"/>
          <a:ext cx="8374960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0.04189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400050" y="0"/>
          <a:ext cx="9013135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0.09974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952500" y="0"/>
          <a:ext cx="8460685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0.10373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990600" y="0"/>
          <a:ext cx="8422585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F7F21-8C61-C9F6-57FF-00B919BEF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43351B-C016-F215-C156-ABFA950BB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4F1A9-3E59-DEE9-998F-45272A66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C17D9-C504-17E4-D30B-5D59D479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05070-46E7-A523-02DF-2D29FEC1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12F6B-0B36-FC3B-4C0A-5CE61FF5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5C03A8-A089-129E-71F6-40E100415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C99C8-3EBF-4698-EA1B-0D8072AC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319DB-7923-63BA-56DA-7ECF6A2B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58FB4-C86C-868C-90A4-B2B0A974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2338DB-62E5-C24A-350D-5100AEA2B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318A06-59B4-5BB3-FCD3-5DD77DD08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D001A-3420-BEDC-CD12-910FA840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A4F90-839D-4A34-5225-C4B9807D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6087E-99E5-3A0D-C847-543B4A04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EB92-3117-E9EC-F1DB-81EBE361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DC13B-39CC-06A3-C909-640D6F307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BBB40-4703-EE7D-6F56-B5F6241F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F4738-0BAB-1BA4-382A-8DA543C3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F446C-C89C-9F44-0261-213BEC0C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86FF5-7E5E-2D17-47A9-A02E189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82A95E-F489-F8DC-FA3D-FA09BBBC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4E5C6-1F9B-3338-52AB-2EEEA83D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2C44F-84EA-5603-AFA7-C49DA7A9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BBAA8-CA1C-51D9-72F1-28527DFD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C5DA-249A-325D-B4EF-232B8188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20E7E-2D17-EE3E-4C3A-637B6F5D1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F4B7E0-BFAE-3538-F097-495F26C1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F92867-EFF4-251A-D862-038B5C34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E4D35-DD91-2F14-DDE0-B0052034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38B0F-12D5-1D78-F330-DC2370B2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D9469-0521-E0C6-89F6-5132C78A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811C27-7788-CF62-E0F3-07877C65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E4DA26-9B30-3107-9149-AF9545538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B7EA8-F619-DE0A-C0F3-7F220F4EA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7DD27B-C7FF-CFC6-4918-1860460C4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BDF16F-8C84-79A4-4B57-AEAD1013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CD690A-252C-6DD4-DCD9-5DE514B6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D5A94F-772F-4EA6-B2D9-9198EBF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664A-36AC-DE5E-8FDB-C7939D72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0C49AD-D8C3-2E45-272E-730E8ED5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8CBDEF-D798-0D6F-D016-2D6F3382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F82EBD-EAD2-71DF-0434-3DCC5387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1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6EB75A-0FF8-0132-F926-BDC63DBD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63B30C-75DF-6925-B3EF-A076588A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F25259-FCF1-0088-521F-180E0AF5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D2907-0FE7-A2CC-C724-BC91F2E0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B45F8-6882-3DEB-BEEF-64FFE892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9712D-7229-E1DD-63FA-969135F2D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B5B9B-36C4-7923-62EA-4D22EA6C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AD1ED3-7DF4-5D3F-405B-5F6093F3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2244C-A1E5-F675-19A4-FE5B8032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6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A4E78-720C-224E-BE12-6326175B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07AF61-9628-F324-0547-736702B5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7BD9D-284C-5BF3-3D35-76A17F035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1D078-ADF5-F892-B440-6DF93532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4546F-673F-F508-1873-41945092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F4EFC7-A339-5BC6-92B2-FE4E6838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9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FBCD0-C555-BE83-8B38-31AA3EB7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CE3DF4-6565-B302-6A96-448477F5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4D7CC-833B-214B-A214-A561DB93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6A53-C453-4194-AB7A-80D7D50D30A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B4EEA-B60E-B15D-DC50-4A325303D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ACDF0-5823-B306-4F51-75424AEC4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E901-CF23-4F52-AEB8-2C2537E3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DC798-1982-69C1-7A7B-1DF07CCC8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746" y="381000"/>
            <a:ext cx="10833482" cy="925623"/>
          </a:xfrm>
        </p:spPr>
        <p:txBody>
          <a:bodyPr>
            <a:norm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лицензирования, аккредитации и качества образования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B8DCED-11FD-47D5-772E-A4F7CE15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745" y="1973068"/>
            <a:ext cx="7277482" cy="4138696"/>
          </a:xfrm>
        </p:spPr>
        <p:txBody>
          <a:bodyPr>
            <a:normAutofit/>
          </a:bodyPr>
          <a:lstStyle/>
          <a:p>
            <a:r>
              <a:rPr lang="ru-RU" sz="4800" dirty="0"/>
              <a:t>Результаты оценки сформированности компетенций </a:t>
            </a:r>
          </a:p>
          <a:p>
            <a:endParaRPr lang="ru-RU" sz="4800" dirty="0"/>
          </a:p>
          <a:p>
            <a:endParaRPr lang="ru-RU" dirty="0"/>
          </a:p>
          <a:p>
            <a:r>
              <a:rPr lang="ru-RU" dirty="0"/>
              <a:t>апрель-май 2022 года</a:t>
            </a:r>
          </a:p>
        </p:txBody>
      </p:sp>
    </p:spTree>
    <p:extLst>
      <p:ext uri="{BB962C8B-B14F-4D97-AF65-F5344CB8AC3E}">
        <p14:creationId xmlns:p14="http://schemas.microsoft.com/office/powerpoint/2010/main" val="416182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11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4414"/>
              </p:ext>
            </p:extLst>
          </p:nvPr>
        </p:nvGraphicFramePr>
        <p:xfrm>
          <a:off x="417444" y="288485"/>
          <a:ext cx="11449878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53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3786"/>
              </p:ext>
            </p:extLst>
          </p:nvPr>
        </p:nvGraphicFramePr>
        <p:xfrm>
          <a:off x="643467" y="288485"/>
          <a:ext cx="10905066" cy="61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44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1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93316"/>
              </p:ext>
            </p:extLst>
          </p:nvPr>
        </p:nvGraphicFramePr>
        <p:xfrm>
          <a:off x="298174" y="288485"/>
          <a:ext cx="11569147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21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2A796-F0BA-A649-84EF-66C4D27F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288485"/>
            <a:ext cx="11102109" cy="62810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86334"/>
              </p:ext>
            </p:extLst>
          </p:nvPr>
        </p:nvGraphicFramePr>
        <p:xfrm>
          <a:off x="298174" y="288485"/>
          <a:ext cx="11569147" cy="61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31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6269"/>
              </p:ext>
            </p:extLst>
          </p:nvPr>
        </p:nvGraphicFramePr>
        <p:xfrm>
          <a:off x="337930" y="288485"/>
          <a:ext cx="11449879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58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58458"/>
              </p:ext>
            </p:extLst>
          </p:nvPr>
        </p:nvGraphicFramePr>
        <p:xfrm>
          <a:off x="417444" y="288485"/>
          <a:ext cx="11310730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8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22085"/>
              </p:ext>
            </p:extLst>
          </p:nvPr>
        </p:nvGraphicFramePr>
        <p:xfrm>
          <a:off x="258418" y="288485"/>
          <a:ext cx="11509512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5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90964"/>
              </p:ext>
            </p:extLst>
          </p:nvPr>
        </p:nvGraphicFramePr>
        <p:xfrm>
          <a:off x="397565" y="288485"/>
          <a:ext cx="11430000" cy="62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76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0C000000}"/>
              </a:ext>
            </a:extLst>
          </p:cNvPr>
          <p:cNvGraphicFramePr>
            <a:graphicFrameLocks noGrp="1"/>
          </p:cNvGraphicFramePr>
          <p:nvPr/>
        </p:nvGraphicFramePr>
        <p:xfrm>
          <a:off x="1320981" y="274320"/>
          <a:ext cx="9550037" cy="63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14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600-000010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77887"/>
              </p:ext>
            </p:extLst>
          </p:nvPr>
        </p:nvGraphicFramePr>
        <p:xfrm>
          <a:off x="278296" y="288485"/>
          <a:ext cx="11608903" cy="61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81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119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Центр лицензирования, аккредитации 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Молчанова Оксана Анатольевна</dc:creator>
  <cp:lastModifiedBy>Молчанова Оксана Анатольевна</cp:lastModifiedBy>
  <cp:revision>9</cp:revision>
  <dcterms:created xsi:type="dcterms:W3CDTF">2022-06-23T08:12:19Z</dcterms:created>
  <dcterms:modified xsi:type="dcterms:W3CDTF">2022-06-24T08:54:37Z</dcterms:modified>
</cp:coreProperties>
</file>