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6" r:id="rId2"/>
    <p:sldId id="318" r:id="rId3"/>
    <p:sldId id="320" r:id="rId4"/>
    <p:sldId id="317" r:id="rId5"/>
    <p:sldId id="319" r:id="rId6"/>
    <p:sldId id="321" r:id="rId7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3300"/>
    <a:srgbClr val="66FF66"/>
    <a:srgbClr val="00CC00"/>
    <a:srgbClr val="FF0000"/>
    <a:srgbClr val="FF3300"/>
    <a:srgbClr val="00FF00"/>
    <a:srgbClr val="E9E9EA"/>
    <a:srgbClr val="5BF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E0AF3-DC04-4DD4-B8AA-1DD41B22337F}" v="1" dt="2020-06-04T17:18:03.557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howGuides="1">
      <p:cViewPr varScale="1">
        <p:scale>
          <a:sx n="89" d="100"/>
          <a:sy n="89" d="100"/>
        </p:scale>
        <p:origin x="470" y="77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Захарова Марина Владимировна" userId="404c00d3-f621-46be-a6c5-8adac1492552" providerId="ADAL" clId="{F1EE0AF3-DC04-4DD4-B8AA-1DD41B22337F}"/>
    <pc:docChg chg="custSel modSld">
      <pc:chgData name="Захарова Марина Владимировна" userId="404c00d3-f621-46be-a6c5-8adac1492552" providerId="ADAL" clId="{F1EE0AF3-DC04-4DD4-B8AA-1DD41B22337F}" dt="2020-06-04T17:18:26.372" v="2" actId="1076"/>
      <pc:docMkLst>
        <pc:docMk/>
      </pc:docMkLst>
      <pc:sldChg chg="addSp delSp modSp mod">
        <pc:chgData name="Захарова Марина Владимировна" userId="404c00d3-f621-46be-a6c5-8adac1492552" providerId="ADAL" clId="{F1EE0AF3-DC04-4DD4-B8AA-1DD41B22337F}" dt="2020-06-04T17:18:26.372" v="2" actId="1076"/>
        <pc:sldMkLst>
          <pc:docMk/>
          <pc:sldMk cId="3060492166" sldId="288"/>
        </pc:sldMkLst>
        <pc:picChg chg="del">
          <ac:chgData name="Захарова Марина Владимировна" userId="404c00d3-f621-46be-a6c5-8adac1492552" providerId="ADAL" clId="{F1EE0AF3-DC04-4DD4-B8AA-1DD41B22337F}" dt="2020-06-04T17:17:57.128" v="0" actId="478"/>
          <ac:picMkLst>
            <pc:docMk/>
            <pc:sldMk cId="3060492166" sldId="288"/>
            <ac:picMk id="2" creationId="{0C1ABF22-4AF2-4EDE-86E7-AB05AC5D7513}"/>
          </ac:picMkLst>
        </pc:picChg>
        <pc:picChg chg="add mod">
          <ac:chgData name="Захарова Марина Владимировна" userId="404c00d3-f621-46be-a6c5-8adac1492552" providerId="ADAL" clId="{F1EE0AF3-DC04-4DD4-B8AA-1DD41B22337F}" dt="2020-06-04T17:18:26.372" v="2" actId="1076"/>
          <ac:picMkLst>
            <pc:docMk/>
            <pc:sldMk cId="3060492166" sldId="288"/>
            <ac:picMk id="3" creationId="{508D44F2-332A-4274-AB09-25B81BABCF4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pPr rtl="0"/>
              <a:t>16.07.2025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3789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</a:t>
            </a:r>
            <a:br>
              <a:rPr lang="ru-RU" b="1" dirty="0"/>
            </a:br>
            <a:r>
              <a:rPr lang="ru-RU" b="1" dirty="0"/>
              <a:t>(летняя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291642"/>
              </p:ext>
            </p:extLst>
          </p:nvPr>
        </p:nvGraphicFramePr>
        <p:xfrm>
          <a:off x="1270941" y="1772816"/>
          <a:ext cx="10369152" cy="474193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66%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53%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67%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61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1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(летняя сессия, очная форма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607330"/>
              </p:ext>
            </p:extLst>
          </p:nvPr>
        </p:nvGraphicFramePr>
        <p:xfrm>
          <a:off x="693812" y="1395899"/>
          <a:ext cx="10729191" cy="513457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:a16="http://schemas.microsoft.com/office/drawing/2014/main" xmlns="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:a16="http://schemas.microsoft.com/office/drawing/2014/main" xmlns="" val="2885476130"/>
                    </a:ext>
                  </a:extLst>
                </a:gridCol>
              </a:tblGrid>
              <a:tr h="49245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647829"/>
                  </a:ext>
                </a:extLst>
              </a:tr>
              <a:tr h="869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8450402"/>
                  </a:ext>
                </a:extLst>
              </a:tr>
              <a:tr h="552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29116261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79656665"/>
                  </a:ext>
                </a:extLst>
              </a:tr>
              <a:tr h="515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4620701"/>
                  </a:ext>
                </a:extLst>
              </a:tr>
              <a:tr h="583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4946659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97Пятый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680587"/>
                  </a:ext>
                </a:extLst>
              </a:tr>
              <a:tr h="510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81679236"/>
                  </a:ext>
                </a:extLst>
              </a:tr>
              <a:tr h="581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39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7493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(летняя сессия, очная форма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AF265EBF-C6A2-4DD0-ABE5-43F03148B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802257"/>
              </p:ext>
            </p:extLst>
          </p:nvPr>
        </p:nvGraphicFramePr>
        <p:xfrm>
          <a:off x="225760" y="1072952"/>
          <a:ext cx="11737303" cy="55669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39294">
                  <a:extLst>
                    <a:ext uri="{9D8B030D-6E8A-4147-A177-3AD203B41FA5}">
                      <a16:colId xmlns:a16="http://schemas.microsoft.com/office/drawing/2014/main" xmlns="" val="3611518205"/>
                    </a:ext>
                  </a:extLst>
                </a:gridCol>
                <a:gridCol w="1633314">
                  <a:extLst>
                    <a:ext uri="{9D8B030D-6E8A-4147-A177-3AD203B41FA5}">
                      <a16:colId xmlns:a16="http://schemas.microsoft.com/office/drawing/2014/main" xmlns="" val="10189884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7251484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94425368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2028759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085218320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xmlns="" val="2161401906"/>
                    </a:ext>
                  </a:extLst>
                </a:gridCol>
              </a:tblGrid>
              <a:tr h="52381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1702909"/>
                  </a:ext>
                </a:extLst>
              </a:tr>
              <a:tr h="844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786318225"/>
                  </a:ext>
                </a:extLst>
              </a:tr>
              <a:tr h="2760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педагогики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72%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1991365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3281634332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3151135200"/>
                  </a:ext>
                </a:extLst>
              </a:tr>
              <a:tr h="42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2473419205"/>
                  </a:ext>
                </a:extLst>
              </a:tr>
              <a:tr h="502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57%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2275342707"/>
                  </a:ext>
                </a:extLst>
              </a:tr>
              <a:tr h="3893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2995580406"/>
                  </a:ext>
                </a:extLst>
              </a:tr>
              <a:tr h="495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97523803"/>
                  </a:ext>
                </a:extLst>
              </a:tr>
              <a:tr h="4259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3306808633"/>
                  </a:ext>
                </a:extLst>
              </a:tr>
              <a:tr h="3751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Медицинский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68%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</a:t>
                      </a:r>
                      <a:endParaRPr lang="ru-RU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1507690584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66%</a:t>
                      </a: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67%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1" marR="5751" marT="575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68%</a:t>
                      </a:r>
                      <a:endParaRPr lang="ru-RU" b="1" dirty="0"/>
                    </a:p>
                  </a:txBody>
                  <a:tcPr marL="5751" marR="5751" marT="5751" marB="0" anchor="ctr"/>
                </a:tc>
                <a:extLst>
                  <a:ext uri="{0D108BD9-81ED-4DB2-BD59-A6C34878D82A}">
                    <a16:rowId xmlns:a16="http://schemas.microsoft.com/office/drawing/2014/main" xmlns="" val="1351528889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1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402" y="660265"/>
            <a:ext cx="10729192" cy="8749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уровням образования (летняя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7C24DD-D8F6-4926-BE09-FD063D5BD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91896"/>
              </p:ext>
            </p:extLst>
          </p:nvPr>
        </p:nvGraphicFramePr>
        <p:xfrm>
          <a:off x="1292746" y="1700808"/>
          <a:ext cx="10369152" cy="46699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6748">
                  <a:extLst>
                    <a:ext uri="{9D8B030D-6E8A-4147-A177-3AD203B41FA5}">
                      <a16:colId xmlns:a16="http://schemas.microsoft.com/office/drawing/2014/main" xmlns="" val="3182481244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3712723185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06011052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3271204808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65782946"/>
                    </a:ext>
                  </a:extLst>
                </a:gridCol>
                <a:gridCol w="1526548">
                  <a:extLst>
                    <a:ext uri="{9D8B030D-6E8A-4147-A177-3AD203B41FA5}">
                      <a16:colId xmlns:a16="http://schemas.microsoft.com/office/drawing/2014/main" xmlns="" val="2629964125"/>
                    </a:ext>
                  </a:extLst>
                </a:gridCol>
                <a:gridCol w="1119664">
                  <a:extLst>
                    <a:ext uri="{9D8B030D-6E8A-4147-A177-3AD203B41FA5}">
                      <a16:colId xmlns:a16="http://schemas.microsoft.com/office/drawing/2014/main" xmlns="" val="700215958"/>
                    </a:ext>
                  </a:extLst>
                </a:gridCol>
              </a:tblGrid>
              <a:tr h="517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образования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9517949"/>
                  </a:ext>
                </a:extLst>
              </a:tr>
              <a:tr h="850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1015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Бакалавриат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12113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Специалитет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22665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Магистратура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24367715"/>
                  </a:ext>
                </a:extLst>
              </a:tr>
              <a:tr h="1069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31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177800"/>
            <a:ext cx="10729192" cy="12149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абсолютной успеваемости и качества знаний по курсам (летняя сессия, заочная и очно-заочная формы обучения)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78" y="116632"/>
            <a:ext cx="1197868" cy="121492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55BF5A88-98E0-4994-9C8C-67817F6C0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53280"/>
              </p:ext>
            </p:extLst>
          </p:nvPr>
        </p:nvGraphicFramePr>
        <p:xfrm>
          <a:off x="909836" y="1471299"/>
          <a:ext cx="10729191" cy="50661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3414">
                  <a:extLst>
                    <a:ext uri="{9D8B030D-6E8A-4147-A177-3AD203B41FA5}">
                      <a16:colId xmlns:a16="http://schemas.microsoft.com/office/drawing/2014/main" xmlns="" val="317254764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558396451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24818852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376579154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179421563"/>
                    </a:ext>
                  </a:extLst>
                </a:gridCol>
                <a:gridCol w="1593414">
                  <a:extLst>
                    <a:ext uri="{9D8B030D-6E8A-4147-A177-3AD203B41FA5}">
                      <a16:colId xmlns:a16="http://schemas.microsoft.com/office/drawing/2014/main" xmlns="" val="2470000"/>
                    </a:ext>
                  </a:extLst>
                </a:gridCol>
                <a:gridCol w="1168707">
                  <a:extLst>
                    <a:ext uri="{9D8B030D-6E8A-4147-A177-3AD203B41FA5}">
                      <a16:colId xmlns:a16="http://schemas.microsoft.com/office/drawing/2014/main" xmlns="" val="2885476130"/>
                    </a:ext>
                  </a:extLst>
                </a:gridCol>
              </a:tblGrid>
              <a:tr h="4857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Курс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647829"/>
                  </a:ext>
                </a:extLst>
              </a:tr>
              <a:tr h="857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Качество знаний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dirty="0">
                        <a:solidFill>
                          <a:srgbClr val="6600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знаний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8450402"/>
                  </a:ext>
                </a:extLst>
              </a:tr>
              <a:tr h="542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Первый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291162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Второй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79656665"/>
                  </a:ext>
                </a:extLst>
              </a:tr>
              <a:tr h="505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Третий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68%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46207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494665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Пятый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92%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68058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Шестой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81679236"/>
                  </a:ext>
                </a:extLst>
              </a:tr>
              <a:tr h="40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университету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1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7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6E91C0B6-8568-4F43-B8BD-01BCF3E0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498970"/>
            <a:ext cx="9782801" cy="8749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Динамика абсолютной успеваемости и качества знаний по институтам (летняя сессия, заочная и очно-заочная формы обучения)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1386A811-0FA7-487C-B0E5-17DC848BB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002678"/>
              </p:ext>
            </p:extLst>
          </p:nvPr>
        </p:nvGraphicFramePr>
        <p:xfrm>
          <a:off x="189756" y="1373905"/>
          <a:ext cx="11809312" cy="528117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xmlns="" val="33489752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566239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129239185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57942453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474330706"/>
                    </a:ext>
                  </a:extLst>
                </a:gridCol>
                <a:gridCol w="1474803">
                  <a:extLst>
                    <a:ext uri="{9D8B030D-6E8A-4147-A177-3AD203B41FA5}">
                      <a16:colId xmlns:a16="http://schemas.microsoft.com/office/drawing/2014/main" xmlns="" val="501247039"/>
                    </a:ext>
                  </a:extLst>
                </a:gridCol>
                <a:gridCol w="1117485">
                  <a:extLst>
                    <a:ext uri="{9D8B030D-6E8A-4147-A177-3AD203B41FA5}">
                      <a16:colId xmlns:a16="http://schemas.microsoft.com/office/drawing/2014/main" xmlns="" val="4189154751"/>
                    </a:ext>
                  </a:extLst>
                </a:gridCol>
              </a:tblGrid>
              <a:tr h="4737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Институты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2022/2023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2023/2024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2024/2025 </a:t>
                      </a:r>
                      <a:r>
                        <a:rPr lang="ru-RU" sz="1800" dirty="0" err="1">
                          <a:effectLst/>
                        </a:rPr>
                        <a:t>уч.г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6714483"/>
                  </a:ext>
                </a:extLst>
              </a:tr>
              <a:tr h="114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solidFill>
                            <a:srgbClr val="660033"/>
                          </a:solidFill>
                          <a:effectLst/>
                        </a:rPr>
                        <a:t>Абсолютная успеваемость</a:t>
                      </a:r>
                      <a:endParaRPr lang="ru-RU" sz="1800" b="1" i="0" u="none" strike="noStrike" dirty="0">
                        <a:solidFill>
                          <a:srgbClr val="660033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>
                          <a:effectLst/>
                        </a:rPr>
                        <a:t>Качество знаний</a:t>
                      </a:r>
                      <a:endParaRPr lang="ru-RU" sz="1800" b="1" i="0" u="none" strike="noStrike" dirty="0">
                        <a:solidFill>
                          <a:srgbClr val="465562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4230273518"/>
                  </a:ext>
                </a:extLst>
              </a:tr>
              <a:tr h="3267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естествознания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4091188175"/>
                  </a:ext>
                </a:extLst>
              </a:tr>
              <a:tr h="5353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лингвистики и мировых языков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2001171314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филологии и массмедиа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47%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418987806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</a:rPr>
                        <a:t>Институт искусств и социокультурного проектирования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71%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373682941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педагогики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1174095085"/>
                  </a:ext>
                </a:extLst>
              </a:tr>
              <a:tr h="6282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Инженерно-технологический институт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1802612533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психологии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73%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3143545079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>
                          <a:effectLst/>
                        </a:rPr>
                        <a:t>Институт истории и права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63%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0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800" b="0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96837928"/>
                  </a:ext>
                </a:extLst>
              </a:tr>
              <a:tr h="3183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u="none" strike="noStrike" dirty="0">
                          <a:effectLst/>
                        </a:rPr>
                        <a:t>Итого по университету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Euphemia" panose="020B0503040102020104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60%</a:t>
                      </a: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 smtClean="0">
                          <a:solidFill>
                            <a:srgbClr val="66003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800" b="1" u="none" strike="noStrike" kern="1200" dirty="0">
                        <a:solidFill>
                          <a:srgbClr val="660033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68%</a:t>
                      </a:r>
                      <a:endParaRPr lang="ru-RU" b="1" dirty="0"/>
                    </a:p>
                  </a:txBody>
                  <a:tcPr marL="7133" marR="7133" marT="7133" marB="0" anchor="ctr"/>
                </a:tc>
                <a:extLst>
                  <a:ext uri="{0D108BD9-81ED-4DB2-BD59-A6C34878D82A}">
                    <a16:rowId xmlns:a16="http://schemas.microsoft.com/office/drawing/2014/main" xmlns="" val="185205414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63B3256-2D2C-448C-8EF1-4A4C0F81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5922"/>
            <a:ext cx="1338923" cy="13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2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2711</TotalTime>
  <Words>808</Words>
  <Application>Microsoft Office PowerPoint</Application>
  <PresentationFormat>Произвольный</PresentationFormat>
  <Paragraphs>357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Euphemia</vt:lpstr>
      <vt:lpstr>Times New Roman</vt:lpstr>
      <vt:lpstr>Математика 16 х 9</vt:lpstr>
      <vt:lpstr>Динамика абсолютной успеваемости и качества знаний по уровням образования  (летняя сессия, очная форма обучения)</vt:lpstr>
      <vt:lpstr>Динамика абсолютной успеваемости и качества знаний по курсам (летняя сессия, очная форма обучения)</vt:lpstr>
      <vt:lpstr>Динамика абсолютной успеваемости и качества знаний по институтам (летняя сессия, очная форма обучения)</vt:lpstr>
      <vt:lpstr>Динамика абсолютной успеваемости и качества знаний по уровням образования (летняя сессия, заочная и очно-заочная формы обучения)</vt:lpstr>
      <vt:lpstr>Динамика абсолютной успеваемости и качества знаний по курсам (летняя сессия, заочная и очно-заочная формы обучения)</vt:lpstr>
      <vt:lpstr>Динамика абсолютной успеваемости и качества знаний по институтам (летняя сессия, заочная и очно-заочная формы обучения)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входного контроля обучающихся Калужского государственного университета им. К.Э. Циолковского    февраль 2019-2020 уч. года</dc:title>
  <dc:creator>Захарова Марина Владимировна</dc:creator>
  <cp:lastModifiedBy>Анна Петровна Бутенко</cp:lastModifiedBy>
  <cp:revision>190</cp:revision>
  <cp:lastPrinted>2024-07-19T10:40:01Z</cp:lastPrinted>
  <dcterms:created xsi:type="dcterms:W3CDTF">2020-05-15T15:18:11Z</dcterms:created>
  <dcterms:modified xsi:type="dcterms:W3CDTF">2025-07-16T07:55:49Z</dcterms:modified>
</cp:coreProperties>
</file>