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6" r:id="rId2"/>
    <p:sldId id="318" r:id="rId3"/>
    <p:sldId id="320" r:id="rId4"/>
    <p:sldId id="317" r:id="rId5"/>
    <p:sldId id="319" r:id="rId6"/>
    <p:sldId id="321" r:id="rId7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howGuides="1">
      <p:cViewPr varScale="1">
        <p:scale>
          <a:sx n="89" d="100"/>
          <a:sy n="89" d="100"/>
        </p:scale>
        <p:origin x="470" y="77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pPr rtl="0"/>
              <a:t>16.07.2025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0"/>
            <a:ext cx="10729192" cy="13789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уровням образования </a:t>
            </a:r>
            <a:br>
              <a:rPr lang="ru-RU" b="1" dirty="0"/>
            </a:br>
            <a:r>
              <a:rPr lang="ru-RU" b="1" dirty="0"/>
              <a:t>(летняя сессия, очная форма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91642"/>
              </p:ext>
            </p:extLst>
          </p:nvPr>
        </p:nvGraphicFramePr>
        <p:xfrm>
          <a:off x="1270941" y="1772816"/>
          <a:ext cx="10369152" cy="474193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6748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119664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</a:tblGrid>
              <a:tr h="517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85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Специалитет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53%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67%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61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87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курсам (летняя сессия, очная форма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5BF5A88-98E0-4994-9C8C-67817F6C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607330"/>
              </p:ext>
            </p:extLst>
          </p:nvPr>
        </p:nvGraphicFramePr>
        <p:xfrm>
          <a:off x="693812" y="1395899"/>
          <a:ext cx="10729191" cy="513457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3414">
                  <a:extLst>
                    <a:ext uri="{9D8B030D-6E8A-4147-A177-3AD203B41FA5}">
                      <a16:colId xmlns:a16="http://schemas.microsoft.com/office/drawing/2014/main" xmlns="" val="317254764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2558396451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22481885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2376579154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179421563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2470000"/>
                    </a:ext>
                  </a:extLst>
                </a:gridCol>
                <a:gridCol w="1168707">
                  <a:extLst>
                    <a:ext uri="{9D8B030D-6E8A-4147-A177-3AD203B41FA5}">
                      <a16:colId xmlns:a16="http://schemas.microsoft.com/office/drawing/2014/main" xmlns="" val="2885476130"/>
                    </a:ext>
                  </a:extLst>
                </a:gridCol>
              </a:tblGrid>
              <a:tr h="49245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Курс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6647829"/>
                  </a:ext>
                </a:extLst>
              </a:tr>
              <a:tr h="869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8450402"/>
                  </a:ext>
                </a:extLst>
              </a:tr>
              <a:tr h="552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29116261"/>
                  </a:ext>
                </a:extLst>
              </a:tr>
              <a:tr h="51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79656665"/>
                  </a:ext>
                </a:extLst>
              </a:tr>
              <a:tr h="515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34620701"/>
                  </a:ext>
                </a:extLst>
              </a:tr>
              <a:tr h="583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94946659"/>
                  </a:ext>
                </a:extLst>
              </a:tr>
              <a:tr h="51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97Пятый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3680587"/>
                  </a:ext>
                </a:extLst>
              </a:tr>
              <a:tr h="51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Шестой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81679236"/>
                  </a:ext>
                </a:extLst>
              </a:tr>
              <a:tr h="581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39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7493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Динамика абсолютной успеваемости и качества знаний по институтам (летняя сессия, очная форма обучения)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AF265EBF-C6A2-4DD0-ABE5-43F03148B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02257"/>
              </p:ext>
            </p:extLst>
          </p:nvPr>
        </p:nvGraphicFramePr>
        <p:xfrm>
          <a:off x="225760" y="1072952"/>
          <a:ext cx="11737303" cy="55669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39294">
                  <a:extLst>
                    <a:ext uri="{9D8B030D-6E8A-4147-A177-3AD203B41FA5}">
                      <a16:colId xmlns:a16="http://schemas.microsoft.com/office/drawing/2014/main" xmlns="" val="3611518205"/>
                    </a:ext>
                  </a:extLst>
                </a:gridCol>
                <a:gridCol w="1633314">
                  <a:extLst>
                    <a:ext uri="{9D8B030D-6E8A-4147-A177-3AD203B41FA5}">
                      <a16:colId xmlns:a16="http://schemas.microsoft.com/office/drawing/2014/main" xmlns="" val="10189884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67251484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394425368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2028759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3085218320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xmlns="" val="2161401906"/>
                    </a:ext>
                  </a:extLst>
                </a:gridCol>
              </a:tblGrid>
              <a:tr h="5238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Институты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1702909"/>
                  </a:ext>
                </a:extLst>
              </a:tr>
              <a:tr h="84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786318225"/>
                  </a:ext>
                </a:extLst>
              </a:tr>
              <a:tr h="2760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педагогики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1991365584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искусств и социокультурного проектирования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3281634332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филологии и массмедиа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3151135200"/>
                  </a:ext>
                </a:extLst>
              </a:tr>
              <a:tr h="42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естествознания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2473419205"/>
                  </a:ext>
                </a:extLst>
              </a:tr>
              <a:tr h="502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истории и права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2275342707"/>
                  </a:ext>
                </a:extLst>
              </a:tr>
              <a:tr h="3893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психологии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2995580406"/>
                  </a:ext>
                </a:extLst>
              </a:tr>
              <a:tr h="495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лингвистики и мировых языков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97523803"/>
                  </a:ext>
                </a:extLst>
              </a:tr>
              <a:tr h="4259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Инженерно-технологический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3306808633"/>
                  </a:ext>
                </a:extLst>
              </a:tr>
              <a:tr h="3751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Медицинский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1507690584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Итого по университету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68%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xmlns="" val="1351528889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1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402" y="660265"/>
            <a:ext cx="10729192" cy="87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уровням образования (летняя сессия, заочная и очно-заочная формы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91896"/>
              </p:ext>
            </p:extLst>
          </p:nvPr>
        </p:nvGraphicFramePr>
        <p:xfrm>
          <a:off x="1292746" y="1700808"/>
          <a:ext cx="10369152" cy="46699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6748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119664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</a:tblGrid>
              <a:tr h="517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85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54%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Специалитет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68%</a:t>
                      </a:r>
                      <a:endParaRPr lang="ru-RU" b="1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31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0"/>
            <a:ext cx="10729192" cy="12149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курсам (летняя сессия, заочная и очно-заочная формы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5BF5A88-98E0-4994-9C8C-67817F6C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53280"/>
              </p:ext>
            </p:extLst>
          </p:nvPr>
        </p:nvGraphicFramePr>
        <p:xfrm>
          <a:off x="909836" y="1471299"/>
          <a:ext cx="10729191" cy="50661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3414">
                  <a:extLst>
                    <a:ext uri="{9D8B030D-6E8A-4147-A177-3AD203B41FA5}">
                      <a16:colId xmlns:a16="http://schemas.microsoft.com/office/drawing/2014/main" xmlns="" val="317254764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2558396451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22481885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2376579154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179421563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xmlns="" val="2470000"/>
                    </a:ext>
                  </a:extLst>
                </a:gridCol>
                <a:gridCol w="1168707">
                  <a:extLst>
                    <a:ext uri="{9D8B030D-6E8A-4147-A177-3AD203B41FA5}">
                      <a16:colId xmlns:a16="http://schemas.microsoft.com/office/drawing/2014/main" xmlns="" val="2885476130"/>
                    </a:ext>
                  </a:extLst>
                </a:gridCol>
              </a:tblGrid>
              <a:tr h="4857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Курс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6647829"/>
                  </a:ext>
                </a:extLst>
              </a:tr>
              <a:tr h="857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знаний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8450402"/>
                  </a:ext>
                </a:extLst>
              </a:tr>
              <a:tr h="542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2911626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79656665"/>
                  </a:ext>
                </a:extLst>
              </a:tr>
              <a:tr h="505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346207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9494665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Пятый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368058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Шестой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81679236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60%</a:t>
                      </a:r>
                      <a:endParaRPr lang="ru-RU" b="1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68%</a:t>
                      </a:r>
                      <a:endParaRPr lang="ru-RU" b="1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08" y="498970"/>
            <a:ext cx="9782801" cy="8749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Динамика абсолютной успеваемости и качества знаний по институтам (летняя сессия, заочная и очно-заочная формы обучения)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1386A811-0FA7-487C-B0E5-17DC848BB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002678"/>
              </p:ext>
            </p:extLst>
          </p:nvPr>
        </p:nvGraphicFramePr>
        <p:xfrm>
          <a:off x="189756" y="1373905"/>
          <a:ext cx="11809312" cy="52811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33489752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566239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129239185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57942453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474330706"/>
                    </a:ext>
                  </a:extLst>
                </a:gridCol>
                <a:gridCol w="1474803">
                  <a:extLst>
                    <a:ext uri="{9D8B030D-6E8A-4147-A177-3AD203B41FA5}">
                      <a16:colId xmlns:a16="http://schemas.microsoft.com/office/drawing/2014/main" xmlns="" val="501247039"/>
                    </a:ext>
                  </a:extLst>
                </a:gridCol>
                <a:gridCol w="1117485">
                  <a:extLst>
                    <a:ext uri="{9D8B030D-6E8A-4147-A177-3AD203B41FA5}">
                      <a16:colId xmlns:a16="http://schemas.microsoft.com/office/drawing/2014/main" xmlns="" val="4189154751"/>
                    </a:ext>
                  </a:extLst>
                </a:gridCol>
              </a:tblGrid>
              <a:tr h="47374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Институты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6714483"/>
                  </a:ext>
                </a:extLst>
              </a:tr>
              <a:tr h="1149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4230273518"/>
                  </a:ext>
                </a:extLst>
              </a:tr>
              <a:tr h="3267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естествознания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4091188175"/>
                  </a:ext>
                </a:extLst>
              </a:tr>
              <a:tr h="5353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лингвистики и мировых языков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2001171314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филологии и массмедиа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418987806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искусств и социокультурного проектирования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3736829413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педагогики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1174095085"/>
                  </a:ext>
                </a:extLst>
              </a:tr>
              <a:tr h="6282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Инженерно-технологический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1802612533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психологии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3143545079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истории и права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96837928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Итого по университету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b="1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60%</a:t>
                      </a:r>
                      <a:endParaRPr lang="ru-RU" b="1" dirty="0"/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b="1" u="none" strike="noStrike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68%</a:t>
                      </a:r>
                      <a:endParaRPr lang="ru-RU" b="1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xmlns="" val="185205414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922"/>
            <a:ext cx="1338923" cy="135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808</Words>
  <Application>Microsoft Office PowerPoint</Application>
  <PresentationFormat>Произвольный</PresentationFormat>
  <Paragraphs>357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Euphemia</vt:lpstr>
      <vt:lpstr>Times New Roman</vt:lpstr>
      <vt:lpstr>Математика 16 х 9</vt:lpstr>
      <vt:lpstr>Динамика абсолютной успеваемости и качества знаний по уровням образования  (летняя сессия, очная форма обучения)</vt:lpstr>
      <vt:lpstr>Динамика абсолютной успеваемости и качества знаний по курсам (летняя сессия, очная форма обучения)</vt:lpstr>
      <vt:lpstr>Динамика абсолютной успеваемости и качества знаний по институтам (летняя сессия, очная форма обучения)</vt:lpstr>
      <vt:lpstr>Динамика абсолютной успеваемости и качества знаний по уровням образования (летняя сессия, заочная и очно-заочная формы обучения)</vt:lpstr>
      <vt:lpstr>Динамика абсолютной успеваемости и качества знаний по курсам (летняя сессия, заочная и очно-заочная формы обучения)</vt:lpstr>
      <vt:lpstr>Динамика абсолютной успеваемости и качества знаний по институтам (летняя сессия, заочная и очно-заочная формы обучения)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входного контроля обучающихся Калужского государственного университета им. К.Э. Циолковского    февраль 2019-2020 уч. года</dc:title>
  <dc:creator>Захарова Марина Владимировна</dc:creator>
  <cp:lastModifiedBy>Анна Петровна Бутенко</cp:lastModifiedBy>
  <cp:revision>190</cp:revision>
  <cp:lastPrinted>2024-07-19T10:40:01Z</cp:lastPrinted>
  <dcterms:created xsi:type="dcterms:W3CDTF">2020-05-15T15:18:11Z</dcterms:created>
  <dcterms:modified xsi:type="dcterms:W3CDTF">2025-07-16T07:55:49Z</dcterms:modified>
</cp:coreProperties>
</file>