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notesMasterIdLst>
    <p:notesMasterId r:id="rId16"/>
  </p:notesMasterIdLst>
  <p:sldIdLst>
    <p:sldId id="257" r:id="rId2"/>
    <p:sldId id="259" r:id="rId3"/>
    <p:sldId id="261" r:id="rId4"/>
    <p:sldId id="271" r:id="rId5"/>
    <p:sldId id="285" r:id="rId6"/>
    <p:sldId id="277" r:id="rId7"/>
    <p:sldId id="278" r:id="rId8"/>
    <p:sldId id="279" r:id="rId9"/>
    <p:sldId id="280" r:id="rId10"/>
    <p:sldId id="272" r:id="rId11"/>
    <p:sldId id="281" r:id="rId12"/>
    <p:sldId id="282" r:id="rId13"/>
    <p:sldId id="283" r:id="rId14"/>
    <p:sldId id="284" r:id="rId15"/>
  </p:sldIdLst>
  <p:sldSz cx="24768175" cy="13931900"/>
  <p:notesSz cx="6858000" cy="9144000"/>
  <p:defaultTextStyle>
    <a:defPPr>
      <a:defRPr lang="ru-RU"/>
    </a:defPPr>
    <a:lvl1pPr marL="0" algn="l" defTabSz="1803675" rtl="0" eaLnBrk="1" latinLnBrk="0" hangingPunct="1">
      <a:defRPr sz="3550" kern="1200">
        <a:solidFill>
          <a:schemeClr val="tx1"/>
        </a:solidFill>
        <a:latin typeface="+mn-lt"/>
        <a:ea typeface="+mn-ea"/>
        <a:cs typeface="+mn-cs"/>
      </a:defRPr>
    </a:lvl1pPr>
    <a:lvl2pPr marL="901838" algn="l" defTabSz="1803675" rtl="0" eaLnBrk="1" latinLnBrk="0" hangingPunct="1">
      <a:defRPr sz="3550" kern="1200">
        <a:solidFill>
          <a:schemeClr val="tx1"/>
        </a:solidFill>
        <a:latin typeface="+mn-lt"/>
        <a:ea typeface="+mn-ea"/>
        <a:cs typeface="+mn-cs"/>
      </a:defRPr>
    </a:lvl2pPr>
    <a:lvl3pPr marL="1803675" algn="l" defTabSz="1803675" rtl="0" eaLnBrk="1" latinLnBrk="0" hangingPunct="1">
      <a:defRPr sz="3550" kern="1200">
        <a:solidFill>
          <a:schemeClr val="tx1"/>
        </a:solidFill>
        <a:latin typeface="+mn-lt"/>
        <a:ea typeface="+mn-ea"/>
        <a:cs typeface="+mn-cs"/>
      </a:defRPr>
    </a:lvl3pPr>
    <a:lvl4pPr marL="2705513" algn="l" defTabSz="1803675" rtl="0" eaLnBrk="1" latinLnBrk="0" hangingPunct="1">
      <a:defRPr sz="3550" kern="1200">
        <a:solidFill>
          <a:schemeClr val="tx1"/>
        </a:solidFill>
        <a:latin typeface="+mn-lt"/>
        <a:ea typeface="+mn-ea"/>
        <a:cs typeface="+mn-cs"/>
      </a:defRPr>
    </a:lvl4pPr>
    <a:lvl5pPr marL="3607350" algn="l" defTabSz="1803675" rtl="0" eaLnBrk="1" latinLnBrk="0" hangingPunct="1">
      <a:defRPr sz="3550" kern="1200">
        <a:solidFill>
          <a:schemeClr val="tx1"/>
        </a:solidFill>
        <a:latin typeface="+mn-lt"/>
        <a:ea typeface="+mn-ea"/>
        <a:cs typeface="+mn-cs"/>
      </a:defRPr>
    </a:lvl5pPr>
    <a:lvl6pPr marL="4509188" algn="l" defTabSz="1803675" rtl="0" eaLnBrk="1" latinLnBrk="0" hangingPunct="1">
      <a:defRPr sz="3550" kern="1200">
        <a:solidFill>
          <a:schemeClr val="tx1"/>
        </a:solidFill>
        <a:latin typeface="+mn-lt"/>
        <a:ea typeface="+mn-ea"/>
        <a:cs typeface="+mn-cs"/>
      </a:defRPr>
    </a:lvl6pPr>
    <a:lvl7pPr marL="5411025" algn="l" defTabSz="1803675" rtl="0" eaLnBrk="1" latinLnBrk="0" hangingPunct="1">
      <a:defRPr sz="3550" kern="1200">
        <a:solidFill>
          <a:schemeClr val="tx1"/>
        </a:solidFill>
        <a:latin typeface="+mn-lt"/>
        <a:ea typeface="+mn-ea"/>
        <a:cs typeface="+mn-cs"/>
      </a:defRPr>
    </a:lvl7pPr>
    <a:lvl8pPr marL="6312863" algn="l" defTabSz="1803675" rtl="0" eaLnBrk="1" latinLnBrk="0" hangingPunct="1">
      <a:defRPr sz="3550" kern="1200">
        <a:solidFill>
          <a:schemeClr val="tx1"/>
        </a:solidFill>
        <a:latin typeface="+mn-lt"/>
        <a:ea typeface="+mn-ea"/>
        <a:cs typeface="+mn-cs"/>
      </a:defRPr>
    </a:lvl8pPr>
    <a:lvl9pPr marL="7214700" algn="l" defTabSz="1803675" rtl="0" eaLnBrk="1" latinLnBrk="0" hangingPunct="1">
      <a:defRPr sz="35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9183" autoAdjust="0"/>
  </p:normalViewPr>
  <p:slideViewPr>
    <p:cSldViewPr snapToGrid="0">
      <p:cViewPr varScale="1">
        <p:scale>
          <a:sx n="38" d="100"/>
          <a:sy n="38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/>
              <a:t>Доля студентов, участвовавших во входном контроле по образовательным программам</a:t>
            </a:r>
          </a:p>
        </c:rich>
      </c:tx>
      <c:layout>
        <c:manualLayout>
          <c:xMode val="edge"/>
          <c:yMode val="edge"/>
          <c:x val="0.18847296494871774"/>
          <c:y val="1.1081706834600866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5267531897345331"/>
          <c:y val="7.9867071817593172E-2"/>
          <c:w val="0.50772434675745148"/>
          <c:h val="0.878481726653598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'ВК-кафедры'!$C$4:$C$22</c:f>
              <c:strCache>
                <c:ptCount val="19"/>
                <c:pt idx="0">
                  <c:v>44.03.03 Специальное (дефектологическое) образование, профиль «Логопедия» </c:v>
                </c:pt>
                <c:pt idx="1">
                  <c:v>44.03.01 Педагогическое образование, профиль «Педагогика и методика дошкольного образования»</c:v>
                </c:pt>
                <c:pt idx="2">
                  <c:v>44.03.01 Педагогическое образование, профиль «Педагогика и методика дошкольного образования»,</c:v>
                </c:pt>
                <c:pt idx="3">
                  <c:v>44.03.01 Педагогическое образование, профиль «Педагогика и методика начального образования», </c:v>
                </c:pt>
                <c:pt idx="4">
                  <c:v>44.04.01 Педагогическое образование, магистерская программа «Инновации в образовании», </c:v>
                </c:pt>
                <c:pt idx="5">
                  <c:v>44.04.03 Специальное (дефектологическое) образование, магистерская программа «Современные технологии в логопедии»,  </c:v>
                </c:pt>
                <c:pt idx="6">
                  <c:v>44.03.01 Педагогическое образование, профиль «Иностранный язык», </c:v>
                </c:pt>
                <c:pt idx="7">
                  <c:v>44.03.01 Педагогическое образование, профиль «Иностранный язык», </c:v>
                </c:pt>
                <c:pt idx="8">
                  <c:v>44.04.01 Педагогическое образование, магистерская программа «Языковое образование», </c:v>
                </c:pt>
                <c:pt idx="9">
                  <c:v>44.04.01 Педагогическое образование, магистерская программа «Языковое образование», </c:v>
                </c:pt>
                <c:pt idx="10">
                  <c:v>44.04.01 Педагогическое образование, магистерская программа «Языковое образование</c:v>
                </c:pt>
                <c:pt idx="11">
                  <c:v>44.04.01 Педагогическое образование, магистерская программа «Языковое образование», </c:v>
                </c:pt>
                <c:pt idx="12">
                  <c:v>45.04.02 Лингвистика, магистерская программа «Лингвистика и перевод»</c:v>
                </c:pt>
                <c:pt idx="13">
                  <c:v>45.04.02 Лингвистика, магистерская программа «Язык, перевод и речевое воздействие», </c:v>
                </c:pt>
                <c:pt idx="14">
                  <c:v>45.04.02 Лингвистика, магистерская программа «Язык, перевод и речевое воздействие»</c:v>
                </c:pt>
                <c:pt idx="15">
                  <c:v>44.03.01 Педагогическое образование, профиль «Иностранный язык», </c:v>
                </c:pt>
                <c:pt idx="16">
                  <c:v>39.04.03 Организация работы с молодежью, магистерская программа «Управление в сфере молодежной политики», </c:v>
                </c:pt>
                <c:pt idx="17">
                  <c:v>44.03.01 Педагогическое образование, профиль «Физическая культура», </c:v>
                </c:pt>
                <c:pt idx="18">
                  <c:v>44.04.01 Педагогическое образование, магистерская программа «Психологическое проектирование и экспертиза в системе образования»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'ВК-кафедры'!$C$4:$C$22</c:f>
              <c:strCache>
                <c:ptCount val="19"/>
                <c:pt idx="0">
                  <c:v>44.03.03 Специальное (дефектологическое) образование, профиль «Логопедия» </c:v>
                </c:pt>
                <c:pt idx="1">
                  <c:v>44.03.01 Педагогическое образование, профиль «Педагогика и методика дошкольного образования»</c:v>
                </c:pt>
                <c:pt idx="2">
                  <c:v>44.03.01 Педагогическое образование, профиль «Педагогика и методика дошкольного образования»,</c:v>
                </c:pt>
                <c:pt idx="3">
                  <c:v>44.03.01 Педагогическое образование, профиль «Педагогика и методика начального образования», </c:v>
                </c:pt>
                <c:pt idx="4">
                  <c:v>44.04.01 Педагогическое образование, магистерская программа «Инновации в образовании», </c:v>
                </c:pt>
                <c:pt idx="5">
                  <c:v>44.04.03 Специальное (дефектологическое) образование, магистерская программа «Современные технологии в логопедии»,  </c:v>
                </c:pt>
                <c:pt idx="6">
                  <c:v>44.03.01 Педагогическое образование, профиль «Иностранный язык», </c:v>
                </c:pt>
                <c:pt idx="7">
                  <c:v>44.03.01 Педагогическое образование, профиль «Иностранный язык», </c:v>
                </c:pt>
                <c:pt idx="8">
                  <c:v>44.04.01 Педагогическое образование, магистерская программа «Языковое образование», </c:v>
                </c:pt>
                <c:pt idx="9">
                  <c:v>44.04.01 Педагогическое образование, магистерская программа «Языковое образование», </c:v>
                </c:pt>
                <c:pt idx="10">
                  <c:v>44.04.01 Педагогическое образование, магистерская программа «Языковое образование</c:v>
                </c:pt>
                <c:pt idx="11">
                  <c:v>44.04.01 Педагогическое образование, магистерская программа «Языковое образование», </c:v>
                </c:pt>
                <c:pt idx="12">
                  <c:v>45.04.02 Лингвистика, магистерская программа «Лингвистика и перевод»</c:v>
                </c:pt>
                <c:pt idx="13">
                  <c:v>45.04.02 Лингвистика, магистерская программа «Язык, перевод и речевое воздействие», </c:v>
                </c:pt>
                <c:pt idx="14">
                  <c:v>45.04.02 Лингвистика, магистерская программа «Язык, перевод и речевое воздействие»</c:v>
                </c:pt>
                <c:pt idx="15">
                  <c:v>44.03.01 Педагогическое образование, профиль «Иностранный язык», </c:v>
                </c:pt>
                <c:pt idx="16">
                  <c:v>39.04.03 Организация работы с молодежью, магистерская программа «Управление в сфере молодежной политики», </c:v>
                </c:pt>
                <c:pt idx="17">
                  <c:v>44.03.01 Педагогическое образование, профиль «Физическая культура», </c:v>
                </c:pt>
                <c:pt idx="18">
                  <c:v>44.04.01 Педагогическое образование, магистерская программа «Психологическое проектирование и экспертиза в системе образования»</c:v>
                </c:pt>
              </c:strCache>
            </c:strRef>
          </c:cat>
          <c:val>
            <c:numRef>
              <c:f>'ВК-кафедры'!$G$4:$G$22</c:f>
              <c:numCache>
                <c:formatCode>0%</c:formatCode>
                <c:ptCount val="19"/>
                <c:pt idx="0">
                  <c:v>0.76900000000000002</c:v>
                </c:pt>
                <c:pt idx="1">
                  <c:v>0.91300000000000003</c:v>
                </c:pt>
                <c:pt idx="2">
                  <c:v>0.77800000000000002</c:v>
                </c:pt>
                <c:pt idx="3">
                  <c:v>0.80500000000000005</c:v>
                </c:pt>
                <c:pt idx="4">
                  <c:v>1</c:v>
                </c:pt>
                <c:pt idx="5">
                  <c:v>1</c:v>
                </c:pt>
                <c:pt idx="6">
                  <c:v>0.79500000000000004</c:v>
                </c:pt>
                <c:pt idx="7">
                  <c:v>0.83299999999999996</c:v>
                </c:pt>
                <c:pt idx="8">
                  <c:v>0.79500000000000004</c:v>
                </c:pt>
                <c:pt idx="9">
                  <c:v>0.89500000000000002</c:v>
                </c:pt>
                <c:pt idx="10">
                  <c:v>1</c:v>
                </c:pt>
                <c:pt idx="11">
                  <c:v>0.78900000000000003</c:v>
                </c:pt>
                <c:pt idx="12">
                  <c:v>1</c:v>
                </c:pt>
                <c:pt idx="13">
                  <c:v>0.71399999999999997</c:v>
                </c:pt>
                <c:pt idx="14">
                  <c:v>1</c:v>
                </c:pt>
                <c:pt idx="15">
                  <c:v>0.75</c:v>
                </c:pt>
                <c:pt idx="16">
                  <c:v>0.92900000000000005</c:v>
                </c:pt>
                <c:pt idx="17">
                  <c:v>0.72399999999999998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25-4FFF-95F9-28C6FE21F13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27463408"/>
        <c:axId val="328022160"/>
      </c:barChart>
      <c:catAx>
        <c:axId val="327463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8022160"/>
        <c:crosses val="autoZero"/>
        <c:auto val="1"/>
        <c:lblAlgn val="ctr"/>
        <c:lblOffset val="100"/>
        <c:tickLblSkip val="1"/>
        <c:noMultiLvlLbl val="0"/>
      </c:catAx>
      <c:valAx>
        <c:axId val="32802216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46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71708646627448"/>
          <c:y val="1.817960886202356E-2"/>
          <c:w val="0.79070288028963676"/>
          <c:h val="0.74289747872425038"/>
        </c:manualLayout>
      </c:layout>
      <c:barChart>
        <c:barDir val="col"/>
        <c:grouping val="clustered"/>
        <c:varyColors val="0"/>
        <c:ser>
          <c:idx val="1"/>
          <c:order val="0"/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'ВК-кафедры (2)'!$C$4:$C$9</c:f>
              <c:strCache>
                <c:ptCount val="6"/>
                <c:pt idx="0">
                  <c:v>44.03.03 Специальное (дефектологическое) образование, профиль «Логопедия»</c:v>
                </c:pt>
                <c:pt idx="1">
                  <c:v>44.03.01 Педагогическое образование, профиль «Педагогика и методика дошкольного образования»,</c:v>
                </c:pt>
                <c:pt idx="2">
                  <c:v>44.03.01 Педагогическое образование, профиль «Педагогика и методика дошкольного образования»,</c:v>
                </c:pt>
                <c:pt idx="3">
                  <c:v>44.03.01 Педагогическое образование, профиль «Педагогика и методика начального образования», </c:v>
                </c:pt>
                <c:pt idx="4">
                  <c:v>44.04.01 Педагогическое образование, магистерская программа «Инновации в образовании», </c:v>
                </c:pt>
                <c:pt idx="5">
                  <c:v>44.04.03 Специальное (дефектологическое) образование, магистерская программа «Современные технологии в логопедии»,  </c:v>
                </c:pt>
              </c:strCache>
            </c:strRef>
          </c:cat>
          <c:val>
            <c:numRef>
              <c:f>'ВК-кафедры (2)'!$H$4:$H$9</c:f>
              <c:numCache>
                <c:formatCode>0%</c:formatCode>
                <c:ptCount val="6"/>
                <c:pt idx="0">
                  <c:v>0.76900000000000002</c:v>
                </c:pt>
                <c:pt idx="1">
                  <c:v>0.91300000000000003</c:v>
                </c:pt>
                <c:pt idx="2">
                  <c:v>0.77800000000000002</c:v>
                </c:pt>
                <c:pt idx="3">
                  <c:v>0.80500000000000005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4EC-445D-B555-7A19AA5CFAE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21421312"/>
        <c:axId val="321421872"/>
      </c:barChart>
      <c:catAx>
        <c:axId val="32142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1421872"/>
        <c:crosses val="autoZero"/>
        <c:auto val="1"/>
        <c:lblAlgn val="ctr"/>
        <c:lblOffset val="100"/>
        <c:noMultiLvlLbl val="0"/>
      </c:catAx>
      <c:valAx>
        <c:axId val="321421872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321421312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dk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29702313898504"/>
          <c:y val="4.4367412827605313E-2"/>
          <c:w val="0.79070288028963676"/>
          <c:h val="0.74289747872425038"/>
        </c:manualLayout>
      </c:layout>
      <c:barChart>
        <c:barDir val="col"/>
        <c:grouping val="clustered"/>
        <c:varyColors val="0"/>
        <c:ser>
          <c:idx val="0"/>
          <c:order val="0"/>
          <c:tx>
            <c:v>ряд 1</c:v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'ВК-кафедры (2)'!$C$20:$D$21</c:f>
              <c:multiLvlStrCache>
                <c:ptCount val="2"/>
                <c:lvl>
                  <c:pt idx="0">
                    <c:v>Иностранный язык в профессиональной коммуникации</c:v>
                  </c:pt>
                  <c:pt idx="1">
                    <c:v>Безопасность жизнедеятельности </c:v>
                  </c:pt>
                </c:lvl>
                <c:lvl>
                  <c:pt idx="0">
                    <c:v>39.04.03 Организация работы с молодежью, магистерская программа «Управление в сфере молодежной политики», </c:v>
                  </c:pt>
                  <c:pt idx="1">
                    <c:v>44.03.01 Педагогическое образование, профиль «Физическая культура», </c:v>
                  </c:pt>
                </c:lvl>
              </c:multiLvlStrCache>
            </c:multiLvlStrRef>
          </c:cat>
          <c:val>
            <c:numRef>
              <c:f>'ВК-кафедры (2)'!$H$20:$H$21</c:f>
              <c:numCache>
                <c:formatCode>0%</c:formatCode>
                <c:ptCount val="2"/>
                <c:pt idx="0">
                  <c:v>0.92900000000000005</c:v>
                </c:pt>
                <c:pt idx="1">
                  <c:v>0.72399999999999998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8D-4B5C-8A0E-BBF63803724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21428032"/>
        <c:axId val="321428592"/>
      </c:barChart>
      <c:catAx>
        <c:axId val="32142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1428592"/>
        <c:crosses val="autoZero"/>
        <c:auto val="1"/>
        <c:lblAlgn val="ctr"/>
        <c:lblOffset val="100"/>
        <c:noMultiLvlLbl val="0"/>
      </c:catAx>
      <c:valAx>
        <c:axId val="321428592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321428032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dk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2400"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0706687423006"/>
          <c:y val="5.3720199958170213E-2"/>
          <c:w val="0.79192933125769938"/>
          <c:h val="0.78845542034518412"/>
        </c:manualLayout>
      </c:layout>
      <c:barChart>
        <c:barDir val="col"/>
        <c:grouping val="clustered"/>
        <c:varyColors val="1"/>
        <c:ser>
          <c:idx val="0"/>
          <c:order val="0"/>
          <c:tx>
            <c:v>ряд 1</c:v>
          </c:tx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5D5-42E7-915C-8E0767C8D57D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5D5-42E7-915C-8E0767C8D57D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accent3"/>
                  </a:gs>
                  <a:gs pos="100000">
                    <a:schemeClr val="accent3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5D5-42E7-915C-8E0767C8D57D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accent4"/>
                  </a:gs>
                  <a:gs pos="100000">
                    <a:schemeClr val="accent4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5D5-42E7-915C-8E0767C8D57D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0">
                    <a:schemeClr val="accent5"/>
                  </a:gs>
                  <a:gs pos="100000">
                    <a:schemeClr val="accent5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5D5-42E7-915C-8E0767C8D57D}"/>
              </c:ext>
            </c:extLst>
          </c:dPt>
          <c:dPt>
            <c:idx val="5"/>
            <c:invertIfNegative val="0"/>
            <c:bubble3D val="0"/>
            <c:spPr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5D5-42E7-915C-8E0767C8D57D}"/>
              </c:ext>
            </c:extLst>
          </c:dPt>
          <c:dPt>
            <c:idx val="6"/>
            <c:invertIfNegative val="0"/>
            <c:bubble3D val="0"/>
            <c:spPr>
              <a:gradFill>
                <a:gsLst>
                  <a:gs pos="0">
                    <a:schemeClr val="accent1">
                      <a:lumMod val="60000"/>
                    </a:schemeClr>
                  </a:gs>
                  <a:gs pos="100000">
                    <a:schemeClr val="accent1">
                      <a:lumMod val="60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75D5-42E7-915C-8E0767C8D57D}"/>
              </c:ext>
            </c:extLst>
          </c:dPt>
          <c:dPt>
            <c:idx val="7"/>
            <c:invertIfNegative val="0"/>
            <c:bubble3D val="0"/>
            <c:spPr>
              <a:gradFill>
                <a:gsLst>
                  <a:gs pos="0">
                    <a:schemeClr val="accent2">
                      <a:lumMod val="60000"/>
                    </a:schemeClr>
                  </a:gs>
                  <a:gs pos="100000">
                    <a:schemeClr val="accent2">
                      <a:lumMod val="60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75D5-42E7-915C-8E0767C8D57D}"/>
              </c:ext>
            </c:extLst>
          </c:dPt>
          <c:dPt>
            <c:idx val="8"/>
            <c:invertIfNegative val="0"/>
            <c:bubble3D val="0"/>
            <c:spPr>
              <a:gradFill>
                <a:gsLst>
                  <a:gs pos="0">
                    <a:schemeClr val="accent3">
                      <a:lumMod val="60000"/>
                    </a:schemeClr>
                  </a:gs>
                  <a:gs pos="100000">
                    <a:schemeClr val="accent3">
                      <a:lumMod val="60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75D5-42E7-915C-8E0767C8D57D}"/>
              </c:ext>
            </c:extLst>
          </c:dPt>
          <c:dPt>
            <c:idx val="9"/>
            <c:invertIfNegative val="0"/>
            <c:bubble3D val="0"/>
            <c:spPr>
              <a:gradFill>
                <a:gsLst>
                  <a:gs pos="0">
                    <a:schemeClr val="accent4">
                      <a:lumMod val="60000"/>
                    </a:schemeClr>
                  </a:gs>
                  <a:gs pos="100000">
                    <a:schemeClr val="accent4">
                      <a:lumMod val="60000"/>
                      <a:lumMod val="84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75D5-42E7-915C-8E0767C8D5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'ВК-кафедры (2)'!$C$10:$D$19</c:f>
              <c:multiLvlStrCache>
                <c:ptCount val="10"/>
                <c:lvl>
                  <c:pt idx="0">
                    <c:v>Грамматический практикум по английскому языку</c:v>
                  </c:pt>
                  <c:pt idx="1">
                    <c:v>Безопасность жизнедеятельности</c:v>
                  </c:pt>
                  <c:pt idx="2">
                    <c:v>Иностранный язык в профессиональной коммуникации</c:v>
                  </c:pt>
                  <c:pt idx="3">
                    <c:v>Практикум по иноязычному общению</c:v>
                  </c:pt>
                  <c:pt idx="4">
                    <c:v>Прагмалингвистика</c:v>
                  </c:pt>
                  <c:pt idx="5">
                    <c:v>Современные ареалы английского языка</c:v>
                  </c:pt>
                  <c:pt idx="6">
                    <c:v>Общее языкознание и история лингвистических исследований</c:v>
                  </c:pt>
                  <c:pt idx="7">
                    <c:v>Теория и практика перевода</c:v>
                  </c:pt>
                  <c:pt idx="8">
                    <c:v>Лингвистическая аргументология</c:v>
                  </c:pt>
                  <c:pt idx="9">
                    <c:v>Введение в языкознание</c:v>
                  </c:pt>
                </c:lvl>
                <c:lvl>
                  <c:pt idx="0">
                    <c:v>44.03.01 Педагогическое образование, профиль «Иностранный язык», </c:v>
                  </c:pt>
                  <c:pt idx="1">
                    <c:v>44.03.01 Педагогическое образование, профиль «Иностранный язык», </c:v>
                  </c:pt>
                  <c:pt idx="2">
                    <c:v>44.04.01 Педагогическое образование, магистерская программа «Языковое образование», </c:v>
                  </c:pt>
                  <c:pt idx="3">
                    <c:v>44.04.01 Педагогическое образование, магистерская программа «Языковое образование», </c:v>
                  </c:pt>
                  <c:pt idx="4">
                    <c:v>44.04.01 Педагогическое образование, магистерская программа «Языковое образование</c:v>
                  </c:pt>
                  <c:pt idx="5">
                    <c:v>44.04.01 Педагогическое образование, магистерская программа «Языковое образование», </c:v>
                  </c:pt>
                  <c:pt idx="6">
                    <c:v>45.04.02 Лингвистика, магистерская программа «Лингвистика и перевод»</c:v>
                  </c:pt>
                  <c:pt idx="7">
                    <c:v>45.04.02 Лингвистика, магистерская программа «Язык, перевод и речевое воздействие», </c:v>
                  </c:pt>
                  <c:pt idx="8">
                    <c:v>45.04.02 Лингвистика, магистерская программа «Язык, перевод и речевое воздействие»</c:v>
                  </c:pt>
                  <c:pt idx="9">
                    <c:v>44.03.01 Педагогическое образование, профиль «Иностранный язык», </c:v>
                  </c:pt>
                </c:lvl>
              </c:multiLvlStrCache>
            </c:multiLvlStrRef>
          </c:cat>
          <c:val>
            <c:numRef>
              <c:f>'ВК-кафедры (2)'!$H$10:$H$19</c:f>
              <c:numCache>
                <c:formatCode>0%</c:formatCode>
                <c:ptCount val="10"/>
                <c:pt idx="0">
                  <c:v>0.79500000000000004</c:v>
                </c:pt>
                <c:pt idx="1">
                  <c:v>0.83299999999999996</c:v>
                </c:pt>
                <c:pt idx="2">
                  <c:v>0.79500000000000004</c:v>
                </c:pt>
                <c:pt idx="3">
                  <c:v>0.89500000000000002</c:v>
                </c:pt>
                <c:pt idx="4">
                  <c:v>1</c:v>
                </c:pt>
                <c:pt idx="5">
                  <c:v>0.78900000000000003</c:v>
                </c:pt>
                <c:pt idx="6">
                  <c:v>1</c:v>
                </c:pt>
                <c:pt idx="7">
                  <c:v>0.71399999999999997</c:v>
                </c:pt>
                <c:pt idx="8">
                  <c:v>1</c:v>
                </c:pt>
                <c:pt idx="9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5D5-42E7-915C-8E0767C8D57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21431392"/>
        <c:axId val="321431952"/>
      </c:barChart>
      <c:catAx>
        <c:axId val="32143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1431952"/>
        <c:crosses val="autoZero"/>
        <c:auto val="1"/>
        <c:lblAlgn val="ctr"/>
        <c:lblOffset val="100"/>
        <c:noMultiLvlLbl val="0"/>
      </c:catAx>
      <c:valAx>
        <c:axId val="321431952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321431392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dk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29702313898504"/>
          <c:y val="4.4367412827605313E-2"/>
          <c:w val="0.79070288028963676"/>
          <c:h val="0.74289747872425038"/>
        </c:manualLayout>
      </c:layout>
      <c:barChart>
        <c:barDir val="col"/>
        <c:grouping val="clustered"/>
        <c:varyColors val="0"/>
        <c:ser>
          <c:idx val="0"/>
          <c:order val="0"/>
          <c:tx>
            <c:v>ряд1</c:v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'ВК-кафедры (2)'!$C$22:$D$22</c:f>
              <c:strCache>
                <c:ptCount val="2"/>
                <c:pt idx="0">
                  <c:v>44.04.01 Педагогическое образование, магистерская программа «Психологическое проектирование и экспертиза в системе образования»</c:v>
                </c:pt>
                <c:pt idx="1">
                  <c:v>Организация и планирование профессиональной и общественной экспертизы</c:v>
                </c:pt>
              </c:strCache>
            </c:strRef>
          </c:cat>
          <c:val>
            <c:numRef>
              <c:f>'ВК-кафедры (2)'!$H$22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4C-4F09-B6B9-15726290F81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25965728"/>
        <c:axId val="325966288"/>
      </c:barChart>
      <c:catAx>
        <c:axId val="32596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966288"/>
        <c:crosses val="autoZero"/>
        <c:auto val="1"/>
        <c:lblAlgn val="ctr"/>
        <c:lblOffset val="100"/>
        <c:noMultiLvlLbl val="0"/>
      </c:catAx>
      <c:valAx>
        <c:axId val="325966288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325965728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>
            <a:solidFill>
              <a:schemeClr val="dk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3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3600"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0.10396620862236981"/>
          <c:w val="0.84621682617564731"/>
          <c:h val="0.6711734286771721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'ВК-кафедры (2)'!$J$3</c:f>
              <c:strCache>
                <c:ptCount val="1"/>
                <c:pt idx="0">
                  <c:v>[0%; 60%)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'ВК-кафедры (2)'!$C$4:$C$9</c:f>
              <c:strCache>
                <c:ptCount val="6"/>
                <c:pt idx="0">
                  <c:v>44.03.03 Специальное (дефектологическое) образование, профиль «Логопедия», Бз-СДО-21</c:v>
                </c:pt>
                <c:pt idx="1">
                  <c:v>44.03.01 Педагогическое образование, профиль «Педагогика и методика дошкольного образования», 
Бз-ПДО-11
</c:v>
                </c:pt>
                <c:pt idx="2">
                  <c:v>44.03.01 Педагогическое образование, профиль «Педагогика и методика дошкольного образования»,
Бз-ПДО-21
</c:v>
                </c:pt>
                <c:pt idx="3">
                  <c:v>44.03.01 Педагогическое образование, профиль «Педагогика и методика начального образования», 
Бз-ПНО-21
</c:v>
                </c:pt>
                <c:pt idx="4">
                  <c:v>44.04.03 Специальное (дефектологическое) образование, магистерская программа «Современные технологии в логопедии»,  
Мз-СДО-11
</c:v>
                </c:pt>
                <c:pt idx="5">
                  <c:v>44.04.01 Педагогическое образование, магистерская программа «Инновации в образовании», Мз-ПИО-11</c:v>
                </c:pt>
              </c:strCache>
            </c:strRef>
          </c:cat>
          <c:val>
            <c:numRef>
              <c:f>'ВК-кафедры (2)'!$J$4:$J$9</c:f>
              <c:numCache>
                <c:formatCode>0%</c:formatCode>
                <c:ptCount val="6"/>
                <c:pt idx="0">
                  <c:v>0.05</c:v>
                </c:pt>
                <c:pt idx="1">
                  <c:v>0.14299999999999999</c:v>
                </c:pt>
                <c:pt idx="2">
                  <c:v>7.0999999999999994E-2</c:v>
                </c:pt>
                <c:pt idx="3">
                  <c:v>0</c:v>
                </c:pt>
                <c:pt idx="4">
                  <c:v>8.6999999999999994E-2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4F-4B8B-82A0-188B8CC44E90}"/>
            </c:ext>
          </c:extLst>
        </c:ser>
        <c:ser>
          <c:idx val="2"/>
          <c:order val="1"/>
          <c:tx>
            <c:strRef>
              <c:f>'ВК-кафедры (2)'!$K$3</c:f>
              <c:strCache>
                <c:ptCount val="1"/>
                <c:pt idx="0">
                  <c:v>[60%;75% 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'ВК-кафедры (2)'!$C$4:$C$9</c:f>
              <c:strCache>
                <c:ptCount val="6"/>
                <c:pt idx="0">
                  <c:v>44.03.03 Специальное (дефектологическое) образование, профиль «Логопедия», Бз-СДО-21</c:v>
                </c:pt>
                <c:pt idx="1">
                  <c:v>44.03.01 Педагогическое образование, профиль «Педагогика и методика дошкольного образования», 
Бз-ПДО-11
</c:v>
                </c:pt>
                <c:pt idx="2">
                  <c:v>44.03.01 Педагогическое образование, профиль «Педагогика и методика дошкольного образования»,
Бз-ПДО-21
</c:v>
                </c:pt>
                <c:pt idx="3">
                  <c:v>44.03.01 Педагогическое образование, профиль «Педагогика и методика начального образования», 
Бз-ПНО-21
</c:v>
                </c:pt>
                <c:pt idx="4">
                  <c:v>44.04.03 Специальное (дефектологическое) образование, магистерская программа «Современные технологии в логопедии»,  
Мз-СДО-11
</c:v>
                </c:pt>
                <c:pt idx="5">
                  <c:v>44.04.01 Педагогическое образование, магистерская программа «Инновации в образовании», Мз-ПИО-11</c:v>
                </c:pt>
              </c:strCache>
            </c:strRef>
          </c:cat>
          <c:val>
            <c:numRef>
              <c:f>'ВК-кафедры (2)'!$K$4:$K$9</c:f>
              <c:numCache>
                <c:formatCode>0%</c:formatCode>
                <c:ptCount val="6"/>
                <c:pt idx="0">
                  <c:v>0.1</c:v>
                </c:pt>
                <c:pt idx="1">
                  <c:v>0.38100000000000001</c:v>
                </c:pt>
                <c:pt idx="2">
                  <c:v>0.14299999999999999</c:v>
                </c:pt>
                <c:pt idx="3">
                  <c:v>6.9000000000000006E-2</c:v>
                </c:pt>
                <c:pt idx="4">
                  <c:v>4.3999999999999997E-2</c:v>
                </c:pt>
                <c:pt idx="5">
                  <c:v>0.25900000000000001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4F-4B8B-82A0-188B8CC44E90}"/>
            </c:ext>
          </c:extLst>
        </c:ser>
        <c:ser>
          <c:idx val="3"/>
          <c:order val="2"/>
          <c:tx>
            <c:strRef>
              <c:f>'ВК-кафедры (2)'!$L$3</c:f>
              <c:strCache>
                <c:ptCount val="1"/>
                <c:pt idx="0">
                  <c:v>[75%; 85%)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'ВК-кафедры (2)'!$C$4:$C$9</c:f>
              <c:strCache>
                <c:ptCount val="6"/>
                <c:pt idx="0">
                  <c:v>44.03.03 Специальное (дефектологическое) образование, профиль «Логопедия», Бз-СДО-21</c:v>
                </c:pt>
                <c:pt idx="1">
                  <c:v>44.03.01 Педагогическое образование, профиль «Педагогика и методика дошкольного образования», 
Бз-ПДО-11
</c:v>
                </c:pt>
                <c:pt idx="2">
                  <c:v>44.03.01 Педагогическое образование, профиль «Педагогика и методика дошкольного образования»,
Бз-ПДО-21
</c:v>
                </c:pt>
                <c:pt idx="3">
                  <c:v>44.03.01 Педагогическое образование, профиль «Педагогика и методика начального образования», 
Бз-ПНО-21
</c:v>
                </c:pt>
                <c:pt idx="4">
                  <c:v>44.04.03 Специальное (дефектологическое) образование, магистерская программа «Современные технологии в логопедии»,  
Мз-СДО-11
</c:v>
                </c:pt>
                <c:pt idx="5">
                  <c:v>44.04.01 Педагогическое образование, магистерская программа «Инновации в образовании», Мз-ПИО-11</c:v>
                </c:pt>
              </c:strCache>
            </c:strRef>
          </c:cat>
          <c:val>
            <c:numRef>
              <c:f>'ВК-кафедры (2)'!$L$4:$L$9</c:f>
              <c:numCache>
                <c:formatCode>0%</c:formatCode>
                <c:ptCount val="6"/>
                <c:pt idx="0">
                  <c:v>0.15</c:v>
                </c:pt>
                <c:pt idx="1">
                  <c:v>0.23799999999999999</c:v>
                </c:pt>
                <c:pt idx="2">
                  <c:v>0.214</c:v>
                </c:pt>
                <c:pt idx="3">
                  <c:v>0.17199999999999999</c:v>
                </c:pt>
                <c:pt idx="4">
                  <c:v>8.6999999999999994E-2</c:v>
                </c:pt>
                <c:pt idx="5">
                  <c:v>0.48099999999999998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4F-4B8B-82A0-188B8CC44E90}"/>
            </c:ext>
          </c:extLst>
        </c:ser>
        <c:ser>
          <c:idx val="0"/>
          <c:order val="3"/>
          <c:tx>
            <c:strRef>
              <c:f>'ВК-кафедры (2)'!$M$3</c:f>
              <c:strCache>
                <c:ptCount val="1"/>
                <c:pt idx="0">
                  <c:v>[85%; 100%]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'ВК-кафедры (2)'!$C$4:$C$9</c:f>
              <c:strCache>
                <c:ptCount val="6"/>
                <c:pt idx="0">
                  <c:v>44.03.03 Специальное (дефектологическое) образование, профиль «Логопедия», Бз-СДО-21</c:v>
                </c:pt>
                <c:pt idx="1">
                  <c:v>44.03.01 Педагогическое образование, профиль «Педагогика и методика дошкольного образования», 
Бз-ПДО-11
</c:v>
                </c:pt>
                <c:pt idx="2">
                  <c:v>44.03.01 Педагогическое образование, профиль «Педагогика и методика дошкольного образования»,
Бз-ПДО-21
</c:v>
                </c:pt>
                <c:pt idx="3">
                  <c:v>44.03.01 Педагогическое образование, профиль «Педагогика и методика начального образования», 
Бз-ПНО-21
</c:v>
                </c:pt>
                <c:pt idx="4">
                  <c:v>44.04.03 Специальное (дефектологическое) образование, магистерская программа «Современные технологии в логопедии»,  
Мз-СДО-11
</c:v>
                </c:pt>
                <c:pt idx="5">
                  <c:v>44.04.01 Педагогическое образование, магистерская программа «Инновации в образовании», Мз-ПИО-11</c:v>
                </c:pt>
              </c:strCache>
            </c:strRef>
          </c:cat>
          <c:val>
            <c:numRef>
              <c:f>'ВК-кафедры (2)'!$M$4:$M$9</c:f>
              <c:numCache>
                <c:formatCode>0%</c:formatCode>
                <c:ptCount val="6"/>
                <c:pt idx="0">
                  <c:v>0.7</c:v>
                </c:pt>
                <c:pt idx="1">
                  <c:v>0.23799999999999999</c:v>
                </c:pt>
                <c:pt idx="2">
                  <c:v>0.57199999999999995</c:v>
                </c:pt>
                <c:pt idx="3">
                  <c:v>0.75900000000000001</c:v>
                </c:pt>
                <c:pt idx="4">
                  <c:v>0.78200000000000003</c:v>
                </c:pt>
                <c:pt idx="5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D7-486D-A990-ABE6571372D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5971888"/>
        <c:axId val="325972448"/>
      </c:barChart>
      <c:catAx>
        <c:axId val="325971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972448"/>
        <c:crosses val="autoZero"/>
        <c:auto val="1"/>
        <c:lblAlgn val="ctr"/>
        <c:lblOffset val="100"/>
        <c:noMultiLvlLbl val="0"/>
      </c:catAx>
      <c:valAx>
        <c:axId val="3259724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9718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0.10396620862236981"/>
          <c:w val="0.86217489859222152"/>
          <c:h val="0.659485670237978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'ВК-кафедры (2)'!$J$3</c:f>
              <c:strCache>
                <c:ptCount val="1"/>
                <c:pt idx="0">
                  <c:v>[0%; 60%)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'ВК-кафедры (2)'!$C$10:$C$20</c:f>
              <c:strCache>
                <c:ptCount val="11"/>
                <c:pt idx="0">
                  <c:v>44.03.01 Педагогическое образование, профиль «Иностранный язык», 
Бз-ПИЯ-11
</c:v>
                </c:pt>
                <c:pt idx="1">
                  <c:v>44.03.01 Педагогическое образование, профиль «Иностранный язык», 
Бз-ПИЯ-21
</c:v>
                </c:pt>
                <c:pt idx="2">
                  <c:v>44.03.01 Педагогическое образование, профиль «Иностранный язык», 
Бз-ПИЯ-21
</c:v>
                </c:pt>
                <c:pt idx="3">
                  <c:v>44.03.01 Педагогическое образование, профиль «Иностранный язык», 
Бз-ПИЯ-21
</c:v>
                </c:pt>
                <c:pt idx="4">
                  <c:v>44.04.01 Педагогическое образование, магистерская программа «Языковое образование», Мз-ПЯО-11</c:v>
                </c:pt>
                <c:pt idx="5">
                  <c:v>44.04.01 Педагогическое образование, магистерская программа «Языковое образование», Мз-ПЯО-21</c:v>
                </c:pt>
                <c:pt idx="6">
                  <c:v>44.04.01 Педагогическое образование, магистерская программа «Языковое образование», Мз-ПЯО-21</c:v>
                </c:pt>
                <c:pt idx="7">
                  <c:v>44.04.01 Педагогическое образование, магистерская программа «Языковое образование», Мз-ПЯО-21</c:v>
                </c:pt>
                <c:pt idx="8">
                  <c:v>45.04.02 Лингвистика, магистерская программа «Лингвистика и перевод», 
Мз-Линг-11
</c:v>
                </c:pt>
                <c:pt idx="9">
                  <c:v>45.04.02 Лингвистика, магистерская программа «Язык, перевод и речевое воздействие», Мз-Линг-21</c:v>
                </c:pt>
                <c:pt idx="10">
                  <c:v>45.04.02 Лингвистика, магистерская программа «Язык, перевод и речевое воздействие», Мз-Линг-21</c:v>
                </c:pt>
              </c:strCache>
            </c:strRef>
          </c:cat>
          <c:val>
            <c:numRef>
              <c:f>'ВК-кафедры (2)'!$J$10:$J$20</c:f>
              <c:numCache>
                <c:formatCode>0%</c:formatCode>
                <c:ptCount val="11"/>
                <c:pt idx="0">
                  <c:v>0.161</c:v>
                </c:pt>
                <c:pt idx="1">
                  <c:v>0.1</c:v>
                </c:pt>
                <c:pt idx="2">
                  <c:v>5.5E-2</c:v>
                </c:pt>
                <c:pt idx="3">
                  <c:v>0.5</c:v>
                </c:pt>
                <c:pt idx="4">
                  <c:v>5.8999999999999997E-2</c:v>
                </c:pt>
                <c:pt idx="5">
                  <c:v>0</c:v>
                </c:pt>
                <c:pt idx="6">
                  <c:v>7.0999999999999994E-2</c:v>
                </c:pt>
                <c:pt idx="7">
                  <c:v>9.0999999999999998E-2</c:v>
                </c:pt>
                <c:pt idx="8">
                  <c:v>0</c:v>
                </c:pt>
                <c:pt idx="9">
                  <c:v>0</c:v>
                </c:pt>
                <c:pt idx="10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0A-4A28-92CD-ED63522D93A3}"/>
            </c:ext>
          </c:extLst>
        </c:ser>
        <c:ser>
          <c:idx val="1"/>
          <c:order val="1"/>
          <c:tx>
            <c:strRef>
              <c:f>'ВК-кафедры (2)'!$K$3</c:f>
              <c:strCache>
                <c:ptCount val="1"/>
                <c:pt idx="0">
                  <c:v>[60%;75% 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'ВК-кафедры (2)'!$C$10:$C$20</c:f>
              <c:strCache>
                <c:ptCount val="11"/>
                <c:pt idx="0">
                  <c:v>44.03.01 Педагогическое образование, профиль «Иностранный язык», 
Бз-ПИЯ-11
</c:v>
                </c:pt>
                <c:pt idx="1">
                  <c:v>44.03.01 Педагогическое образование, профиль «Иностранный язык», 
Бз-ПИЯ-21
</c:v>
                </c:pt>
                <c:pt idx="2">
                  <c:v>44.03.01 Педагогическое образование, профиль «Иностранный язык», 
Бз-ПИЯ-21
</c:v>
                </c:pt>
                <c:pt idx="3">
                  <c:v>44.03.01 Педагогическое образование, профиль «Иностранный язык», 
Бз-ПИЯ-21
</c:v>
                </c:pt>
                <c:pt idx="4">
                  <c:v>44.04.01 Педагогическое образование, магистерская программа «Языковое образование», Мз-ПЯО-11</c:v>
                </c:pt>
                <c:pt idx="5">
                  <c:v>44.04.01 Педагогическое образование, магистерская программа «Языковое образование», Мз-ПЯО-21</c:v>
                </c:pt>
                <c:pt idx="6">
                  <c:v>44.04.01 Педагогическое образование, магистерская программа «Языковое образование», Мз-ПЯО-21</c:v>
                </c:pt>
                <c:pt idx="7">
                  <c:v>44.04.01 Педагогическое образование, магистерская программа «Языковое образование», Мз-ПЯО-21</c:v>
                </c:pt>
                <c:pt idx="8">
                  <c:v>45.04.02 Лингвистика, магистерская программа «Лингвистика и перевод», 
Мз-Линг-11
</c:v>
                </c:pt>
                <c:pt idx="9">
                  <c:v>45.04.02 Лингвистика, магистерская программа «Язык, перевод и речевое воздействие», Мз-Линг-21</c:v>
                </c:pt>
                <c:pt idx="10">
                  <c:v>45.04.02 Лингвистика, магистерская программа «Язык, перевод и речевое воздействие», Мз-Линг-21</c:v>
                </c:pt>
              </c:strCache>
            </c:strRef>
          </c:cat>
          <c:val>
            <c:numRef>
              <c:f>'ВК-кафедры (2)'!$K$10:$K$20</c:f>
              <c:numCache>
                <c:formatCode>0%</c:formatCode>
                <c:ptCount val="11"/>
                <c:pt idx="0">
                  <c:v>0.129</c:v>
                </c:pt>
                <c:pt idx="1">
                  <c:v>0.1</c:v>
                </c:pt>
                <c:pt idx="2">
                  <c:v>0.55500000000000005</c:v>
                </c:pt>
                <c:pt idx="3">
                  <c:v>0.5</c:v>
                </c:pt>
                <c:pt idx="4">
                  <c:v>0.23499999999999999</c:v>
                </c:pt>
                <c:pt idx="5">
                  <c:v>0.26300000000000001</c:v>
                </c:pt>
                <c:pt idx="6">
                  <c:v>0</c:v>
                </c:pt>
                <c:pt idx="7">
                  <c:v>9.0999999999999998E-2</c:v>
                </c:pt>
                <c:pt idx="8">
                  <c:v>0.7</c:v>
                </c:pt>
                <c:pt idx="9">
                  <c:v>7.0999999999999994E-2</c:v>
                </c:pt>
                <c:pt idx="10">
                  <c:v>0.55500000000000005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0A-4A28-92CD-ED63522D93A3}"/>
            </c:ext>
          </c:extLst>
        </c:ser>
        <c:ser>
          <c:idx val="2"/>
          <c:order val="2"/>
          <c:tx>
            <c:strRef>
              <c:f>'ВК-кафедры (2)'!$L$3</c:f>
              <c:strCache>
                <c:ptCount val="1"/>
                <c:pt idx="0">
                  <c:v>[75%; 85%)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'ВК-кафедры (2)'!$C$10:$C$20</c:f>
              <c:strCache>
                <c:ptCount val="11"/>
                <c:pt idx="0">
                  <c:v>44.03.01 Педагогическое образование, профиль «Иностранный язык», 
Бз-ПИЯ-11
</c:v>
                </c:pt>
                <c:pt idx="1">
                  <c:v>44.03.01 Педагогическое образование, профиль «Иностранный язык», 
Бз-ПИЯ-21
</c:v>
                </c:pt>
                <c:pt idx="2">
                  <c:v>44.03.01 Педагогическое образование, профиль «Иностранный язык», 
Бз-ПИЯ-21
</c:v>
                </c:pt>
                <c:pt idx="3">
                  <c:v>44.03.01 Педагогическое образование, профиль «Иностранный язык», 
Бз-ПИЯ-21
</c:v>
                </c:pt>
                <c:pt idx="4">
                  <c:v>44.04.01 Педагогическое образование, магистерская программа «Языковое образование», Мз-ПЯО-11</c:v>
                </c:pt>
                <c:pt idx="5">
                  <c:v>44.04.01 Педагогическое образование, магистерская программа «Языковое образование», Мз-ПЯО-21</c:v>
                </c:pt>
                <c:pt idx="6">
                  <c:v>44.04.01 Педагогическое образование, магистерская программа «Языковое образование», Мз-ПЯО-21</c:v>
                </c:pt>
                <c:pt idx="7">
                  <c:v>44.04.01 Педагогическое образование, магистерская программа «Языковое образование», Мз-ПЯО-21</c:v>
                </c:pt>
                <c:pt idx="8">
                  <c:v>45.04.02 Лингвистика, магистерская программа «Лингвистика и перевод», 
Мз-Линг-11
</c:v>
                </c:pt>
                <c:pt idx="9">
                  <c:v>45.04.02 Лингвистика, магистерская программа «Язык, перевод и речевое воздействие», Мз-Линг-21</c:v>
                </c:pt>
                <c:pt idx="10">
                  <c:v>45.04.02 Лингвистика, магистерская программа «Язык, перевод и речевое воздействие», Мз-Линг-21</c:v>
                </c:pt>
              </c:strCache>
            </c:strRef>
          </c:cat>
          <c:val>
            <c:numRef>
              <c:f>'ВК-кафедры (2)'!$L$10:$L$20</c:f>
              <c:numCache>
                <c:formatCode>0%</c:formatCode>
                <c:ptCount val="11"/>
                <c:pt idx="0">
                  <c:v>0.22600000000000001</c:v>
                </c:pt>
                <c:pt idx="1">
                  <c:v>0.25</c:v>
                </c:pt>
                <c:pt idx="2">
                  <c:v>0.27800000000000002</c:v>
                </c:pt>
                <c:pt idx="3">
                  <c:v>0</c:v>
                </c:pt>
                <c:pt idx="4">
                  <c:v>0.35299999999999998</c:v>
                </c:pt>
                <c:pt idx="5">
                  <c:v>0.26300000000000001</c:v>
                </c:pt>
                <c:pt idx="6">
                  <c:v>7.0999999999999994E-2</c:v>
                </c:pt>
                <c:pt idx="7">
                  <c:v>0.36299999999999999</c:v>
                </c:pt>
                <c:pt idx="8">
                  <c:v>0.1</c:v>
                </c:pt>
                <c:pt idx="9">
                  <c:v>0.42899999999999999</c:v>
                </c:pt>
                <c:pt idx="10">
                  <c:v>0.27800000000000002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0A-4A28-92CD-ED63522D93A3}"/>
            </c:ext>
          </c:extLst>
        </c:ser>
        <c:ser>
          <c:idx val="3"/>
          <c:order val="3"/>
          <c:tx>
            <c:strRef>
              <c:f>'ВК-кафедры (2)'!$M$3</c:f>
              <c:strCache>
                <c:ptCount val="1"/>
                <c:pt idx="0">
                  <c:v>[85%; 100%]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'ВК-кафедры (2)'!$C$10:$C$20</c:f>
              <c:strCache>
                <c:ptCount val="11"/>
                <c:pt idx="0">
                  <c:v>44.03.01 Педагогическое образование, профиль «Иностранный язык», 
Бз-ПИЯ-11
</c:v>
                </c:pt>
                <c:pt idx="1">
                  <c:v>44.03.01 Педагогическое образование, профиль «Иностранный язык», 
Бз-ПИЯ-21
</c:v>
                </c:pt>
                <c:pt idx="2">
                  <c:v>44.03.01 Педагогическое образование, профиль «Иностранный язык», 
Бз-ПИЯ-21
</c:v>
                </c:pt>
                <c:pt idx="3">
                  <c:v>44.03.01 Педагогическое образование, профиль «Иностранный язык», 
Бз-ПИЯ-21
</c:v>
                </c:pt>
                <c:pt idx="4">
                  <c:v>44.04.01 Педагогическое образование, магистерская программа «Языковое образование», Мз-ПЯО-11</c:v>
                </c:pt>
                <c:pt idx="5">
                  <c:v>44.04.01 Педагогическое образование, магистерская программа «Языковое образование», Мз-ПЯО-21</c:v>
                </c:pt>
                <c:pt idx="6">
                  <c:v>44.04.01 Педагогическое образование, магистерская программа «Языковое образование», Мз-ПЯО-21</c:v>
                </c:pt>
                <c:pt idx="7">
                  <c:v>44.04.01 Педагогическое образование, магистерская программа «Языковое образование», Мз-ПЯО-21</c:v>
                </c:pt>
                <c:pt idx="8">
                  <c:v>45.04.02 Лингвистика, магистерская программа «Лингвистика и перевод», 
Мз-Линг-11
</c:v>
                </c:pt>
                <c:pt idx="9">
                  <c:v>45.04.02 Лингвистика, магистерская программа «Язык, перевод и речевое воздействие», Мз-Линг-21</c:v>
                </c:pt>
                <c:pt idx="10">
                  <c:v>45.04.02 Лингвистика, магистерская программа «Язык, перевод и речевое воздействие», Мз-Линг-21</c:v>
                </c:pt>
              </c:strCache>
            </c:strRef>
          </c:cat>
          <c:val>
            <c:numRef>
              <c:f>'ВК-кафедры (2)'!$M$10:$M$20</c:f>
              <c:numCache>
                <c:formatCode>0%</c:formatCode>
                <c:ptCount val="11"/>
                <c:pt idx="0">
                  <c:v>0.48399999999999999</c:v>
                </c:pt>
                <c:pt idx="1">
                  <c:v>0.25</c:v>
                </c:pt>
                <c:pt idx="2">
                  <c:v>0.112</c:v>
                </c:pt>
                <c:pt idx="3">
                  <c:v>0</c:v>
                </c:pt>
                <c:pt idx="4">
                  <c:v>0.35299999999999998</c:v>
                </c:pt>
                <c:pt idx="5">
                  <c:v>0.47399999999999998</c:v>
                </c:pt>
                <c:pt idx="6">
                  <c:v>0.85799999999999998</c:v>
                </c:pt>
                <c:pt idx="7">
                  <c:v>0.45500000000000002</c:v>
                </c:pt>
                <c:pt idx="8">
                  <c:v>0.2</c:v>
                </c:pt>
                <c:pt idx="9">
                  <c:v>0.5</c:v>
                </c:pt>
                <c:pt idx="10">
                  <c:v>0.112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0A-4A28-92CD-ED63522D9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5976928"/>
        <c:axId val="325977488"/>
      </c:barChart>
      <c:catAx>
        <c:axId val="325976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977488"/>
        <c:crosses val="autoZero"/>
        <c:auto val="1"/>
        <c:lblAlgn val="ctr"/>
        <c:lblOffset val="100"/>
        <c:noMultiLvlLbl val="0"/>
      </c:catAx>
      <c:valAx>
        <c:axId val="3259774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9769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0.10396620862236981"/>
          <c:w val="0.86217489859222152"/>
          <c:h val="0.659485670237978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'ВК-кафедры (2)'!$J$3</c:f>
              <c:strCache>
                <c:ptCount val="1"/>
                <c:pt idx="0">
                  <c:v>[0%; 60%)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'ВК-кафедры (2)'!$C$21:$C$22</c:f>
              <c:strCache>
                <c:ptCount val="2"/>
                <c:pt idx="0">
                  <c:v>39.04.03 Организация работы с молодежью, магистерская программа «Управление в сфере молодежной политики», 
Мз-ОРМ-11
</c:v>
                </c:pt>
                <c:pt idx="1">
                  <c:v>44.03.01 Педагогическое образование, профиль «Физическая культура», 
Бз-ПФК-21
</c:v>
                </c:pt>
              </c:strCache>
            </c:strRef>
          </c:cat>
          <c:val>
            <c:numRef>
              <c:f>'ВК-кафедры (2)'!$J$21:$J$22</c:f>
              <c:numCache>
                <c:formatCode>0%</c:formatCode>
                <c:ptCount val="2"/>
                <c:pt idx="0">
                  <c:v>0.46200000000000002</c:v>
                </c:pt>
                <c:pt idx="1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2F-41F2-8FDF-BF8295E4E636}"/>
            </c:ext>
          </c:extLst>
        </c:ser>
        <c:ser>
          <c:idx val="1"/>
          <c:order val="1"/>
          <c:tx>
            <c:strRef>
              <c:f>'ВК-кафедры (2)'!$K$3</c:f>
              <c:strCache>
                <c:ptCount val="1"/>
                <c:pt idx="0">
                  <c:v>[60%;75% 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'ВК-кафедры (2)'!$C$21:$C$22</c:f>
              <c:strCache>
                <c:ptCount val="2"/>
                <c:pt idx="0">
                  <c:v>39.04.03 Организация работы с молодежью, магистерская программа «Управление в сфере молодежной политики», 
Мз-ОРМ-11
</c:v>
                </c:pt>
                <c:pt idx="1">
                  <c:v>44.03.01 Педагогическое образование, профиль «Физическая культура», 
Бз-ПФК-21
</c:v>
                </c:pt>
              </c:strCache>
            </c:strRef>
          </c:cat>
          <c:val>
            <c:numRef>
              <c:f>'ВК-кафедры (2)'!$K$21:$K$22</c:f>
              <c:numCache>
                <c:formatCode>0%</c:formatCode>
                <c:ptCount val="2"/>
                <c:pt idx="0">
                  <c:v>0.308</c:v>
                </c:pt>
                <c:pt idx="1">
                  <c:v>9.5000000000000001E-2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2F-41F2-8FDF-BF8295E4E636}"/>
            </c:ext>
          </c:extLst>
        </c:ser>
        <c:ser>
          <c:idx val="2"/>
          <c:order val="2"/>
          <c:tx>
            <c:strRef>
              <c:f>'ВК-кафедры (2)'!$L$3</c:f>
              <c:strCache>
                <c:ptCount val="1"/>
                <c:pt idx="0">
                  <c:v>[75%; 85%)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'ВК-кафедры (2)'!$C$21:$C$22</c:f>
              <c:strCache>
                <c:ptCount val="2"/>
                <c:pt idx="0">
                  <c:v>39.04.03 Организация работы с молодежью, магистерская программа «Управление в сфере молодежной политики», 
Мз-ОРМ-11
</c:v>
                </c:pt>
                <c:pt idx="1">
                  <c:v>44.03.01 Педагогическое образование, профиль «Физическая культура», 
Бз-ПФК-21
</c:v>
                </c:pt>
              </c:strCache>
            </c:strRef>
          </c:cat>
          <c:val>
            <c:numRef>
              <c:f>'ВК-кафедры (2)'!$L$21:$L$22</c:f>
              <c:numCache>
                <c:formatCode>0%</c:formatCode>
                <c:ptCount val="2"/>
                <c:pt idx="0">
                  <c:v>0.153</c:v>
                </c:pt>
                <c:pt idx="1">
                  <c:v>0.14199999999999999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2F-41F2-8FDF-BF8295E4E636}"/>
            </c:ext>
          </c:extLst>
        </c:ser>
        <c:ser>
          <c:idx val="3"/>
          <c:order val="3"/>
          <c:tx>
            <c:strRef>
              <c:f>'ВК-кафедры (2)'!$M$3</c:f>
              <c:strCache>
                <c:ptCount val="1"/>
                <c:pt idx="0">
                  <c:v>[85%; 100%]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'ВК-кафедры (2)'!$C$21:$C$22</c:f>
              <c:strCache>
                <c:ptCount val="2"/>
                <c:pt idx="0">
                  <c:v>39.04.03 Организация работы с молодежью, магистерская программа «Управление в сфере молодежной политики», 
Мз-ОРМ-11
</c:v>
                </c:pt>
                <c:pt idx="1">
                  <c:v>44.03.01 Педагогическое образование, профиль «Физическая культура», 
Бз-ПФК-21
</c:v>
                </c:pt>
              </c:strCache>
            </c:strRef>
          </c:cat>
          <c:val>
            <c:numRef>
              <c:f>'ВК-кафедры (2)'!$M$21:$M$22</c:f>
              <c:numCache>
                <c:formatCode>0%</c:formatCode>
                <c:ptCount val="2"/>
                <c:pt idx="0">
                  <c:v>7.6999999999999999E-2</c:v>
                </c:pt>
                <c:pt idx="1">
                  <c:v>0.71499999999999997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2F-41F2-8FDF-BF8295E4E63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0934800"/>
        <c:axId val="320939840"/>
      </c:barChart>
      <c:catAx>
        <c:axId val="320934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0939840"/>
        <c:crosses val="autoZero"/>
        <c:auto val="1"/>
        <c:lblAlgn val="ctr"/>
        <c:lblOffset val="100"/>
        <c:noMultiLvlLbl val="0"/>
      </c:catAx>
      <c:valAx>
        <c:axId val="3209398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09348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6436514329735"/>
          <c:y val="0.10396620862236981"/>
          <c:w val="0.86217489859222152"/>
          <c:h val="0.659485670237978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'ВК-кафедры (2)'!$J$3</c:f>
              <c:strCache>
                <c:ptCount val="1"/>
                <c:pt idx="0">
                  <c:v>[0%; 60%)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'ВК-кафедры (2)'!$C$23</c:f>
              <c:strCache>
                <c:ptCount val="1"/>
                <c:pt idx="0">
                  <c:v>44.04.01 Педагогическое образование, магистерская программа «Психологическое проектирование и экспертиза в системе образования», 
Мз-ПППЭ-21
</c:v>
                </c:pt>
              </c:strCache>
            </c:strRef>
          </c:cat>
          <c:val>
            <c:numRef>
              <c:f>'ВК-кафедры (2)'!$J$23</c:f>
              <c:numCache>
                <c:formatCode>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2F-41F2-8FDF-BF8295E4E636}"/>
            </c:ext>
          </c:extLst>
        </c:ser>
        <c:ser>
          <c:idx val="1"/>
          <c:order val="1"/>
          <c:tx>
            <c:strRef>
              <c:f>'ВК-кафедры (2)'!$K$3</c:f>
              <c:strCache>
                <c:ptCount val="1"/>
                <c:pt idx="0">
                  <c:v>[60%;75% 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'ВК-кафедры (2)'!$C$23</c:f>
              <c:strCache>
                <c:ptCount val="1"/>
                <c:pt idx="0">
                  <c:v>44.04.01 Педагогическое образование, магистерская программа «Психологическое проектирование и экспертиза в системе образования», 
Мз-ПППЭ-21
</c:v>
                </c:pt>
              </c:strCache>
            </c:strRef>
          </c:cat>
          <c:val>
            <c:numRef>
              <c:f>'ВК-кафедры (2)'!$K$23</c:f>
              <c:numCache>
                <c:formatCode>0%</c:formatCode>
                <c:ptCount val="1"/>
                <c:pt idx="0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2F-41F2-8FDF-BF8295E4E636}"/>
            </c:ext>
          </c:extLst>
        </c:ser>
        <c:ser>
          <c:idx val="2"/>
          <c:order val="2"/>
          <c:tx>
            <c:strRef>
              <c:f>'ВК-кафедры (2)'!$L$3</c:f>
              <c:strCache>
                <c:ptCount val="1"/>
                <c:pt idx="0">
                  <c:v>[75%; 85%)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'ВК-кафедры (2)'!$C$23</c:f>
              <c:strCache>
                <c:ptCount val="1"/>
                <c:pt idx="0">
                  <c:v>44.04.01 Педагогическое образование, магистерская программа «Психологическое проектирование и экспертиза в системе образования», 
Мз-ПППЭ-21
</c:v>
                </c:pt>
              </c:strCache>
            </c:strRef>
          </c:cat>
          <c:val>
            <c:numRef>
              <c:f>'ВК-кафедры (2)'!$L$23</c:f>
              <c:numCache>
                <c:formatCode>0%</c:formatCode>
                <c:ptCount val="1"/>
                <c:pt idx="0">
                  <c:v>0.42899999999999999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2F-41F2-8FDF-BF8295E4E636}"/>
            </c:ext>
          </c:extLst>
        </c:ser>
        <c:ser>
          <c:idx val="3"/>
          <c:order val="3"/>
          <c:tx>
            <c:strRef>
              <c:f>'ВК-кафедры (2)'!$M$3</c:f>
              <c:strCache>
                <c:ptCount val="1"/>
                <c:pt idx="0">
                  <c:v>[85%; 100%]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'ВК-кафедры (2)'!$C$23</c:f>
              <c:strCache>
                <c:ptCount val="1"/>
                <c:pt idx="0">
                  <c:v>44.04.01 Педагогическое образование, магистерская программа «Психологическое проектирование и экспертиза в системе образования», 
Мз-ПППЭ-21
</c:v>
                </c:pt>
              </c:strCache>
            </c:strRef>
          </c:cat>
          <c:val>
            <c:numRef>
              <c:f>'ВК-кафедры (2)'!$M$23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2F-41F2-8FDF-BF8295E4E6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9528016"/>
        <c:axId val="319528576"/>
      </c:barChart>
      <c:catAx>
        <c:axId val="319528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528576"/>
        <c:crosses val="autoZero"/>
        <c:auto val="1"/>
        <c:lblAlgn val="ctr"/>
        <c:lblOffset val="100"/>
        <c:noMultiLvlLbl val="0"/>
      </c:catAx>
      <c:valAx>
        <c:axId val="3195285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95280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2400"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0.00552</cdr:x>
      <cdr:y>0.05331</cdr:y>
    </cdr:from>
    <cdr:to>
      <cdr:x>0.17864</cdr:x>
      <cdr:y>0.29095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57150" y="361950"/>
          <a:ext cx="1790699" cy="1613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cap="none" spc="0" dirty="0">
              <a:ln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800" cap="none" spc="0" baseline="0" dirty="0">
              <a:ln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800" cap="none" spc="0" baseline="0" dirty="0">
              <a:ln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- 88%</a:t>
          </a:r>
          <a:endParaRPr lang="ru-RU" sz="1800" cap="none" spc="0" dirty="0">
            <a:ln/>
            <a:solidFill>
              <a:schemeClr val="accent2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800" i="1" cap="none" spc="0" baseline="0" dirty="0">
              <a:ln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педагогики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0.00552</cdr:x>
      <cdr:y>0.05331</cdr:y>
    </cdr:from>
    <cdr:to>
      <cdr:x>0.17864</cdr:x>
      <cdr:y>0.29095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57150" y="361950"/>
          <a:ext cx="1790699" cy="1613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cap="none" spc="0" dirty="0">
              <a:ln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800" b="1" cap="none" spc="0" baseline="0" dirty="0">
              <a:ln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800" b="1" cap="none" spc="0" baseline="0" dirty="0">
              <a:ln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- 83%</a:t>
          </a:r>
          <a:endParaRPr lang="ru-RU" sz="1800" b="1" cap="none" spc="0" dirty="0">
            <a:ln/>
            <a:solidFill>
              <a:schemeClr val="accent2">
                <a:lumMod val="40000"/>
                <a:lumOff val="60000"/>
              </a:schemeClr>
            </a:solid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800" b="1" i="1" cap="none" spc="0" baseline="0" dirty="0">
              <a:ln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</a:t>
          </a:r>
        </a:p>
        <a:p xmlns:a="http://schemas.openxmlformats.org/drawingml/2006/main">
          <a:pPr algn="ctr"/>
          <a:r>
            <a:rPr lang="ru-RU" sz="1800" b="1" i="1" cap="none" spc="0" baseline="0" dirty="0">
              <a:ln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социальных отношений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0.00368</cdr:x>
      <cdr:y>0.07856</cdr:y>
    </cdr:from>
    <cdr:to>
      <cdr:x>0.1768</cdr:x>
      <cdr:y>0.35408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38050" y="533400"/>
          <a:ext cx="1790779" cy="1870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cap="none" spc="0" dirty="0">
              <a:ln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2000" b="1" cap="none" spc="0" baseline="0" dirty="0">
              <a:ln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2000" b="1" cap="none" spc="0" baseline="0" dirty="0">
              <a:ln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- 86%</a:t>
          </a:r>
          <a:endParaRPr lang="ru-RU" sz="2000" b="1" cap="none" spc="0" dirty="0">
            <a:ln/>
            <a:solidFill>
              <a:schemeClr val="accent2">
                <a:lumMod val="60000"/>
                <a:lumOff val="40000"/>
              </a:schemeClr>
            </a:solid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2000" b="1" i="1" cap="none" spc="0" baseline="0" dirty="0">
              <a:ln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Лингвистики и мировых языков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0.00552</cdr:x>
      <cdr:y>0.05331</cdr:y>
    </cdr:from>
    <cdr:to>
      <cdr:x>0.17864</cdr:x>
      <cdr:y>0.29095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6230436-6BB4-4957-8EF3-30500246AFC4}"/>
            </a:ext>
          </a:extLst>
        </cdr:cNvPr>
        <cdr:cNvSpPr txBox="1"/>
      </cdr:nvSpPr>
      <cdr:spPr>
        <a:xfrm xmlns:a="http://schemas.openxmlformats.org/drawingml/2006/main">
          <a:off x="57150" y="361950"/>
          <a:ext cx="1790699" cy="1613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cap="none" spc="0" dirty="0">
              <a:ln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Доля студентов, участвовавших во</a:t>
          </a:r>
          <a:r>
            <a:rPr lang="ru-RU" sz="1800" b="1" cap="none" spc="0" baseline="0" dirty="0">
              <a:ln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входном контроле</a:t>
          </a:r>
        </a:p>
        <a:p xmlns:a="http://schemas.openxmlformats.org/drawingml/2006/main">
          <a:pPr algn="ctr"/>
          <a:r>
            <a:rPr lang="ru-RU" sz="1800" b="1" cap="none" spc="0" baseline="0" dirty="0">
              <a:ln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Средний процент участия - 100%</a:t>
          </a:r>
          <a:endParaRPr lang="ru-RU" sz="1800" b="1" cap="none" spc="0" dirty="0">
            <a:ln/>
            <a:solidFill>
              <a:schemeClr val="accent2">
                <a:lumMod val="40000"/>
                <a:lumOff val="60000"/>
              </a:schemeClr>
            </a:solid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1800" b="1" i="1" cap="none" spc="0" baseline="0" dirty="0">
              <a:ln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психологии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0.12453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76451" y="65523"/>
          <a:ext cx="19518283" cy="10799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cap="none" spc="0" dirty="0">
              <a:ln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2000" b="1" cap="none" spc="0" baseline="0" dirty="0">
              <a:ln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2000" b="1" cap="none" spc="0" dirty="0">
              <a:ln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</a:t>
          </a:r>
          <a:r>
            <a:rPr lang="ru-RU" sz="2000" b="1" cap="none" spc="0" dirty="0" err="1">
              <a:ln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обученности</a:t>
          </a:r>
          <a:endParaRPr lang="ru-RU" sz="2000" b="1" cap="none" spc="0" dirty="0">
            <a:ln/>
            <a:solidFill>
              <a:schemeClr val="accent2">
                <a:lumMod val="75000"/>
              </a:schemeClr>
            </a:solid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2000" b="1" i="1" cap="none" spc="0" baseline="0" dirty="0">
              <a:ln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педагогики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0.12772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26080" y="66390"/>
          <a:ext cx="19983795" cy="10942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cap="none" spc="0" dirty="0">
              <a:ln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2000" b="1" cap="none" spc="0" baseline="0" dirty="0">
              <a:ln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2000" b="1" cap="none" spc="0" dirty="0">
              <a:ln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</a:t>
          </a:r>
          <a:r>
            <a:rPr lang="ru-RU" sz="2000" b="1" cap="none" spc="0" dirty="0" err="1">
              <a:ln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обученности</a:t>
          </a:r>
          <a:endParaRPr lang="ru-RU" sz="2000" b="1" cap="none" spc="0" dirty="0">
            <a:ln/>
            <a:solidFill>
              <a:schemeClr val="accent2">
                <a:lumMod val="75000"/>
              </a:schemeClr>
            </a:solid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2000" b="1" i="1" cap="none" spc="0" baseline="0" dirty="0">
              <a:ln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Институт лингвистики  и мировых языков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0.11383</cdr:x>
      <cdr:y>0.00522</cdr:y>
    </cdr:from>
    <cdr:to>
      <cdr:x>1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77193" y="66998"/>
          <a:ext cx="19285527" cy="11043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cap="none" spc="0" dirty="0">
              <a:ln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2000" b="1" cap="none" spc="0" baseline="0" dirty="0">
              <a:ln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2000" b="1" cap="none" spc="0" dirty="0">
              <a:ln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</a:t>
          </a:r>
          <a:r>
            <a:rPr lang="ru-RU" sz="2000" b="1" cap="none" spc="0" dirty="0" err="1">
              <a:ln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обученности</a:t>
          </a:r>
          <a:endParaRPr lang="ru-RU" sz="2000" b="1" cap="none" spc="0" dirty="0">
            <a:ln/>
            <a:solidFill>
              <a:schemeClr val="accent2">
                <a:lumMod val="75000"/>
              </a:schemeClr>
            </a:solid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2000" b="1" i="1" cap="none" spc="0" baseline="0" dirty="0">
              <a:ln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Институт социальных отношений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0.16457</cdr:x>
      <cdr:y>0.00522</cdr:y>
    </cdr:from>
    <cdr:to>
      <cdr:x>0.83973</cdr:x>
      <cdr:y>0.09126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36212" y="67085"/>
          <a:ext cx="14917795" cy="11057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cap="none" spc="0" dirty="0">
              <a:ln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Распределение результатов входного</a:t>
          </a:r>
          <a:r>
            <a:rPr lang="ru-RU" sz="2000" b="1" cap="none" spc="0" baseline="0" dirty="0">
              <a:ln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контроля </a:t>
          </a:r>
          <a:r>
            <a:rPr lang="ru-RU" sz="2000" b="1" cap="none" spc="0" dirty="0">
              <a:ln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по уровням </a:t>
          </a:r>
          <a:r>
            <a:rPr lang="ru-RU" sz="2000" b="1" cap="none" spc="0" dirty="0" err="1">
              <a:ln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обученности</a:t>
          </a:r>
          <a:endParaRPr lang="ru-RU" sz="2000" b="1" cap="none" spc="0" dirty="0">
            <a:ln/>
            <a:solidFill>
              <a:schemeClr val="accent2">
                <a:lumMod val="75000"/>
              </a:schemeClr>
            </a:solidFill>
            <a:effectLst>
              <a:outerShdw blurRad="38100" dist="19050" dir="2700000" algn="tl" rotWithShape="0">
                <a:schemeClr val="dk1">
                  <a:lumMod val="50000"/>
                  <a:alpha val="40000"/>
                </a:schemeClr>
              </a:outerShdw>
            </a:effectLst>
          </a:endParaRPr>
        </a:p>
        <a:p xmlns:a="http://schemas.openxmlformats.org/drawingml/2006/main">
          <a:pPr algn="ctr"/>
          <a:r>
            <a:rPr lang="ru-RU" sz="2000" b="1" i="1" cap="none" spc="0" baseline="0" dirty="0">
              <a:ln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rPr>
            <a:t> Институт психологии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BD8BE-A5BE-421B-9DC3-D5382B35ECDF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04A35-EADB-49AE-A547-498384A772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364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03675" rtl="0" eaLnBrk="1" latinLnBrk="0" hangingPunct="1">
      <a:defRPr sz="2367" kern="1200">
        <a:solidFill>
          <a:schemeClr val="tx1"/>
        </a:solidFill>
        <a:latin typeface="+mn-lt"/>
        <a:ea typeface="+mn-ea"/>
        <a:cs typeface="+mn-cs"/>
      </a:defRPr>
    </a:lvl1pPr>
    <a:lvl2pPr marL="901838" algn="l" defTabSz="1803675" rtl="0" eaLnBrk="1" latinLnBrk="0" hangingPunct="1">
      <a:defRPr sz="2367" kern="1200">
        <a:solidFill>
          <a:schemeClr val="tx1"/>
        </a:solidFill>
        <a:latin typeface="+mn-lt"/>
        <a:ea typeface="+mn-ea"/>
        <a:cs typeface="+mn-cs"/>
      </a:defRPr>
    </a:lvl2pPr>
    <a:lvl3pPr marL="1803675" algn="l" defTabSz="1803675" rtl="0" eaLnBrk="1" latinLnBrk="0" hangingPunct="1">
      <a:defRPr sz="2367" kern="1200">
        <a:solidFill>
          <a:schemeClr val="tx1"/>
        </a:solidFill>
        <a:latin typeface="+mn-lt"/>
        <a:ea typeface="+mn-ea"/>
        <a:cs typeface="+mn-cs"/>
      </a:defRPr>
    </a:lvl3pPr>
    <a:lvl4pPr marL="2705513" algn="l" defTabSz="1803675" rtl="0" eaLnBrk="1" latinLnBrk="0" hangingPunct="1">
      <a:defRPr sz="2367" kern="1200">
        <a:solidFill>
          <a:schemeClr val="tx1"/>
        </a:solidFill>
        <a:latin typeface="+mn-lt"/>
        <a:ea typeface="+mn-ea"/>
        <a:cs typeface="+mn-cs"/>
      </a:defRPr>
    </a:lvl4pPr>
    <a:lvl5pPr marL="3607350" algn="l" defTabSz="1803675" rtl="0" eaLnBrk="1" latinLnBrk="0" hangingPunct="1">
      <a:defRPr sz="2367" kern="1200">
        <a:solidFill>
          <a:schemeClr val="tx1"/>
        </a:solidFill>
        <a:latin typeface="+mn-lt"/>
        <a:ea typeface="+mn-ea"/>
        <a:cs typeface="+mn-cs"/>
      </a:defRPr>
    </a:lvl5pPr>
    <a:lvl6pPr marL="4509188" algn="l" defTabSz="1803675" rtl="0" eaLnBrk="1" latinLnBrk="0" hangingPunct="1">
      <a:defRPr sz="2367" kern="1200">
        <a:solidFill>
          <a:schemeClr val="tx1"/>
        </a:solidFill>
        <a:latin typeface="+mn-lt"/>
        <a:ea typeface="+mn-ea"/>
        <a:cs typeface="+mn-cs"/>
      </a:defRPr>
    </a:lvl6pPr>
    <a:lvl7pPr marL="5411025" algn="l" defTabSz="1803675" rtl="0" eaLnBrk="1" latinLnBrk="0" hangingPunct="1">
      <a:defRPr sz="2367" kern="1200">
        <a:solidFill>
          <a:schemeClr val="tx1"/>
        </a:solidFill>
        <a:latin typeface="+mn-lt"/>
        <a:ea typeface="+mn-ea"/>
        <a:cs typeface="+mn-cs"/>
      </a:defRPr>
    </a:lvl7pPr>
    <a:lvl8pPr marL="6312863" algn="l" defTabSz="1803675" rtl="0" eaLnBrk="1" latinLnBrk="0" hangingPunct="1">
      <a:defRPr sz="2367" kern="1200">
        <a:solidFill>
          <a:schemeClr val="tx1"/>
        </a:solidFill>
        <a:latin typeface="+mn-lt"/>
        <a:ea typeface="+mn-ea"/>
        <a:cs typeface="+mn-cs"/>
      </a:defRPr>
    </a:lvl8pPr>
    <a:lvl9pPr marL="7214700" algn="l" defTabSz="1803675" rtl="0" eaLnBrk="1" latinLnBrk="0" hangingPunct="1">
      <a:defRPr sz="23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22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9984" y="1393189"/>
            <a:ext cx="16254115" cy="6037159"/>
          </a:xfrm>
        </p:spPr>
        <p:txBody>
          <a:bodyPr anchor="b">
            <a:normAutofit/>
          </a:bodyPr>
          <a:lstStyle>
            <a:lvl1pPr algn="l">
              <a:defRPr sz="975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9984" y="7808746"/>
            <a:ext cx="13003292" cy="3955971"/>
          </a:xfrm>
        </p:spPr>
        <p:txBody>
          <a:bodyPr anchor="t">
            <a:normAutofit/>
          </a:bodyPr>
          <a:lstStyle>
            <a:lvl1pPr marL="0" indent="0" algn="l">
              <a:buNone/>
              <a:defRPr sz="4266">
                <a:solidFill>
                  <a:schemeClr val="bg2">
                    <a:lumMod val="75000"/>
                  </a:schemeClr>
                </a:solidFill>
              </a:defRPr>
            </a:lvl1pPr>
            <a:lvl2pPr marL="928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57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8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715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64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572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501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430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9F2B-8D41-4C37-A780-9687793619E4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E483-8904-4528-8173-2893EF0E7AE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6715292" y="17201"/>
            <a:ext cx="7740055" cy="77399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2408812" y="185973"/>
            <a:ext cx="12352914" cy="123527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4699654" y="464397"/>
            <a:ext cx="10062071" cy="100619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4902830" y="65573"/>
            <a:ext cx="9858898" cy="985875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5938066" y="1238394"/>
            <a:ext cx="8823660" cy="882353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080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393210" y="1083592"/>
            <a:ext cx="21978529" cy="6346754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50"/>
            </a:lvl1pPr>
            <a:lvl2pPr marL="928802" indent="0">
              <a:buNone/>
              <a:defRPr sz="3250"/>
            </a:lvl2pPr>
            <a:lvl3pPr marL="1857604" indent="0">
              <a:buNone/>
              <a:defRPr sz="3250"/>
            </a:lvl3pPr>
            <a:lvl4pPr marL="2786405" indent="0">
              <a:buNone/>
              <a:defRPr sz="3250"/>
            </a:lvl4pPr>
            <a:lvl5pPr marL="3715207" indent="0">
              <a:buNone/>
              <a:defRPr sz="3250"/>
            </a:lvl5pPr>
            <a:lvl6pPr marL="4644009" indent="0">
              <a:buNone/>
              <a:defRPr sz="3250"/>
            </a:lvl6pPr>
            <a:lvl7pPr marL="5572811" indent="0">
              <a:buNone/>
              <a:defRPr sz="3250"/>
            </a:lvl7pPr>
            <a:lvl8pPr marL="6501613" indent="0">
              <a:buNone/>
              <a:defRPr sz="3250"/>
            </a:lvl8pPr>
            <a:lvl9pPr marL="7430414" indent="0">
              <a:buNone/>
              <a:defRPr sz="325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857617" y="7808745"/>
            <a:ext cx="16870089" cy="928793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3250"/>
            </a:lvl1pPr>
            <a:lvl2pPr marL="928802" indent="0">
              <a:buFontTx/>
              <a:buNone/>
              <a:defRPr/>
            </a:lvl2pPr>
            <a:lvl3pPr marL="1857604" indent="0">
              <a:buFontTx/>
              <a:buNone/>
              <a:defRPr/>
            </a:lvl3pPr>
            <a:lvl4pPr marL="2786405" indent="0">
              <a:buFontTx/>
              <a:buNone/>
              <a:defRPr/>
            </a:lvl4pPr>
            <a:lvl5pPr marL="3715207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9F2B-8D41-4C37-A780-9687793619E4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E483-8904-4528-8173-2893EF0E7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41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986" y="1393190"/>
            <a:ext cx="20433744" cy="5572760"/>
          </a:xfrm>
        </p:spPr>
        <p:txBody>
          <a:bodyPr anchor="ctr">
            <a:normAutofit/>
          </a:bodyPr>
          <a:lstStyle>
            <a:lvl1pPr algn="l">
              <a:defRPr sz="6501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984" y="8359140"/>
            <a:ext cx="17340949" cy="3818373"/>
          </a:xfrm>
        </p:spPr>
        <p:txBody>
          <a:bodyPr anchor="ctr">
            <a:normAutofit/>
          </a:bodyPr>
          <a:lstStyle>
            <a:lvl1pPr marL="0" indent="0" algn="l">
              <a:buNone/>
              <a:defRPr sz="4063">
                <a:solidFill>
                  <a:schemeClr val="bg2">
                    <a:lumMod val="75000"/>
                  </a:schemeClr>
                </a:solidFill>
              </a:defRPr>
            </a:lvl1pPr>
            <a:lvl2pPr marL="928802" indent="0">
              <a:buNone/>
              <a:defRPr sz="3657">
                <a:solidFill>
                  <a:schemeClr val="tx1">
                    <a:tint val="75000"/>
                  </a:schemeClr>
                </a:solidFill>
              </a:defRPr>
            </a:lvl2pPr>
            <a:lvl3pPr marL="1857604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3pPr>
            <a:lvl4pPr marL="2786405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71520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64400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557281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650161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7430414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9F2B-8D41-4C37-A780-9687793619E4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E483-8904-4528-8173-2893EF0E7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46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789" y="1393190"/>
            <a:ext cx="18576133" cy="5572760"/>
          </a:xfrm>
        </p:spPr>
        <p:txBody>
          <a:bodyPr anchor="ctr">
            <a:normAutofit/>
          </a:bodyPr>
          <a:lstStyle>
            <a:lvl1pPr algn="l">
              <a:defRPr sz="6501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937994" y="6965950"/>
            <a:ext cx="17337723" cy="773994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928802" indent="0">
              <a:buFontTx/>
              <a:buNone/>
              <a:defRPr/>
            </a:lvl2pPr>
            <a:lvl3pPr marL="1857604" indent="0">
              <a:buFontTx/>
              <a:buNone/>
              <a:defRPr/>
            </a:lvl3pPr>
            <a:lvl4pPr marL="2786405" indent="0">
              <a:buFontTx/>
              <a:buNone/>
              <a:defRPr/>
            </a:lvl4pPr>
            <a:lvl5pPr marL="3715207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986" y="8737539"/>
            <a:ext cx="17337723" cy="3422772"/>
          </a:xfrm>
        </p:spPr>
        <p:txBody>
          <a:bodyPr anchor="ctr">
            <a:normAutofit/>
          </a:bodyPr>
          <a:lstStyle>
            <a:lvl1pPr marL="0" indent="0" algn="l">
              <a:buNone/>
              <a:defRPr sz="4063">
                <a:solidFill>
                  <a:schemeClr val="bg2">
                    <a:lumMod val="75000"/>
                  </a:schemeClr>
                </a:solidFill>
              </a:defRPr>
            </a:lvl1pPr>
            <a:lvl2pPr marL="928802" indent="0">
              <a:buNone/>
              <a:defRPr sz="3657">
                <a:solidFill>
                  <a:schemeClr val="tx1">
                    <a:tint val="75000"/>
                  </a:schemeClr>
                </a:solidFill>
              </a:defRPr>
            </a:lvl2pPr>
            <a:lvl3pPr marL="1857604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3pPr>
            <a:lvl4pPr marL="2786405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71520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64400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557281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650161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7430414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9F2B-8D41-4C37-A780-9687793619E4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E483-8904-4528-8173-2893EF0E7AE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80381" y="1650014"/>
            <a:ext cx="1238409" cy="1187962"/>
          </a:xfrm>
          <a:prstGeom prst="rect">
            <a:avLst/>
          </a:prstGeom>
        </p:spPr>
        <p:txBody>
          <a:bodyPr vert="horz" lIns="185759" tIns="92879" rIns="185759" bIns="92879" rtlCol="0" anchor="ctr">
            <a:noAutofit/>
          </a:bodyPr>
          <a:lstStyle/>
          <a:p>
            <a:pPr lvl="0"/>
            <a:r>
              <a:rPr lang="en-US" sz="1625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894921" y="5624361"/>
            <a:ext cx="1238409" cy="1187962"/>
          </a:xfrm>
          <a:prstGeom prst="rect">
            <a:avLst/>
          </a:prstGeom>
        </p:spPr>
        <p:txBody>
          <a:bodyPr vert="horz" lIns="185759" tIns="92879" rIns="185759" bIns="92879" rtlCol="0" anchor="ctr">
            <a:noAutofit/>
          </a:bodyPr>
          <a:lstStyle/>
          <a:p>
            <a:pPr lvl="0" algn="r"/>
            <a:r>
              <a:rPr lang="en-US" sz="16252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6570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984" y="6965950"/>
            <a:ext cx="17337723" cy="3448237"/>
          </a:xfrm>
        </p:spPr>
        <p:txBody>
          <a:bodyPr anchor="b">
            <a:normAutofit/>
          </a:bodyPr>
          <a:lstStyle>
            <a:lvl1pPr algn="l">
              <a:defRPr sz="6501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982" y="10427556"/>
            <a:ext cx="17340953" cy="1747887"/>
          </a:xfrm>
        </p:spPr>
        <p:txBody>
          <a:bodyPr anchor="t">
            <a:normAutofit/>
          </a:bodyPr>
          <a:lstStyle>
            <a:lvl1pPr marL="0" indent="0" algn="l">
              <a:buNone/>
              <a:defRPr sz="4063">
                <a:solidFill>
                  <a:schemeClr val="bg2">
                    <a:lumMod val="75000"/>
                  </a:schemeClr>
                </a:solidFill>
              </a:defRPr>
            </a:lvl1pPr>
            <a:lvl2pPr marL="928802" indent="0">
              <a:buNone/>
              <a:defRPr sz="3657">
                <a:solidFill>
                  <a:schemeClr val="tx1">
                    <a:tint val="75000"/>
                  </a:schemeClr>
                </a:solidFill>
              </a:defRPr>
            </a:lvl2pPr>
            <a:lvl3pPr marL="1857604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3pPr>
            <a:lvl4pPr marL="2786405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71520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64400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557281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650161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7430414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9F2B-8D41-4C37-A780-9687793619E4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E483-8904-4528-8173-2893EF0E7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934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793" y="1393190"/>
            <a:ext cx="18576131" cy="5572760"/>
          </a:xfrm>
        </p:spPr>
        <p:txBody>
          <a:bodyPr anchor="ctr">
            <a:normAutofit/>
          </a:bodyPr>
          <a:lstStyle>
            <a:lvl1pPr algn="l">
              <a:defRPr sz="6501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89985" y="7980744"/>
            <a:ext cx="17337725" cy="21327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4876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983" y="10113528"/>
            <a:ext cx="17337725" cy="2063985"/>
          </a:xfrm>
        </p:spPr>
        <p:txBody>
          <a:bodyPr anchor="t">
            <a:normAutofit/>
          </a:bodyPr>
          <a:lstStyle>
            <a:lvl1pPr marL="0" indent="0" algn="l">
              <a:buNone/>
              <a:defRPr sz="3657">
                <a:solidFill>
                  <a:schemeClr val="bg2">
                    <a:lumMod val="75000"/>
                  </a:schemeClr>
                </a:solidFill>
              </a:defRPr>
            </a:lvl1pPr>
            <a:lvl2pPr marL="928802" indent="0">
              <a:buNone/>
              <a:defRPr sz="3657">
                <a:solidFill>
                  <a:schemeClr val="tx1">
                    <a:tint val="75000"/>
                  </a:schemeClr>
                </a:solidFill>
              </a:defRPr>
            </a:lvl2pPr>
            <a:lvl3pPr marL="1857604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3pPr>
            <a:lvl4pPr marL="2786405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71520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64400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557281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650161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7430414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9F2B-8D41-4C37-A780-9687793619E4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E483-8904-4528-8173-2893EF0E7AE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80381" y="1650014"/>
            <a:ext cx="1238409" cy="1187962"/>
          </a:xfrm>
          <a:prstGeom prst="rect">
            <a:avLst/>
          </a:prstGeom>
        </p:spPr>
        <p:txBody>
          <a:bodyPr vert="horz" lIns="185759" tIns="92879" rIns="185759" bIns="92879" rtlCol="0" anchor="ctr">
            <a:noAutofit/>
          </a:bodyPr>
          <a:lstStyle/>
          <a:p>
            <a:pPr lvl="0"/>
            <a:r>
              <a:rPr lang="en-US" sz="1625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894921" y="5624361"/>
            <a:ext cx="1238409" cy="1187962"/>
          </a:xfrm>
          <a:prstGeom prst="rect">
            <a:avLst/>
          </a:prstGeom>
        </p:spPr>
        <p:txBody>
          <a:bodyPr vert="horz" lIns="185759" tIns="92879" rIns="185759" bIns="92879" rtlCol="0" anchor="ctr">
            <a:noAutofit/>
          </a:bodyPr>
          <a:lstStyle/>
          <a:p>
            <a:pPr lvl="0" algn="r"/>
            <a:r>
              <a:rPr lang="en-US" sz="16252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239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986" y="1393190"/>
            <a:ext cx="20433744" cy="557276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89984" y="7980744"/>
            <a:ext cx="17337723" cy="170278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4876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983" y="9683529"/>
            <a:ext cx="17337725" cy="2493983"/>
          </a:xfrm>
        </p:spPr>
        <p:txBody>
          <a:bodyPr anchor="t">
            <a:normAutofit/>
          </a:bodyPr>
          <a:lstStyle>
            <a:lvl1pPr marL="0" indent="0" algn="l">
              <a:buNone/>
              <a:defRPr sz="3657">
                <a:solidFill>
                  <a:schemeClr val="bg2">
                    <a:lumMod val="75000"/>
                  </a:schemeClr>
                </a:solidFill>
              </a:defRPr>
            </a:lvl1pPr>
            <a:lvl2pPr marL="928802" indent="0">
              <a:buNone/>
              <a:defRPr sz="3657">
                <a:solidFill>
                  <a:schemeClr val="tx1">
                    <a:tint val="75000"/>
                  </a:schemeClr>
                </a:solidFill>
              </a:defRPr>
            </a:lvl2pPr>
            <a:lvl3pPr marL="1857604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3pPr>
            <a:lvl4pPr marL="2786405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71520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64400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557281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650161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7430414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9F2B-8D41-4C37-A780-9687793619E4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E483-8904-4528-8173-2893EF0E7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401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9F2B-8D41-4C37-A780-9687793619E4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E483-8904-4528-8173-2893EF0E7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30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44098" y="1393190"/>
            <a:ext cx="4179630" cy="92879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3210" y="1393190"/>
            <a:ext cx="15892912" cy="1078432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9F2B-8D41-4C37-A780-9687793619E4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E483-8904-4528-8173-2893EF0E7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4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9F2B-8D41-4C37-A780-9687793619E4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E483-8904-4528-8173-2893EF0E7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74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983" y="4076371"/>
            <a:ext cx="17337725" cy="4635028"/>
          </a:xfrm>
        </p:spPr>
        <p:txBody>
          <a:bodyPr anchor="b">
            <a:normAutofit/>
          </a:bodyPr>
          <a:lstStyle>
            <a:lvl1pPr algn="l">
              <a:defRPr sz="7313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986" y="9133135"/>
            <a:ext cx="17337723" cy="3044378"/>
          </a:xfrm>
        </p:spPr>
        <p:txBody>
          <a:bodyPr anchor="t">
            <a:normAutofit/>
          </a:bodyPr>
          <a:lstStyle>
            <a:lvl1pPr marL="0" indent="0" algn="l">
              <a:buNone/>
              <a:defRPr sz="3657">
                <a:solidFill>
                  <a:schemeClr val="bg2">
                    <a:lumMod val="75000"/>
                  </a:schemeClr>
                </a:solidFill>
              </a:defRPr>
            </a:lvl1pPr>
            <a:lvl2pPr marL="928802" indent="0">
              <a:buNone/>
              <a:defRPr sz="3657">
                <a:solidFill>
                  <a:schemeClr val="tx1">
                    <a:tint val="75000"/>
                  </a:schemeClr>
                </a:solidFill>
              </a:defRPr>
            </a:lvl2pPr>
            <a:lvl3pPr marL="1857604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3pPr>
            <a:lvl4pPr marL="2786405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71520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64400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557281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650161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7430414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9F2B-8D41-4C37-A780-9687793619E4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E483-8904-4528-8173-2893EF0E7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63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9983" y="1393191"/>
            <a:ext cx="10030898" cy="734434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99284" y="1393192"/>
            <a:ext cx="10024445" cy="734434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9F2B-8D41-4C37-A780-9687793619E4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E483-8904-4528-8173-2893EF0E7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83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4792" y="1393190"/>
            <a:ext cx="9446091" cy="1170666"/>
          </a:xfrm>
        </p:spPr>
        <p:txBody>
          <a:bodyPr anchor="b">
            <a:noAutofit/>
          </a:bodyPr>
          <a:lstStyle>
            <a:lvl1pPr marL="0" indent="0">
              <a:buNone/>
              <a:defRPr sz="5688" b="0">
                <a:solidFill>
                  <a:schemeClr val="tx1"/>
                </a:solidFill>
              </a:defRPr>
            </a:lvl1pPr>
            <a:lvl2pPr marL="928802" indent="0">
              <a:buNone/>
              <a:defRPr sz="4063" b="1"/>
            </a:lvl2pPr>
            <a:lvl3pPr marL="1857604" indent="0">
              <a:buNone/>
              <a:defRPr sz="3657" b="1"/>
            </a:lvl3pPr>
            <a:lvl4pPr marL="2786405" indent="0">
              <a:buNone/>
              <a:defRPr sz="3250" b="1"/>
            </a:lvl4pPr>
            <a:lvl5pPr marL="3715207" indent="0">
              <a:buNone/>
              <a:defRPr sz="3250" b="1"/>
            </a:lvl5pPr>
            <a:lvl6pPr marL="4644009" indent="0">
              <a:buNone/>
              <a:defRPr sz="3250" b="1"/>
            </a:lvl6pPr>
            <a:lvl7pPr marL="5572811" indent="0">
              <a:buNone/>
              <a:defRPr sz="3250" b="1"/>
            </a:lvl7pPr>
            <a:lvl8pPr marL="6501613" indent="0">
              <a:buNone/>
              <a:defRPr sz="3250" b="1"/>
            </a:lvl8pPr>
            <a:lvl9pPr marL="7430414" indent="0">
              <a:buNone/>
              <a:defRPr sz="325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9983" y="2581056"/>
            <a:ext cx="10030898" cy="6156482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9686" y="1393190"/>
            <a:ext cx="9477268" cy="1170666"/>
          </a:xfrm>
        </p:spPr>
        <p:txBody>
          <a:bodyPr anchor="b">
            <a:noAutofit/>
          </a:bodyPr>
          <a:lstStyle>
            <a:lvl1pPr marL="0" indent="0">
              <a:buNone/>
              <a:defRPr sz="5688" b="0">
                <a:solidFill>
                  <a:schemeClr val="tx1"/>
                </a:solidFill>
              </a:defRPr>
            </a:lvl1pPr>
            <a:lvl2pPr marL="928802" indent="0">
              <a:buNone/>
              <a:defRPr sz="4063" b="1"/>
            </a:lvl2pPr>
            <a:lvl3pPr marL="1857604" indent="0">
              <a:buNone/>
              <a:defRPr sz="3657" b="1"/>
            </a:lvl3pPr>
            <a:lvl4pPr marL="2786405" indent="0">
              <a:buNone/>
              <a:defRPr sz="3250" b="1"/>
            </a:lvl4pPr>
            <a:lvl5pPr marL="3715207" indent="0">
              <a:buNone/>
              <a:defRPr sz="3250" b="1"/>
            </a:lvl5pPr>
            <a:lvl6pPr marL="4644009" indent="0">
              <a:buNone/>
              <a:defRPr sz="3250" b="1"/>
            </a:lvl6pPr>
            <a:lvl7pPr marL="5572811" indent="0">
              <a:buNone/>
              <a:defRPr sz="3250" b="1"/>
            </a:lvl7pPr>
            <a:lvl8pPr marL="6501613" indent="0">
              <a:buNone/>
              <a:defRPr sz="3250" b="1"/>
            </a:lvl8pPr>
            <a:lvl9pPr marL="7430414" indent="0">
              <a:buNone/>
              <a:defRPr sz="325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796057" y="2563855"/>
            <a:ext cx="10013697" cy="6156482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9F2B-8D41-4C37-A780-9687793619E4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E483-8904-4528-8173-2893EF0E7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92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9F2B-8D41-4C37-A780-9687793619E4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E483-8904-4528-8173-2893EF0E7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7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9F2B-8D41-4C37-A780-9687793619E4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E483-8904-4528-8173-2893EF0E7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62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3275" y="1393190"/>
            <a:ext cx="7430453" cy="2786380"/>
          </a:xfrm>
        </p:spPr>
        <p:txBody>
          <a:bodyPr anchor="b">
            <a:normAutofit/>
          </a:bodyPr>
          <a:lstStyle>
            <a:lvl1pPr algn="l">
              <a:defRPr sz="4876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9985" y="1393190"/>
            <a:ext cx="12074487" cy="1078432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3275" y="4489167"/>
            <a:ext cx="7430453" cy="4248370"/>
          </a:xfrm>
        </p:spPr>
        <p:txBody>
          <a:bodyPr anchor="t">
            <a:normAutofit/>
          </a:bodyPr>
          <a:lstStyle>
            <a:lvl1pPr marL="0" indent="0">
              <a:buNone/>
              <a:defRPr sz="3250"/>
            </a:lvl1pPr>
            <a:lvl2pPr marL="928802" indent="0">
              <a:buNone/>
              <a:defRPr sz="2438"/>
            </a:lvl2pPr>
            <a:lvl3pPr marL="1857604" indent="0">
              <a:buNone/>
              <a:defRPr sz="2032"/>
            </a:lvl3pPr>
            <a:lvl4pPr marL="2786405" indent="0">
              <a:buNone/>
              <a:defRPr sz="1828"/>
            </a:lvl4pPr>
            <a:lvl5pPr marL="3715207" indent="0">
              <a:buNone/>
              <a:defRPr sz="1828"/>
            </a:lvl5pPr>
            <a:lvl6pPr marL="4644009" indent="0">
              <a:buNone/>
              <a:defRPr sz="1828"/>
            </a:lvl6pPr>
            <a:lvl7pPr marL="5572811" indent="0">
              <a:buNone/>
              <a:defRPr sz="1828"/>
            </a:lvl7pPr>
            <a:lvl8pPr marL="6501613" indent="0">
              <a:buNone/>
              <a:defRPr sz="1828"/>
            </a:lvl8pPr>
            <a:lvl9pPr marL="7430414" indent="0">
              <a:buNone/>
              <a:defRPr sz="182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9F2B-8D41-4C37-A780-9687793619E4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E483-8904-4528-8173-2893EF0E7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34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4442" y="2941179"/>
            <a:ext cx="12229286" cy="2321983"/>
          </a:xfrm>
        </p:spPr>
        <p:txBody>
          <a:bodyPr anchor="b">
            <a:normAutofit/>
          </a:bodyPr>
          <a:lstStyle>
            <a:lvl1pPr algn="l">
              <a:defRPr sz="5688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09188" y="1857587"/>
            <a:ext cx="6665333" cy="9287933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50"/>
            </a:lvl1pPr>
            <a:lvl2pPr marL="928802" indent="0">
              <a:buNone/>
              <a:defRPr sz="3250"/>
            </a:lvl2pPr>
            <a:lvl3pPr marL="1857604" indent="0">
              <a:buNone/>
              <a:defRPr sz="3250"/>
            </a:lvl3pPr>
            <a:lvl4pPr marL="2786405" indent="0">
              <a:buNone/>
              <a:defRPr sz="3250"/>
            </a:lvl4pPr>
            <a:lvl5pPr marL="3715207" indent="0">
              <a:buNone/>
              <a:defRPr sz="3250"/>
            </a:lvl5pPr>
            <a:lvl6pPr marL="4644009" indent="0">
              <a:buNone/>
              <a:defRPr sz="3250"/>
            </a:lvl6pPr>
            <a:lvl7pPr marL="5572811" indent="0">
              <a:buNone/>
              <a:defRPr sz="3250"/>
            </a:lvl7pPr>
            <a:lvl8pPr marL="6501613" indent="0">
              <a:buNone/>
              <a:defRPr sz="3250"/>
            </a:lvl8pPr>
            <a:lvl9pPr marL="7430414" indent="0">
              <a:buNone/>
              <a:defRPr sz="325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94442" y="5641559"/>
            <a:ext cx="12232512" cy="4162369"/>
          </a:xfrm>
        </p:spPr>
        <p:txBody>
          <a:bodyPr anchor="t">
            <a:normAutofit/>
          </a:bodyPr>
          <a:lstStyle>
            <a:lvl1pPr marL="0" indent="0">
              <a:buNone/>
              <a:defRPr sz="3657"/>
            </a:lvl1pPr>
            <a:lvl2pPr marL="928802" indent="0">
              <a:buNone/>
              <a:defRPr sz="2438"/>
            </a:lvl2pPr>
            <a:lvl3pPr marL="1857604" indent="0">
              <a:buNone/>
              <a:defRPr sz="2032"/>
            </a:lvl3pPr>
            <a:lvl4pPr marL="2786405" indent="0">
              <a:buNone/>
              <a:defRPr sz="1828"/>
            </a:lvl4pPr>
            <a:lvl5pPr marL="3715207" indent="0">
              <a:buNone/>
              <a:defRPr sz="1828"/>
            </a:lvl5pPr>
            <a:lvl6pPr marL="4644009" indent="0">
              <a:buNone/>
              <a:defRPr sz="1828"/>
            </a:lvl6pPr>
            <a:lvl7pPr marL="5572811" indent="0">
              <a:buNone/>
              <a:defRPr sz="1828"/>
            </a:lvl7pPr>
            <a:lvl8pPr marL="6501613" indent="0">
              <a:buNone/>
              <a:defRPr sz="1828"/>
            </a:lvl8pPr>
            <a:lvl9pPr marL="7430414" indent="0">
              <a:buNone/>
              <a:defRPr sz="1828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9F2B-8D41-4C37-A780-9687793619E4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E483-8904-4528-8173-2893EF0E7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13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8704053" y="6019957"/>
            <a:ext cx="6057676" cy="6518754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9984" y="9115933"/>
            <a:ext cx="17337723" cy="30615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984" y="1393191"/>
            <a:ext cx="17337723" cy="7344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20916" y="12538711"/>
            <a:ext cx="3250823" cy="7417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032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CA9F2B-8D41-4C37-A780-9687793619E4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89984" y="12538711"/>
            <a:ext cx="15325308" cy="7417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2032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052950" y="11332570"/>
            <a:ext cx="2320483" cy="13609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501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FB3E483-8904-4528-8173-2893EF0E7A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174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</p:sldLayoutIdLst>
  <p:txStyles>
    <p:titleStyle>
      <a:lvl1pPr algn="l" defTabSz="928802" rtl="0" eaLnBrk="1" latinLnBrk="0" hangingPunct="1">
        <a:spcBef>
          <a:spcPct val="0"/>
        </a:spcBef>
        <a:buNone/>
        <a:defRPr sz="7313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80501" indent="-580501" algn="l" defTabSz="928802" rtl="0" eaLnBrk="1" latinLnBrk="0" hangingPunct="1">
        <a:spcBef>
          <a:spcPct val="20000"/>
        </a:spcBef>
        <a:spcAft>
          <a:spcPts val="1219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406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1509303" indent="-580501" algn="l" defTabSz="928802" rtl="0" eaLnBrk="1" latinLnBrk="0" hangingPunct="1">
        <a:spcBef>
          <a:spcPct val="20000"/>
        </a:spcBef>
        <a:spcAft>
          <a:spcPts val="1219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657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2438105" indent="-580501" algn="l" defTabSz="928802" rtl="0" eaLnBrk="1" latinLnBrk="0" hangingPunct="1">
        <a:spcBef>
          <a:spcPct val="20000"/>
        </a:spcBef>
        <a:spcAft>
          <a:spcPts val="1219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32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3134706" indent="-348301" algn="l" defTabSz="928802" rtl="0" eaLnBrk="1" latinLnBrk="0" hangingPunct="1">
        <a:spcBef>
          <a:spcPct val="20000"/>
        </a:spcBef>
        <a:spcAft>
          <a:spcPts val="1219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4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4063508" indent="-348301" algn="l" defTabSz="928802" rtl="0" eaLnBrk="1" latinLnBrk="0" hangingPunct="1">
        <a:spcBef>
          <a:spcPct val="20000"/>
        </a:spcBef>
        <a:spcAft>
          <a:spcPts val="1219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4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5108410" indent="-464401" algn="l" defTabSz="928802" rtl="0" eaLnBrk="1" latinLnBrk="0" hangingPunct="1">
        <a:spcBef>
          <a:spcPct val="20000"/>
        </a:spcBef>
        <a:spcAft>
          <a:spcPts val="1219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4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6037212" indent="-464401" algn="l" defTabSz="928802" rtl="0" eaLnBrk="1" latinLnBrk="0" hangingPunct="1">
        <a:spcBef>
          <a:spcPct val="20000"/>
        </a:spcBef>
        <a:spcAft>
          <a:spcPts val="1219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4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6966014" indent="-464401" algn="l" defTabSz="928802" rtl="0" eaLnBrk="1" latinLnBrk="0" hangingPunct="1">
        <a:spcBef>
          <a:spcPct val="20000"/>
        </a:spcBef>
        <a:spcAft>
          <a:spcPts val="1219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4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7894815" indent="-464401" algn="l" defTabSz="928802" rtl="0" eaLnBrk="1" latinLnBrk="0" hangingPunct="1">
        <a:spcBef>
          <a:spcPct val="20000"/>
        </a:spcBef>
        <a:spcAft>
          <a:spcPts val="1219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84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8802" rtl="0" eaLnBrk="1" latinLnBrk="0" hangingPunct="1">
        <a:defRPr sz="3657" kern="1200">
          <a:solidFill>
            <a:schemeClr val="tx1"/>
          </a:solidFill>
          <a:latin typeface="+mn-lt"/>
          <a:ea typeface="+mn-ea"/>
          <a:cs typeface="+mn-cs"/>
        </a:defRPr>
      </a:lvl1pPr>
      <a:lvl2pPr marL="928802" algn="l" defTabSz="928802" rtl="0" eaLnBrk="1" latinLnBrk="0" hangingPunct="1">
        <a:defRPr sz="3657" kern="1200">
          <a:solidFill>
            <a:schemeClr val="tx1"/>
          </a:solidFill>
          <a:latin typeface="+mn-lt"/>
          <a:ea typeface="+mn-ea"/>
          <a:cs typeface="+mn-cs"/>
        </a:defRPr>
      </a:lvl2pPr>
      <a:lvl3pPr marL="1857604" algn="l" defTabSz="928802" rtl="0" eaLnBrk="1" latinLnBrk="0" hangingPunct="1">
        <a:defRPr sz="3657" kern="1200">
          <a:solidFill>
            <a:schemeClr val="tx1"/>
          </a:solidFill>
          <a:latin typeface="+mn-lt"/>
          <a:ea typeface="+mn-ea"/>
          <a:cs typeface="+mn-cs"/>
        </a:defRPr>
      </a:lvl3pPr>
      <a:lvl4pPr marL="2786405" algn="l" defTabSz="928802" rtl="0" eaLnBrk="1" latinLnBrk="0" hangingPunct="1">
        <a:defRPr sz="3657" kern="1200">
          <a:solidFill>
            <a:schemeClr val="tx1"/>
          </a:solidFill>
          <a:latin typeface="+mn-lt"/>
          <a:ea typeface="+mn-ea"/>
          <a:cs typeface="+mn-cs"/>
        </a:defRPr>
      </a:lvl4pPr>
      <a:lvl5pPr marL="3715207" algn="l" defTabSz="928802" rtl="0" eaLnBrk="1" latinLnBrk="0" hangingPunct="1">
        <a:defRPr sz="3657" kern="1200">
          <a:solidFill>
            <a:schemeClr val="tx1"/>
          </a:solidFill>
          <a:latin typeface="+mn-lt"/>
          <a:ea typeface="+mn-ea"/>
          <a:cs typeface="+mn-cs"/>
        </a:defRPr>
      </a:lvl5pPr>
      <a:lvl6pPr marL="4644009" algn="l" defTabSz="928802" rtl="0" eaLnBrk="1" latinLnBrk="0" hangingPunct="1">
        <a:defRPr sz="3657" kern="1200">
          <a:solidFill>
            <a:schemeClr val="tx1"/>
          </a:solidFill>
          <a:latin typeface="+mn-lt"/>
          <a:ea typeface="+mn-ea"/>
          <a:cs typeface="+mn-cs"/>
        </a:defRPr>
      </a:lvl6pPr>
      <a:lvl7pPr marL="5572811" algn="l" defTabSz="928802" rtl="0" eaLnBrk="1" latinLnBrk="0" hangingPunct="1">
        <a:defRPr sz="3657" kern="1200">
          <a:solidFill>
            <a:schemeClr val="tx1"/>
          </a:solidFill>
          <a:latin typeface="+mn-lt"/>
          <a:ea typeface="+mn-ea"/>
          <a:cs typeface="+mn-cs"/>
        </a:defRPr>
      </a:lvl7pPr>
      <a:lvl8pPr marL="6501613" algn="l" defTabSz="928802" rtl="0" eaLnBrk="1" latinLnBrk="0" hangingPunct="1">
        <a:defRPr sz="3657" kern="1200">
          <a:solidFill>
            <a:schemeClr val="tx1"/>
          </a:solidFill>
          <a:latin typeface="+mn-lt"/>
          <a:ea typeface="+mn-ea"/>
          <a:cs typeface="+mn-cs"/>
        </a:defRPr>
      </a:lvl8pPr>
      <a:lvl9pPr marL="7430414" algn="l" defTabSz="928802" rtl="0" eaLnBrk="1" latinLnBrk="0" hangingPunct="1">
        <a:defRPr sz="36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24597" y="1334146"/>
            <a:ext cx="25924022" cy="9176020"/>
          </a:xfrm>
        </p:spPr>
        <p:txBody>
          <a:bodyPr rtlCol="0">
            <a:normAutofit/>
          </a:bodyPr>
          <a:lstStyle/>
          <a:p>
            <a:pPr algn="ctr" rtl="0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Результаты входного контроля</a:t>
            </a: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декабрь  2020-2021 </a:t>
            </a:r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уч.год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1089" y="-1661843"/>
            <a:ext cx="22720587" cy="2271040"/>
          </a:xfrm>
        </p:spPr>
        <p:txBody>
          <a:bodyPr rtlCol="0">
            <a:normAutofit/>
          </a:bodyPr>
          <a:lstStyle/>
          <a:p>
            <a:pPr algn="ctr" rtl="0"/>
            <a:r>
              <a:rPr lang="ru-RU" dirty="0">
                <a:latin typeface="A431" panose="02020B00000000000000" pitchFamily="18" charset="0"/>
              </a:rPr>
              <a:t>Центр лицензирования, аккредитации и качества образования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6" y="3126886"/>
            <a:ext cx="23932741" cy="601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0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>
            <a:fillRect/>
          </a:stretch>
        </p:blipFill>
        <p:spPr>
          <a:xfrm>
            <a:off x="395416" y="1857587"/>
            <a:ext cx="8872152" cy="10227321"/>
          </a:xfrm>
        </p:spPr>
      </p:pic>
      <p:sp>
        <p:nvSpPr>
          <p:cNvPr id="5" name="TextBox 1"/>
          <p:cNvSpPr txBox="1">
            <a:spLocks noGrp="1"/>
          </p:cNvSpPr>
          <p:nvPr>
            <p:ph type="body" sz="half" idx="2"/>
          </p:nvPr>
        </p:nvSpPr>
        <p:spPr>
          <a:xfrm>
            <a:off x="9594442" y="1857587"/>
            <a:ext cx="12232512" cy="9287933"/>
          </a:xfrm>
          <a:prstGeom prst="rect">
            <a:avLst/>
          </a:prstGeom>
        </p:spPr>
        <p:txBody>
          <a:bodyPr wrap="square" rtlCol="0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600" b="1" cap="none" spc="0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Распределение результатов </a:t>
            </a:r>
          </a:p>
          <a:p>
            <a:pPr algn="ctr"/>
            <a:r>
              <a:rPr lang="ru-RU" sz="9600" b="1" cap="none" spc="0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входного</a:t>
            </a:r>
            <a:r>
              <a:rPr lang="ru-RU" sz="9600" b="1" cap="none" spc="0" baseline="0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контроля </a:t>
            </a:r>
            <a:r>
              <a:rPr lang="ru-RU" sz="9600" b="1" cap="none" spc="0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по уровням </a:t>
            </a:r>
            <a:r>
              <a:rPr lang="ru-RU" sz="9600" b="1" cap="none" spc="0" dirty="0" err="1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обученности</a:t>
            </a:r>
            <a:endParaRPr lang="ru-RU" sz="9600" b="1" cap="none" spc="0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0261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11095"/>
              </p:ext>
            </p:extLst>
          </p:nvPr>
        </p:nvGraphicFramePr>
        <p:xfrm>
          <a:off x="1030779" y="681644"/>
          <a:ext cx="22294734" cy="12552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6761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D2870117-EC99-4FEC-AA04-5766D8C43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749985"/>
              </p:ext>
            </p:extLst>
          </p:nvPr>
        </p:nvGraphicFramePr>
        <p:xfrm>
          <a:off x="798022" y="515389"/>
          <a:ext cx="22909875" cy="1271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0219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9EB91B6C-53D9-4881-B98E-5DD6EF608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691514"/>
              </p:ext>
            </p:extLst>
          </p:nvPr>
        </p:nvGraphicFramePr>
        <p:xfrm>
          <a:off x="548639" y="515389"/>
          <a:ext cx="22943127" cy="1283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3805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9EB91B6C-53D9-4881-B98E-5DD6EF608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919799"/>
              </p:ext>
            </p:extLst>
          </p:nvPr>
        </p:nvGraphicFramePr>
        <p:xfrm>
          <a:off x="1030778" y="498765"/>
          <a:ext cx="22095229" cy="12851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8344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234F567-AFB2-4BEC-B0C2-3EA322A23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666750"/>
            <a:ext cx="7600950" cy="1232535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ru-RU" sz="10835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ru-RU" sz="10835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Участники входного контроля</a:t>
            </a:r>
            <a:endParaRPr lang="en-US" sz="10835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28" name="Picture 4" descr="https://blackseatv.com/wp-content/uploads/2016/03/%D1%81%D1%82%D1%83%D0%B4%D0%B5%D0%BD%D1%82%D1%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0" y="666751"/>
            <a:ext cx="15716250" cy="1249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7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520D1FF8-A973-4A00-8910-69405C27B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884213"/>
              </p:ext>
            </p:extLst>
          </p:nvPr>
        </p:nvGraphicFramePr>
        <p:xfrm>
          <a:off x="857252" y="895350"/>
          <a:ext cx="23501349" cy="11934297"/>
        </p:xfrm>
        <a:graphic>
          <a:graphicData uri="http://schemas.openxmlformats.org/drawingml/2006/table">
            <a:tbl>
              <a:tblPr firstRow="1" lastRow="1" bandRow="1">
                <a:tableStyleId>{93296810-A885-4BE3-A3E7-6D5BEEA58F35}</a:tableStyleId>
              </a:tblPr>
              <a:tblGrid>
                <a:gridCol w="8540748">
                  <a:extLst>
                    <a:ext uri="{9D8B030D-6E8A-4147-A177-3AD203B41FA5}">
                      <a16:colId xmlns:a16="http://schemas.microsoft.com/office/drawing/2014/main" val="320144671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53903849"/>
                    </a:ext>
                  </a:extLst>
                </a:gridCol>
                <a:gridCol w="6476111">
                  <a:extLst>
                    <a:ext uri="{9D8B030D-6E8A-4147-A177-3AD203B41FA5}">
                      <a16:colId xmlns:a16="http://schemas.microsoft.com/office/drawing/2014/main" val="2184552310"/>
                    </a:ext>
                  </a:extLst>
                </a:gridCol>
                <a:gridCol w="4420490">
                  <a:extLst>
                    <a:ext uri="{9D8B030D-6E8A-4147-A177-3AD203B41FA5}">
                      <a16:colId xmlns:a16="http://schemas.microsoft.com/office/drawing/2014/main" val="2569595893"/>
                    </a:ext>
                  </a:extLst>
                </a:gridCol>
              </a:tblGrid>
              <a:tr h="3390020">
                <a:tc>
                  <a:txBody>
                    <a:bodyPr/>
                    <a:lstStyle/>
                    <a:p>
                      <a:pPr algn="ctr"/>
                      <a:r>
                        <a:rPr lang="ru-RU" sz="4800" noProof="0" dirty="0">
                          <a:solidFill>
                            <a:srgbClr val="00B0F0"/>
                          </a:solidFill>
                        </a:rPr>
                        <a:t>Институт</a:t>
                      </a:r>
                      <a:r>
                        <a:rPr lang="ru-RU" sz="4800" baseline="0" noProof="0" dirty="0">
                          <a:solidFill>
                            <a:srgbClr val="00B0F0"/>
                          </a:solidFill>
                        </a:rPr>
                        <a:t> / Факультет</a:t>
                      </a:r>
                      <a:endParaRPr lang="ru-RU" sz="4800" noProof="0" dirty="0">
                        <a:solidFill>
                          <a:srgbClr val="00B0F0"/>
                        </a:solidFill>
                      </a:endParaRPr>
                    </a:p>
                  </a:txBody>
                  <a:tcPr marL="247683" marR="247683" marT="123843" marB="12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noProof="0" dirty="0">
                          <a:solidFill>
                            <a:srgbClr val="00B0F0"/>
                          </a:solidFill>
                        </a:rPr>
                        <a:t>Кафедры</a:t>
                      </a:r>
                    </a:p>
                  </a:txBody>
                  <a:tcPr marL="247683" marR="247683" marT="123843" marB="12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noProof="0" dirty="0">
                          <a:solidFill>
                            <a:srgbClr val="00B0F0"/>
                          </a:solidFill>
                        </a:rPr>
                        <a:t>Количество образовательных программ</a:t>
                      </a:r>
                    </a:p>
                  </a:txBody>
                  <a:tcPr marL="247683" marR="247683" marT="123843" marB="12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noProof="0" dirty="0">
                          <a:solidFill>
                            <a:srgbClr val="00B0F0"/>
                          </a:solidFill>
                        </a:rPr>
                        <a:t>Количество студентов</a:t>
                      </a:r>
                    </a:p>
                  </a:txBody>
                  <a:tcPr marL="247683" marR="247683" marT="123843" marB="123843" anchor="ctr"/>
                </a:tc>
                <a:extLst>
                  <a:ext uri="{0D108BD9-81ED-4DB2-BD59-A6C34878D82A}">
                    <a16:rowId xmlns:a16="http://schemas.microsoft.com/office/drawing/2014/main" val="3514444297"/>
                  </a:ext>
                </a:extLst>
              </a:tr>
              <a:tr h="1374844">
                <a:tc>
                  <a:txBody>
                    <a:bodyPr/>
                    <a:lstStyle/>
                    <a:p>
                      <a:pPr algn="l"/>
                      <a:r>
                        <a:rPr lang="ru-RU" sz="4800" dirty="0">
                          <a:solidFill>
                            <a:srgbClr val="00B0F0"/>
                          </a:solidFill>
                        </a:rPr>
                        <a:t>Институт педагогики</a:t>
                      </a:r>
                    </a:p>
                  </a:txBody>
                  <a:tcPr marL="247683" marR="247683" marT="123843" marB="12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00B0F0"/>
                          </a:solidFill>
                        </a:rPr>
                        <a:t>3</a:t>
                      </a:r>
                    </a:p>
                  </a:txBody>
                  <a:tcPr marL="247683" marR="247683" marT="123843" marB="12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00B0F0"/>
                          </a:solidFill>
                        </a:rPr>
                        <a:t>6</a:t>
                      </a:r>
                    </a:p>
                  </a:txBody>
                  <a:tcPr marL="247683" marR="247683" marT="123843" marB="12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00B0F0"/>
                          </a:solidFill>
                        </a:rPr>
                        <a:t>134</a:t>
                      </a:r>
                    </a:p>
                  </a:txBody>
                  <a:tcPr marL="247683" marR="247683" marT="123843" marB="123843" anchor="ctr"/>
                </a:tc>
                <a:extLst>
                  <a:ext uri="{0D108BD9-81ED-4DB2-BD59-A6C34878D82A}">
                    <a16:rowId xmlns:a16="http://schemas.microsoft.com/office/drawing/2014/main" val="1858211416"/>
                  </a:ext>
                </a:extLst>
              </a:tr>
              <a:tr h="1374844">
                <a:tc>
                  <a:txBody>
                    <a:bodyPr/>
                    <a:lstStyle/>
                    <a:p>
                      <a:pPr algn="l"/>
                      <a:r>
                        <a:rPr lang="ru-RU" sz="4800" dirty="0">
                          <a:solidFill>
                            <a:srgbClr val="00B0F0"/>
                          </a:solidFill>
                        </a:rPr>
                        <a:t>Институт психологии</a:t>
                      </a:r>
                    </a:p>
                  </a:txBody>
                  <a:tcPr marL="247683" marR="247683" marT="123843" marB="12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00B0F0"/>
                          </a:solidFill>
                        </a:rPr>
                        <a:t>1</a:t>
                      </a:r>
                    </a:p>
                  </a:txBody>
                  <a:tcPr marL="247683" marR="247683" marT="123843" marB="12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00B0F0"/>
                          </a:solidFill>
                        </a:rPr>
                        <a:t>1</a:t>
                      </a:r>
                    </a:p>
                  </a:txBody>
                  <a:tcPr marL="247683" marR="247683" marT="123843" marB="12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00B0F0"/>
                          </a:solidFill>
                        </a:rPr>
                        <a:t>14</a:t>
                      </a:r>
                    </a:p>
                  </a:txBody>
                  <a:tcPr marL="247683" marR="247683" marT="123843" marB="123843" anchor="ctr"/>
                </a:tc>
                <a:extLst>
                  <a:ext uri="{0D108BD9-81ED-4DB2-BD59-A6C34878D82A}">
                    <a16:rowId xmlns:a16="http://schemas.microsoft.com/office/drawing/2014/main" val="1544541516"/>
                  </a:ext>
                </a:extLst>
              </a:tr>
              <a:tr h="2373013">
                <a:tc>
                  <a:txBody>
                    <a:bodyPr/>
                    <a:lstStyle/>
                    <a:p>
                      <a:pPr algn="l"/>
                      <a:r>
                        <a:rPr lang="ru-RU" sz="4800" dirty="0">
                          <a:solidFill>
                            <a:srgbClr val="00B0F0"/>
                          </a:solidFill>
                        </a:rPr>
                        <a:t>Институт</a:t>
                      </a:r>
                      <a:r>
                        <a:rPr lang="ru-RU" sz="4800" baseline="0" dirty="0">
                          <a:solidFill>
                            <a:srgbClr val="00B0F0"/>
                          </a:solidFill>
                        </a:rPr>
                        <a:t> лингвистики и мировых языков</a:t>
                      </a:r>
                      <a:endParaRPr lang="ru-RU" sz="4800" dirty="0">
                        <a:solidFill>
                          <a:srgbClr val="00B0F0"/>
                        </a:solidFill>
                      </a:endParaRPr>
                    </a:p>
                  </a:txBody>
                  <a:tcPr marL="247683" marR="247683" marT="123843" marB="12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00B0F0"/>
                          </a:solidFill>
                        </a:rPr>
                        <a:t>3</a:t>
                      </a:r>
                    </a:p>
                  </a:txBody>
                  <a:tcPr marL="247683" marR="247683" marT="123843" marB="12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00B0F0"/>
                          </a:solidFill>
                        </a:rPr>
                        <a:t>10</a:t>
                      </a:r>
                    </a:p>
                  </a:txBody>
                  <a:tcPr marL="247683" marR="247683" marT="123843" marB="12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00B0F0"/>
                          </a:solidFill>
                        </a:rPr>
                        <a:t>180</a:t>
                      </a:r>
                    </a:p>
                  </a:txBody>
                  <a:tcPr marL="247683" marR="247683" marT="123843" marB="123843" anchor="ctr"/>
                </a:tc>
                <a:extLst>
                  <a:ext uri="{0D108BD9-81ED-4DB2-BD59-A6C34878D82A}">
                    <a16:rowId xmlns:a16="http://schemas.microsoft.com/office/drawing/2014/main" val="2925535708"/>
                  </a:ext>
                </a:extLst>
              </a:tr>
              <a:tr h="1710788">
                <a:tc>
                  <a:txBody>
                    <a:bodyPr/>
                    <a:lstStyle/>
                    <a:p>
                      <a:pPr algn="l"/>
                      <a:r>
                        <a:rPr lang="ru-RU" sz="4800" dirty="0">
                          <a:solidFill>
                            <a:srgbClr val="00B0F0"/>
                          </a:solidFill>
                        </a:rPr>
                        <a:t>Институт социальных отношений</a:t>
                      </a:r>
                    </a:p>
                  </a:txBody>
                  <a:tcPr marL="247683" marR="247683" marT="123843" marB="12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00B0F0"/>
                          </a:solidFill>
                        </a:rPr>
                        <a:t>2</a:t>
                      </a:r>
                    </a:p>
                  </a:txBody>
                  <a:tcPr marL="247683" marR="247683" marT="123843" marB="12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00B0F0"/>
                          </a:solidFill>
                        </a:rPr>
                        <a:t>2</a:t>
                      </a:r>
                    </a:p>
                  </a:txBody>
                  <a:tcPr marL="247683" marR="247683" marT="123843" marB="12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00B0F0"/>
                          </a:solidFill>
                        </a:rPr>
                        <a:t>34</a:t>
                      </a:r>
                    </a:p>
                  </a:txBody>
                  <a:tcPr marL="247683" marR="247683" marT="123843" marB="123843" anchor="ctr"/>
                </a:tc>
                <a:extLst>
                  <a:ext uri="{0D108BD9-81ED-4DB2-BD59-A6C34878D82A}">
                    <a16:rowId xmlns:a16="http://schemas.microsoft.com/office/drawing/2014/main" val="113025030"/>
                  </a:ext>
                </a:extLst>
              </a:tr>
              <a:tr h="1710788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00B0F0"/>
                          </a:solidFill>
                        </a:rPr>
                        <a:t>4 института</a:t>
                      </a:r>
                    </a:p>
                  </a:txBody>
                  <a:tcPr marL="247683" marR="247683" marT="123843" marB="12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00B0F0"/>
                          </a:solidFill>
                        </a:rPr>
                        <a:t>9 кафедр</a:t>
                      </a:r>
                    </a:p>
                  </a:txBody>
                  <a:tcPr marL="247683" marR="247683" marT="123843" marB="12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>
                          <a:solidFill>
                            <a:srgbClr val="00B0F0"/>
                          </a:solidFill>
                        </a:rPr>
                        <a:t>19 </a:t>
                      </a:r>
                      <a:r>
                        <a:rPr lang="ru-RU" sz="4800" dirty="0">
                          <a:solidFill>
                            <a:srgbClr val="00B0F0"/>
                          </a:solidFill>
                        </a:rPr>
                        <a:t>программ</a:t>
                      </a:r>
                    </a:p>
                  </a:txBody>
                  <a:tcPr marL="247683" marR="247683" marT="123843" marB="12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>
                          <a:solidFill>
                            <a:srgbClr val="00B0F0"/>
                          </a:solidFill>
                        </a:rPr>
                        <a:t>362 студента</a:t>
                      </a:r>
                    </a:p>
                  </a:txBody>
                  <a:tcPr marL="247683" marR="247683" marT="123843" marB="123843" anchor="ctr"/>
                </a:tc>
                <a:extLst>
                  <a:ext uri="{0D108BD9-81ED-4DB2-BD59-A6C34878D82A}">
                    <a16:rowId xmlns:a16="http://schemas.microsoft.com/office/drawing/2014/main" val="3431202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603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393275" y="1219200"/>
            <a:ext cx="7914275" cy="11372850"/>
          </a:xfrm>
        </p:spPr>
        <p:txBody>
          <a:bodyPr>
            <a:noAutofit/>
          </a:bodyPr>
          <a:lstStyle/>
          <a:p>
            <a:r>
              <a:rPr lang="ru-RU" sz="8000" dirty="0"/>
              <a:t>Доля студентов, принявших участие в тестировании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19200"/>
            <a:ext cx="12382500" cy="11525249"/>
          </a:xfrm>
        </p:spPr>
      </p:pic>
    </p:spTree>
    <p:extLst>
      <p:ext uri="{BB962C8B-B14F-4D97-AF65-F5344CB8AC3E}">
        <p14:creationId xmlns:p14="http://schemas.microsoft.com/office/powerpoint/2010/main" val="819990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8883310"/>
              </p:ext>
            </p:extLst>
          </p:nvPr>
        </p:nvGraphicFramePr>
        <p:xfrm>
          <a:off x="980902" y="615142"/>
          <a:ext cx="23009629" cy="12552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233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547641"/>
              </p:ext>
            </p:extLst>
          </p:nvPr>
        </p:nvGraphicFramePr>
        <p:xfrm>
          <a:off x="498765" y="964278"/>
          <a:ext cx="22627242" cy="12252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2599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5126590"/>
              </p:ext>
            </p:extLst>
          </p:nvPr>
        </p:nvGraphicFramePr>
        <p:xfrm>
          <a:off x="964277" y="482138"/>
          <a:ext cx="22826748" cy="12751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041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375412"/>
              </p:ext>
            </p:extLst>
          </p:nvPr>
        </p:nvGraphicFramePr>
        <p:xfrm>
          <a:off x="648394" y="731519"/>
          <a:ext cx="22344610" cy="1278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561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269210"/>
              </p:ext>
            </p:extLst>
          </p:nvPr>
        </p:nvGraphicFramePr>
        <p:xfrm>
          <a:off x="1097280" y="781396"/>
          <a:ext cx="21962225" cy="12502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461795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846</TotalTime>
  <Words>196</Words>
  <Application>Microsoft Office PowerPoint</Application>
  <PresentationFormat>Произвольный</PresentationFormat>
  <Paragraphs>54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A431</vt:lpstr>
      <vt:lpstr>Calibri</vt:lpstr>
      <vt:lpstr>Century Gothic</vt:lpstr>
      <vt:lpstr>Wingdings 3</vt:lpstr>
      <vt:lpstr>Сектор</vt:lpstr>
      <vt:lpstr>Результаты входного контроля      декабрь  2020-2021 уч.год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входного контроля    декабрь  2020-2021уч. года</dc:title>
  <dc:creator>603k1</dc:creator>
  <cp:lastModifiedBy>Молчанова Оксана Анатольевна</cp:lastModifiedBy>
  <cp:revision>52</cp:revision>
  <dcterms:created xsi:type="dcterms:W3CDTF">2021-01-20T12:12:15Z</dcterms:created>
  <dcterms:modified xsi:type="dcterms:W3CDTF">2021-03-17T08:55:05Z</dcterms:modified>
</cp:coreProperties>
</file>