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85" r:id="rId2"/>
    <p:sldId id="305" r:id="rId3"/>
    <p:sldId id="306" r:id="rId4"/>
    <p:sldId id="291" r:id="rId5"/>
    <p:sldId id="307" r:id="rId6"/>
    <p:sldId id="287" r:id="rId7"/>
    <p:sldId id="303" r:id="rId8"/>
    <p:sldId id="304" r:id="rId9"/>
    <p:sldId id="290" r:id="rId10"/>
    <p:sldId id="283" r:id="rId11"/>
  </p:sldIdLst>
  <p:sldSz cx="12188825" cy="6858000"/>
  <p:notesSz cx="6797675" cy="9926638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00"/>
    <a:srgbClr val="66FF66"/>
    <a:srgbClr val="00CC00"/>
    <a:srgbClr val="FF0000"/>
    <a:srgbClr val="FF3300"/>
    <a:srgbClr val="00FF00"/>
    <a:srgbClr val="E9E9EA"/>
    <a:srgbClr val="5BF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EE0AF3-DC04-4DD4-B8AA-1DD41B22337F}" v="1" dt="2020-06-04T17:18:03.557"/>
  </p1510:revLst>
</p1510:revInfo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660"/>
  </p:normalViewPr>
  <p:slideViewPr>
    <p:cSldViewPr showGuides="1">
      <p:cViewPr varScale="1">
        <p:scale>
          <a:sx n="89" d="100"/>
          <a:sy n="89" d="100"/>
        </p:scale>
        <p:origin x="302" y="77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Захарова Марина Владимировна" userId="404c00d3-f621-46be-a6c5-8adac1492552" providerId="ADAL" clId="{F1EE0AF3-DC04-4DD4-B8AA-1DD41B22337F}"/>
    <pc:docChg chg="custSel modSld">
      <pc:chgData name="Захарова Марина Владимировна" userId="404c00d3-f621-46be-a6c5-8adac1492552" providerId="ADAL" clId="{F1EE0AF3-DC04-4DD4-B8AA-1DD41B22337F}" dt="2020-06-04T17:18:26.372" v="2" actId="1076"/>
      <pc:docMkLst>
        <pc:docMk/>
      </pc:docMkLst>
      <pc:sldChg chg="addSp delSp modSp mod">
        <pc:chgData name="Захарова Марина Владимировна" userId="404c00d3-f621-46be-a6c5-8adac1492552" providerId="ADAL" clId="{F1EE0AF3-DC04-4DD4-B8AA-1DD41B22337F}" dt="2020-06-04T17:18:26.372" v="2" actId="1076"/>
        <pc:sldMkLst>
          <pc:docMk/>
          <pc:sldMk cId="3060492166" sldId="288"/>
        </pc:sldMkLst>
        <pc:picChg chg="del">
          <ac:chgData name="Захарова Марина Владимировна" userId="404c00d3-f621-46be-a6c5-8adac1492552" providerId="ADAL" clId="{F1EE0AF3-DC04-4DD4-B8AA-1DD41B22337F}" dt="2020-06-04T17:17:57.128" v="0" actId="478"/>
          <ac:picMkLst>
            <pc:docMk/>
            <pc:sldMk cId="3060492166" sldId="288"/>
            <ac:picMk id="2" creationId="{0C1ABF22-4AF2-4EDE-86E7-AB05AC5D7513}"/>
          </ac:picMkLst>
        </pc:picChg>
        <pc:picChg chg="add mod">
          <ac:chgData name="Захарова Марина Владимировна" userId="404c00d3-f621-46be-a6c5-8adac1492552" providerId="ADAL" clId="{F1EE0AF3-DC04-4DD4-B8AA-1DD41B22337F}" dt="2020-06-04T17:18:26.372" v="2" actId="1076"/>
          <ac:picMkLst>
            <pc:docMk/>
            <pc:sldMk cId="3060492166" sldId="288"/>
            <ac:picMk id="3" creationId="{508D44F2-332A-4274-AB09-25B81BABCF4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3887C1-C000-455A-97D3-DCF2190E1ADB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6583BC-C635-4104-A8A8-1D9816196F1F}">
      <dgm:prSet phldrT="[Текст]" custT="1"/>
      <dgm:spPr/>
      <dgm:t>
        <a:bodyPr/>
        <a:lstStyle/>
        <a:p>
          <a:r>
            <a:rPr lang="ru-RU" sz="3000" dirty="0" smtClean="0"/>
            <a:t>   Лицензирование специальности </a:t>
          </a:r>
        </a:p>
        <a:p>
          <a:r>
            <a:rPr lang="ru-RU" sz="3000" dirty="0" smtClean="0"/>
            <a:t>   31.03.05 Стоматология</a:t>
          </a:r>
          <a:endParaRPr lang="ru-RU" sz="3000" dirty="0"/>
        </a:p>
      </dgm:t>
    </dgm:pt>
    <dgm:pt modelId="{9AD3C4BA-B9AB-4535-B118-E5746FC0B86E}" type="parTrans" cxnId="{C36B4EA9-6F07-44E7-923D-38BF1D747D8F}">
      <dgm:prSet/>
      <dgm:spPr/>
      <dgm:t>
        <a:bodyPr/>
        <a:lstStyle/>
        <a:p>
          <a:endParaRPr lang="ru-RU"/>
        </a:p>
      </dgm:t>
    </dgm:pt>
    <dgm:pt modelId="{D5FBFF7D-9A68-437A-AA88-E119E428AE91}" type="sibTrans" cxnId="{C36B4EA9-6F07-44E7-923D-38BF1D747D8F}">
      <dgm:prSet/>
      <dgm:spPr/>
      <dgm:t>
        <a:bodyPr/>
        <a:lstStyle/>
        <a:p>
          <a:endParaRPr lang="ru-RU"/>
        </a:p>
      </dgm:t>
    </dgm:pt>
    <dgm:pt modelId="{F2CE2A46-2C4E-4566-8C71-1F11405FAF8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/>
            <a:t>Участие в апробации проекта «Модель оценки качества реализации образовательных программ высшего образования в части формирования универсальной компетенции в области экономической культуры, в том числе финансовой грамотности»</a:t>
          </a:r>
        </a:p>
      </dgm:t>
    </dgm:pt>
    <dgm:pt modelId="{D0222BCF-292A-4288-805B-AC841BD8A340}" type="parTrans" cxnId="{39B73BD0-F2F3-4410-B6FE-E7BC96633857}">
      <dgm:prSet/>
      <dgm:spPr/>
      <dgm:t>
        <a:bodyPr/>
        <a:lstStyle/>
        <a:p>
          <a:endParaRPr lang="ru-RU"/>
        </a:p>
      </dgm:t>
    </dgm:pt>
    <dgm:pt modelId="{CD1991C8-C8FD-49EC-8FBE-9C12206EE82E}" type="sibTrans" cxnId="{39B73BD0-F2F3-4410-B6FE-E7BC96633857}">
      <dgm:prSet/>
      <dgm:spPr/>
      <dgm:t>
        <a:bodyPr/>
        <a:lstStyle/>
        <a:p>
          <a:endParaRPr lang="ru-RU"/>
        </a:p>
      </dgm:t>
    </dgm:pt>
    <dgm:pt modelId="{F7D4C2BF-2552-4641-BCA4-FFF2787376D3}">
      <dgm:prSet phldrT="[Текст]"/>
      <dgm:spPr/>
      <dgm:t>
        <a:bodyPr/>
        <a:lstStyle/>
        <a:p>
          <a:r>
            <a:rPr lang="ru-RU" dirty="0" smtClean="0"/>
            <a:t>Профессионально-общественная аккредитация 5 образовательных программ</a:t>
          </a:r>
        </a:p>
      </dgm:t>
    </dgm:pt>
    <dgm:pt modelId="{5C8C0CA9-5CEB-4599-A1D3-5C63A6A1066B}" type="parTrans" cxnId="{C3CD4706-7473-4385-80BA-317E2C589931}">
      <dgm:prSet/>
      <dgm:spPr/>
      <dgm:t>
        <a:bodyPr/>
        <a:lstStyle/>
        <a:p>
          <a:endParaRPr lang="ru-RU"/>
        </a:p>
      </dgm:t>
    </dgm:pt>
    <dgm:pt modelId="{8D8ACF3E-46D8-4ECF-BFC2-B7223907AFF2}" type="sibTrans" cxnId="{C3CD4706-7473-4385-80BA-317E2C589931}">
      <dgm:prSet/>
      <dgm:spPr/>
      <dgm:t>
        <a:bodyPr/>
        <a:lstStyle/>
        <a:p>
          <a:endParaRPr lang="ru-RU"/>
        </a:p>
      </dgm:t>
    </dgm:pt>
    <dgm:pt modelId="{D2535545-CF8A-4E12-990B-A6F029B9CB60}" type="pres">
      <dgm:prSet presAssocID="{453887C1-C000-455A-97D3-DCF2190E1ADB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74A9AF5-9EA8-4E5C-9E94-3E892C76C72F}" type="pres">
      <dgm:prSet presAssocID="{AF6583BC-C635-4104-A8A8-1D9816196F1F}" presName="circle1" presStyleLbl="node1" presStyleIdx="0" presStyleCnt="3"/>
      <dgm:spPr/>
    </dgm:pt>
    <dgm:pt modelId="{5ABF869B-FC56-4E4C-92D7-14A56B714083}" type="pres">
      <dgm:prSet presAssocID="{AF6583BC-C635-4104-A8A8-1D9816196F1F}" presName="space" presStyleCnt="0"/>
      <dgm:spPr/>
    </dgm:pt>
    <dgm:pt modelId="{0DD4961F-DB48-474D-AAB7-B3CA6DF18139}" type="pres">
      <dgm:prSet presAssocID="{AF6583BC-C635-4104-A8A8-1D9816196F1F}" presName="rect1" presStyleLbl="alignAcc1" presStyleIdx="0" presStyleCnt="3" custLinFactNeighborX="10698" custLinFactNeighborY="2667"/>
      <dgm:spPr/>
      <dgm:t>
        <a:bodyPr/>
        <a:lstStyle/>
        <a:p>
          <a:endParaRPr lang="ru-RU"/>
        </a:p>
      </dgm:t>
    </dgm:pt>
    <dgm:pt modelId="{559093B4-5780-438C-8983-453E09DAC5FB}" type="pres">
      <dgm:prSet presAssocID="{F2CE2A46-2C4E-4566-8C71-1F11405FAF80}" presName="vertSpace2" presStyleLbl="node1" presStyleIdx="0" presStyleCnt="3"/>
      <dgm:spPr/>
    </dgm:pt>
    <dgm:pt modelId="{F450280F-2BEF-4938-9626-679A60C55988}" type="pres">
      <dgm:prSet presAssocID="{F2CE2A46-2C4E-4566-8C71-1F11405FAF80}" presName="circle2" presStyleLbl="node1" presStyleIdx="1" presStyleCnt="3"/>
      <dgm:spPr/>
    </dgm:pt>
    <dgm:pt modelId="{350B9752-B7A6-4E38-A844-1E2D5EE03E62}" type="pres">
      <dgm:prSet presAssocID="{F2CE2A46-2C4E-4566-8C71-1F11405FAF80}" presName="rect2" presStyleLbl="alignAcc1" presStyleIdx="1" presStyleCnt="3"/>
      <dgm:spPr/>
      <dgm:t>
        <a:bodyPr/>
        <a:lstStyle/>
        <a:p>
          <a:endParaRPr lang="ru-RU"/>
        </a:p>
      </dgm:t>
    </dgm:pt>
    <dgm:pt modelId="{CC0037F5-DF04-44CD-95E0-59EC01FFA585}" type="pres">
      <dgm:prSet presAssocID="{F7D4C2BF-2552-4641-BCA4-FFF2787376D3}" presName="vertSpace3" presStyleLbl="node1" presStyleIdx="1" presStyleCnt="3"/>
      <dgm:spPr/>
    </dgm:pt>
    <dgm:pt modelId="{F31E3F4C-BE27-4367-9C05-11AF06253E14}" type="pres">
      <dgm:prSet presAssocID="{F7D4C2BF-2552-4641-BCA4-FFF2787376D3}" presName="circle3" presStyleLbl="node1" presStyleIdx="2" presStyleCnt="3"/>
      <dgm:spPr/>
    </dgm:pt>
    <dgm:pt modelId="{7BAFC403-749F-4115-8E56-3C816BF3F7CC}" type="pres">
      <dgm:prSet presAssocID="{F7D4C2BF-2552-4641-BCA4-FFF2787376D3}" presName="rect3" presStyleLbl="alignAcc1" presStyleIdx="2" presStyleCnt="3"/>
      <dgm:spPr/>
      <dgm:t>
        <a:bodyPr/>
        <a:lstStyle/>
        <a:p>
          <a:endParaRPr lang="ru-RU"/>
        </a:p>
      </dgm:t>
    </dgm:pt>
    <dgm:pt modelId="{27FEC2F6-905B-4067-A59F-E0063165BA75}" type="pres">
      <dgm:prSet presAssocID="{AF6583BC-C635-4104-A8A8-1D9816196F1F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826299-1986-49CB-8B73-41FADA754900}" type="pres">
      <dgm:prSet presAssocID="{F2CE2A46-2C4E-4566-8C71-1F11405FAF80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BFF7D9-CC89-4523-81DB-048A6B6FBBB5}" type="pres">
      <dgm:prSet presAssocID="{F7D4C2BF-2552-4641-BCA4-FFF2787376D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14D2FA-9340-4111-BA73-F6065AEB0265}" type="presOf" srcId="{453887C1-C000-455A-97D3-DCF2190E1ADB}" destId="{D2535545-CF8A-4E12-990B-A6F029B9CB60}" srcOrd="0" destOrd="0" presId="urn:microsoft.com/office/officeart/2005/8/layout/target3"/>
    <dgm:cxn modelId="{C4240C38-68F3-4AEA-9266-F81C6196376B}" type="presOf" srcId="{F7D4C2BF-2552-4641-BCA4-FFF2787376D3}" destId="{22BFF7D9-CC89-4523-81DB-048A6B6FBBB5}" srcOrd="1" destOrd="0" presId="urn:microsoft.com/office/officeart/2005/8/layout/target3"/>
    <dgm:cxn modelId="{31A621EA-F525-4CB5-A29F-9A08F8EE1C16}" type="presOf" srcId="{F2CE2A46-2C4E-4566-8C71-1F11405FAF80}" destId="{CF826299-1986-49CB-8B73-41FADA754900}" srcOrd="1" destOrd="0" presId="urn:microsoft.com/office/officeart/2005/8/layout/target3"/>
    <dgm:cxn modelId="{333B5D89-6C31-48EB-AC2D-BC9CCE38471B}" type="presOf" srcId="{AF6583BC-C635-4104-A8A8-1D9816196F1F}" destId="{27FEC2F6-905B-4067-A59F-E0063165BA75}" srcOrd="1" destOrd="0" presId="urn:microsoft.com/office/officeart/2005/8/layout/target3"/>
    <dgm:cxn modelId="{76E4AD4B-2278-4467-9758-22A30194F2BA}" type="presOf" srcId="{AF6583BC-C635-4104-A8A8-1D9816196F1F}" destId="{0DD4961F-DB48-474D-AAB7-B3CA6DF18139}" srcOrd="0" destOrd="0" presId="urn:microsoft.com/office/officeart/2005/8/layout/target3"/>
    <dgm:cxn modelId="{D5F5A4CD-C240-4FD1-A6C5-F9068C1F40E4}" type="presOf" srcId="{F2CE2A46-2C4E-4566-8C71-1F11405FAF80}" destId="{350B9752-B7A6-4E38-A844-1E2D5EE03E62}" srcOrd="0" destOrd="0" presId="urn:microsoft.com/office/officeart/2005/8/layout/target3"/>
    <dgm:cxn modelId="{792DE5F5-8A2C-4399-A2C7-81DB4B531737}" type="presOf" srcId="{F7D4C2BF-2552-4641-BCA4-FFF2787376D3}" destId="{7BAFC403-749F-4115-8E56-3C816BF3F7CC}" srcOrd="0" destOrd="0" presId="urn:microsoft.com/office/officeart/2005/8/layout/target3"/>
    <dgm:cxn modelId="{39B73BD0-F2F3-4410-B6FE-E7BC96633857}" srcId="{453887C1-C000-455A-97D3-DCF2190E1ADB}" destId="{F2CE2A46-2C4E-4566-8C71-1F11405FAF80}" srcOrd="1" destOrd="0" parTransId="{D0222BCF-292A-4288-805B-AC841BD8A340}" sibTransId="{CD1991C8-C8FD-49EC-8FBE-9C12206EE82E}"/>
    <dgm:cxn modelId="{C36B4EA9-6F07-44E7-923D-38BF1D747D8F}" srcId="{453887C1-C000-455A-97D3-DCF2190E1ADB}" destId="{AF6583BC-C635-4104-A8A8-1D9816196F1F}" srcOrd="0" destOrd="0" parTransId="{9AD3C4BA-B9AB-4535-B118-E5746FC0B86E}" sibTransId="{D5FBFF7D-9A68-437A-AA88-E119E428AE91}"/>
    <dgm:cxn modelId="{C3CD4706-7473-4385-80BA-317E2C589931}" srcId="{453887C1-C000-455A-97D3-DCF2190E1ADB}" destId="{F7D4C2BF-2552-4641-BCA4-FFF2787376D3}" srcOrd="2" destOrd="0" parTransId="{5C8C0CA9-5CEB-4599-A1D3-5C63A6A1066B}" sibTransId="{8D8ACF3E-46D8-4ECF-BFC2-B7223907AFF2}"/>
    <dgm:cxn modelId="{D4FE31A6-FF6F-4798-988E-827160F4872E}" type="presParOf" srcId="{D2535545-CF8A-4E12-990B-A6F029B9CB60}" destId="{074A9AF5-9EA8-4E5C-9E94-3E892C76C72F}" srcOrd="0" destOrd="0" presId="urn:microsoft.com/office/officeart/2005/8/layout/target3"/>
    <dgm:cxn modelId="{B22ED224-2373-4BFC-9E03-6EA5F187EDA9}" type="presParOf" srcId="{D2535545-CF8A-4E12-990B-A6F029B9CB60}" destId="{5ABF869B-FC56-4E4C-92D7-14A56B714083}" srcOrd="1" destOrd="0" presId="urn:microsoft.com/office/officeart/2005/8/layout/target3"/>
    <dgm:cxn modelId="{84C5D814-CD8D-4CC1-A01A-8112FCD08D28}" type="presParOf" srcId="{D2535545-CF8A-4E12-990B-A6F029B9CB60}" destId="{0DD4961F-DB48-474D-AAB7-B3CA6DF18139}" srcOrd="2" destOrd="0" presId="urn:microsoft.com/office/officeart/2005/8/layout/target3"/>
    <dgm:cxn modelId="{A8884415-802A-428C-BE49-8DC81095F537}" type="presParOf" srcId="{D2535545-CF8A-4E12-990B-A6F029B9CB60}" destId="{559093B4-5780-438C-8983-453E09DAC5FB}" srcOrd="3" destOrd="0" presId="urn:microsoft.com/office/officeart/2005/8/layout/target3"/>
    <dgm:cxn modelId="{4808DF20-B355-4EF6-A96A-4870CCE09121}" type="presParOf" srcId="{D2535545-CF8A-4E12-990B-A6F029B9CB60}" destId="{F450280F-2BEF-4938-9626-679A60C55988}" srcOrd="4" destOrd="0" presId="urn:microsoft.com/office/officeart/2005/8/layout/target3"/>
    <dgm:cxn modelId="{5EA02902-4B59-4EE6-9311-DA60268B0E88}" type="presParOf" srcId="{D2535545-CF8A-4E12-990B-A6F029B9CB60}" destId="{350B9752-B7A6-4E38-A844-1E2D5EE03E62}" srcOrd="5" destOrd="0" presId="urn:microsoft.com/office/officeart/2005/8/layout/target3"/>
    <dgm:cxn modelId="{B38BA080-D48E-4678-8BE7-E38E7987D9EA}" type="presParOf" srcId="{D2535545-CF8A-4E12-990B-A6F029B9CB60}" destId="{CC0037F5-DF04-44CD-95E0-59EC01FFA585}" srcOrd="6" destOrd="0" presId="urn:microsoft.com/office/officeart/2005/8/layout/target3"/>
    <dgm:cxn modelId="{A1109E8D-0560-43BE-8832-1E8E1E6D0654}" type="presParOf" srcId="{D2535545-CF8A-4E12-990B-A6F029B9CB60}" destId="{F31E3F4C-BE27-4367-9C05-11AF06253E14}" srcOrd="7" destOrd="0" presId="urn:microsoft.com/office/officeart/2005/8/layout/target3"/>
    <dgm:cxn modelId="{4362F2F2-6810-46C8-B7FC-F7F8B669DE49}" type="presParOf" srcId="{D2535545-CF8A-4E12-990B-A6F029B9CB60}" destId="{7BAFC403-749F-4115-8E56-3C816BF3F7CC}" srcOrd="8" destOrd="0" presId="urn:microsoft.com/office/officeart/2005/8/layout/target3"/>
    <dgm:cxn modelId="{E3DED618-9BDE-4871-9B90-888E57E62A85}" type="presParOf" srcId="{D2535545-CF8A-4E12-990B-A6F029B9CB60}" destId="{27FEC2F6-905B-4067-A59F-E0063165BA75}" srcOrd="9" destOrd="0" presId="urn:microsoft.com/office/officeart/2005/8/layout/target3"/>
    <dgm:cxn modelId="{50377C2C-8A3D-462E-909D-461758F1E6DD}" type="presParOf" srcId="{D2535545-CF8A-4E12-990B-A6F029B9CB60}" destId="{CF826299-1986-49CB-8B73-41FADA754900}" srcOrd="10" destOrd="0" presId="urn:microsoft.com/office/officeart/2005/8/layout/target3"/>
    <dgm:cxn modelId="{A38A586C-A48E-46F6-A7F9-AC54F0CC2FFE}" type="presParOf" srcId="{D2535545-CF8A-4E12-990B-A6F029B9CB60}" destId="{22BFF7D9-CC89-4523-81DB-048A6B6FBBB5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E6A044-4A9D-4F73-B830-D29800BA60F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E94813-8854-4775-983C-7A2FF3B27DBF}">
      <dgm:prSet phldrT="[Текст]" custT="1"/>
      <dgm:spPr/>
      <dgm:t>
        <a:bodyPr/>
        <a:lstStyle/>
        <a:p>
          <a:pPr>
            <a:spcAft>
              <a:spcPct val="35000"/>
            </a:spcAft>
          </a:pPr>
          <a:endParaRPr lang="ru-RU" sz="2000" b="1" dirty="0"/>
        </a:p>
        <a:p>
          <a:pPr>
            <a:spcAft>
              <a:spcPts val="0"/>
            </a:spcAft>
          </a:pPr>
          <a:r>
            <a:rPr lang="ru-RU" sz="2200" b="1" dirty="0"/>
            <a:t>Научно-исследовательский институт мониторинга </a:t>
          </a:r>
          <a:endParaRPr lang="ru-RU" sz="2200" b="1" dirty="0" smtClean="0"/>
        </a:p>
        <a:p>
          <a:pPr>
            <a:spcAft>
              <a:spcPts val="0"/>
            </a:spcAft>
          </a:pPr>
          <a:r>
            <a:rPr lang="ru-RU" sz="2200" b="1" dirty="0" smtClean="0"/>
            <a:t>качества </a:t>
          </a:r>
          <a:r>
            <a:rPr lang="ru-RU" sz="2200" b="1" dirty="0"/>
            <a:t>образования, </a:t>
          </a:r>
          <a:endParaRPr lang="ru-RU" sz="2200" b="1" dirty="0" smtClean="0"/>
        </a:p>
        <a:p>
          <a:pPr>
            <a:spcAft>
              <a:spcPts val="0"/>
            </a:spcAft>
          </a:pPr>
          <a:r>
            <a:rPr lang="ru-RU" sz="2200" b="1" dirty="0" smtClean="0"/>
            <a:t>г</a:t>
          </a:r>
          <a:r>
            <a:rPr lang="ru-RU" sz="2200" b="1" dirty="0"/>
            <a:t>. Йошкар-Ола</a:t>
          </a:r>
        </a:p>
      </dgm:t>
    </dgm:pt>
    <dgm:pt modelId="{27C66F95-9027-448D-8ABF-2C6ED85C23DC}" type="parTrans" cxnId="{B971819C-A8D9-41A6-BB81-ED80E58BA627}">
      <dgm:prSet/>
      <dgm:spPr/>
      <dgm:t>
        <a:bodyPr/>
        <a:lstStyle/>
        <a:p>
          <a:endParaRPr lang="ru-RU"/>
        </a:p>
      </dgm:t>
    </dgm:pt>
    <dgm:pt modelId="{A771EAB3-22BE-47B3-B32F-63184D28368B}" type="sibTrans" cxnId="{B971819C-A8D9-41A6-BB81-ED80E58BA627}">
      <dgm:prSet/>
      <dgm:spPr/>
      <dgm:t>
        <a:bodyPr/>
        <a:lstStyle/>
        <a:p>
          <a:endParaRPr lang="ru-RU"/>
        </a:p>
      </dgm:t>
    </dgm:pt>
    <dgm:pt modelId="{0F7F699A-B0EC-4F15-8A6D-F5C286BA03EE}">
      <dgm:prSet phldrT="[Текст]" custT="1"/>
      <dgm:spPr/>
      <dgm:t>
        <a:bodyPr lIns="1080000"/>
        <a:lstStyle/>
        <a:p>
          <a:r>
            <a:rPr lang="ru-RU" sz="2400" dirty="0" smtClean="0"/>
            <a:t>Федеральный интернет-экзамен в сфере профессионального образования (ФЭПО)</a:t>
          </a:r>
          <a:endParaRPr lang="ru-RU" sz="2400" dirty="0"/>
        </a:p>
      </dgm:t>
    </dgm:pt>
    <dgm:pt modelId="{9DEBC6F6-7D2B-4F1A-B6ED-A42C61691521}" type="parTrans" cxnId="{37159EFB-7CAF-4980-B9B6-CD036E65EE02}">
      <dgm:prSet/>
      <dgm:spPr/>
      <dgm:t>
        <a:bodyPr/>
        <a:lstStyle/>
        <a:p>
          <a:endParaRPr lang="ru-RU"/>
        </a:p>
      </dgm:t>
    </dgm:pt>
    <dgm:pt modelId="{B75016F0-61D9-4A28-9BD0-2DD2A50BD843}" type="sibTrans" cxnId="{37159EFB-7CAF-4980-B9B6-CD036E65EE02}">
      <dgm:prSet/>
      <dgm:spPr/>
      <dgm:t>
        <a:bodyPr/>
        <a:lstStyle/>
        <a:p>
          <a:endParaRPr lang="ru-RU"/>
        </a:p>
      </dgm:t>
    </dgm:pt>
    <dgm:pt modelId="{6DB0D6C9-3052-4B41-A974-E3BC0B58BFB6}">
      <dgm:prSet phldrT="[Текст]" custT="1"/>
      <dgm:spPr/>
      <dgm:t>
        <a:bodyPr lIns="1080000"/>
        <a:lstStyle/>
        <a:p>
          <a:r>
            <a:rPr lang="ru-RU" sz="2400" dirty="0" smtClean="0"/>
            <a:t>Федеральный интернет-экзамен для выпускников бакалавриата и специалитета (ФИЭБ)</a:t>
          </a:r>
          <a:endParaRPr lang="ru-RU" sz="2400" dirty="0"/>
        </a:p>
      </dgm:t>
    </dgm:pt>
    <dgm:pt modelId="{F2D0953F-F102-4E85-B73D-7ED2F4AA71F6}" type="parTrans" cxnId="{632193B3-449C-49F8-BB37-FEE133E32D85}">
      <dgm:prSet/>
      <dgm:spPr/>
      <dgm:t>
        <a:bodyPr/>
        <a:lstStyle/>
        <a:p>
          <a:endParaRPr lang="ru-RU"/>
        </a:p>
      </dgm:t>
    </dgm:pt>
    <dgm:pt modelId="{ACCD18D7-87F8-400F-BAEE-80589060F5D5}" type="sibTrans" cxnId="{632193B3-449C-49F8-BB37-FEE133E32D85}">
      <dgm:prSet/>
      <dgm:spPr/>
      <dgm:t>
        <a:bodyPr/>
        <a:lstStyle/>
        <a:p>
          <a:endParaRPr lang="ru-RU"/>
        </a:p>
      </dgm:t>
    </dgm:pt>
    <dgm:pt modelId="{F62421FB-CE42-4816-94C1-EC4A33868822}">
      <dgm:prSet phldrT="[Текст]" custT="1"/>
      <dgm:spPr/>
      <dgm:t>
        <a:bodyPr lIns="1080000"/>
        <a:lstStyle/>
        <a:p>
          <a:endParaRPr lang="ru-RU" sz="2400" dirty="0"/>
        </a:p>
      </dgm:t>
    </dgm:pt>
    <dgm:pt modelId="{DD1C2D13-E791-4CF6-94CB-490F674B0A81}" type="parTrans" cxnId="{18396FDE-E3A6-4539-929E-A572DEE8AAEE}">
      <dgm:prSet/>
      <dgm:spPr/>
      <dgm:t>
        <a:bodyPr/>
        <a:lstStyle/>
        <a:p>
          <a:endParaRPr lang="ru-RU"/>
        </a:p>
      </dgm:t>
    </dgm:pt>
    <dgm:pt modelId="{DFCCFF83-4C2A-4B33-9B04-0D8FAFE11CD4}" type="sibTrans" cxnId="{18396FDE-E3A6-4539-929E-A572DEE8AAEE}">
      <dgm:prSet/>
      <dgm:spPr/>
      <dgm:t>
        <a:bodyPr/>
        <a:lstStyle/>
        <a:p>
          <a:endParaRPr lang="ru-RU"/>
        </a:p>
      </dgm:t>
    </dgm:pt>
    <dgm:pt modelId="{7B390834-F3E8-4576-909E-9950BFDF160F}" type="pres">
      <dgm:prSet presAssocID="{C2E6A044-4A9D-4F73-B830-D29800BA60F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4D8FA5-DDDE-470B-9A52-B885AC8EFA0F}" type="pres">
      <dgm:prSet presAssocID="{4DE94813-8854-4775-983C-7A2FF3B27DBF}" presName="linNode" presStyleCnt="0"/>
      <dgm:spPr/>
    </dgm:pt>
    <dgm:pt modelId="{9CDCAC9F-10EB-471D-83D5-BBE1B7BB2C94}" type="pres">
      <dgm:prSet presAssocID="{4DE94813-8854-4775-983C-7A2FF3B27DBF}" presName="parentText" presStyleLbl="node1" presStyleIdx="0" presStyleCnt="1" custScaleX="1490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AC99C-7561-4DD4-BE6C-2ADD5C8613AE}" type="pres">
      <dgm:prSet presAssocID="{4DE94813-8854-4775-983C-7A2FF3B27DBF}" presName="descendantText" presStyleLbl="alignAccFollowNode1" presStyleIdx="0" presStyleCnt="1" custScaleY="190276" custLinFactNeighborX="58" custLinFactNeighborY="-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4FD1B8-EBB4-4379-94ED-3C0360299F7D}" type="presOf" srcId="{F62421FB-CE42-4816-94C1-EC4A33868822}" destId="{89DAC99C-7561-4DD4-BE6C-2ADD5C8613AE}" srcOrd="0" destOrd="1" presId="urn:microsoft.com/office/officeart/2005/8/layout/vList5"/>
    <dgm:cxn modelId="{B971819C-A8D9-41A6-BB81-ED80E58BA627}" srcId="{C2E6A044-4A9D-4F73-B830-D29800BA60FF}" destId="{4DE94813-8854-4775-983C-7A2FF3B27DBF}" srcOrd="0" destOrd="0" parTransId="{27C66F95-9027-448D-8ABF-2C6ED85C23DC}" sibTransId="{A771EAB3-22BE-47B3-B32F-63184D28368B}"/>
    <dgm:cxn modelId="{18396FDE-E3A6-4539-929E-A572DEE8AAEE}" srcId="{4DE94813-8854-4775-983C-7A2FF3B27DBF}" destId="{F62421FB-CE42-4816-94C1-EC4A33868822}" srcOrd="1" destOrd="0" parTransId="{DD1C2D13-E791-4CF6-94CB-490F674B0A81}" sibTransId="{DFCCFF83-4C2A-4B33-9B04-0D8FAFE11CD4}"/>
    <dgm:cxn modelId="{8E991624-DC0B-4C71-9855-BA19DFB72C6D}" type="presOf" srcId="{C2E6A044-4A9D-4F73-B830-D29800BA60FF}" destId="{7B390834-F3E8-4576-909E-9950BFDF160F}" srcOrd="0" destOrd="0" presId="urn:microsoft.com/office/officeart/2005/8/layout/vList5"/>
    <dgm:cxn modelId="{37159EFB-7CAF-4980-B9B6-CD036E65EE02}" srcId="{4DE94813-8854-4775-983C-7A2FF3B27DBF}" destId="{0F7F699A-B0EC-4F15-8A6D-F5C286BA03EE}" srcOrd="0" destOrd="0" parTransId="{9DEBC6F6-7D2B-4F1A-B6ED-A42C61691521}" sibTransId="{B75016F0-61D9-4A28-9BD0-2DD2A50BD843}"/>
    <dgm:cxn modelId="{632193B3-449C-49F8-BB37-FEE133E32D85}" srcId="{4DE94813-8854-4775-983C-7A2FF3B27DBF}" destId="{6DB0D6C9-3052-4B41-A974-E3BC0B58BFB6}" srcOrd="2" destOrd="0" parTransId="{F2D0953F-F102-4E85-B73D-7ED2F4AA71F6}" sibTransId="{ACCD18D7-87F8-400F-BAEE-80589060F5D5}"/>
    <dgm:cxn modelId="{5099236B-3507-4700-B22C-01128259090F}" type="presOf" srcId="{6DB0D6C9-3052-4B41-A974-E3BC0B58BFB6}" destId="{89DAC99C-7561-4DD4-BE6C-2ADD5C8613AE}" srcOrd="0" destOrd="2" presId="urn:microsoft.com/office/officeart/2005/8/layout/vList5"/>
    <dgm:cxn modelId="{2B1883CD-13F7-446B-BA8B-F003C6CCCB2A}" type="presOf" srcId="{0F7F699A-B0EC-4F15-8A6D-F5C286BA03EE}" destId="{89DAC99C-7561-4DD4-BE6C-2ADD5C8613AE}" srcOrd="0" destOrd="0" presId="urn:microsoft.com/office/officeart/2005/8/layout/vList5"/>
    <dgm:cxn modelId="{610054D9-A52F-4BC1-BF0C-25ED78843DC2}" type="presOf" srcId="{4DE94813-8854-4775-983C-7A2FF3B27DBF}" destId="{9CDCAC9F-10EB-471D-83D5-BBE1B7BB2C94}" srcOrd="0" destOrd="0" presId="urn:microsoft.com/office/officeart/2005/8/layout/vList5"/>
    <dgm:cxn modelId="{D2317088-D38D-495E-9EBF-8E5A6EEE30CA}" type="presParOf" srcId="{7B390834-F3E8-4576-909E-9950BFDF160F}" destId="{444D8FA5-DDDE-470B-9A52-B885AC8EFA0F}" srcOrd="0" destOrd="0" presId="urn:microsoft.com/office/officeart/2005/8/layout/vList5"/>
    <dgm:cxn modelId="{01CA40D6-6A4F-4724-A703-E9FBBD0A2068}" type="presParOf" srcId="{444D8FA5-DDDE-470B-9A52-B885AC8EFA0F}" destId="{9CDCAC9F-10EB-471D-83D5-BBE1B7BB2C94}" srcOrd="0" destOrd="0" presId="urn:microsoft.com/office/officeart/2005/8/layout/vList5"/>
    <dgm:cxn modelId="{CA7798F1-4B99-407E-A2C2-1BBE73AE5D9E}" type="presParOf" srcId="{444D8FA5-DDDE-470B-9A52-B885AC8EFA0F}" destId="{89DAC99C-7561-4DD4-BE6C-2ADD5C8613A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F2EBAA-03EF-478E-B93C-02C2D5679CE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240D21-6B94-4A41-9D8D-3DF6684BDDEB}">
      <dgm:prSet phldrT="[Текст]" custT="1"/>
      <dgm:spPr/>
      <dgm:t>
        <a:bodyPr/>
        <a:lstStyle/>
        <a:p>
          <a:r>
            <a:rPr lang="ru-RU" sz="1700" b="1" dirty="0" smtClean="0"/>
            <a:t>Сертификат качества по 26 направлениям </a:t>
          </a:r>
          <a:r>
            <a:rPr lang="ru-RU" sz="1700" b="1" dirty="0" smtClean="0"/>
            <a:t>подготовки </a:t>
          </a:r>
          <a:r>
            <a:rPr lang="ru-RU" sz="1700" b="1" dirty="0" smtClean="0"/>
            <a:t> и специальностям</a:t>
          </a:r>
          <a:endParaRPr lang="ru-RU" sz="1700" b="1" dirty="0"/>
        </a:p>
      </dgm:t>
    </dgm:pt>
    <dgm:pt modelId="{5CC6AA53-1520-45B2-987C-F5321CF5256B}" type="parTrans" cxnId="{A2035472-5E98-44D9-98FD-9FADA65610A2}">
      <dgm:prSet/>
      <dgm:spPr/>
      <dgm:t>
        <a:bodyPr/>
        <a:lstStyle/>
        <a:p>
          <a:endParaRPr lang="ru-RU"/>
        </a:p>
      </dgm:t>
    </dgm:pt>
    <dgm:pt modelId="{8383DB92-C766-421C-BD1B-6DA47306561C}" type="sibTrans" cxnId="{A2035472-5E98-44D9-98FD-9FADA65610A2}">
      <dgm:prSet/>
      <dgm:spPr/>
      <dgm:t>
        <a:bodyPr/>
        <a:lstStyle/>
        <a:p>
          <a:endParaRPr lang="ru-RU"/>
        </a:p>
      </dgm:t>
    </dgm:pt>
    <dgm:pt modelId="{6B6EB18B-F08E-4A67-87A9-B0FD4A38A2B7}">
      <dgm:prSet phldrT="[Текст]" custT="1"/>
      <dgm:spPr/>
      <dgm:t>
        <a:bodyPr/>
        <a:lstStyle/>
        <a:p>
          <a:r>
            <a:rPr lang="ru-RU" sz="1700" b="1" dirty="0"/>
            <a:t>Педагогический анализ результатов ФЭПО по направлениям </a:t>
          </a:r>
          <a:r>
            <a:rPr lang="ru-RU" sz="1700" b="1" dirty="0" smtClean="0"/>
            <a:t>подготовки </a:t>
          </a:r>
          <a:r>
            <a:rPr lang="ru-RU" sz="1700" b="1" dirty="0" smtClean="0"/>
            <a:t>и специальностям, а также по дисциплинам</a:t>
          </a:r>
          <a:endParaRPr lang="ru-RU" sz="1700" b="1" dirty="0"/>
        </a:p>
      </dgm:t>
    </dgm:pt>
    <dgm:pt modelId="{A7AE98CC-6F81-4E50-B5F2-5307B4B6C5D8}" type="parTrans" cxnId="{55960F68-008C-4E9C-9D78-AD1903B7EE3C}">
      <dgm:prSet/>
      <dgm:spPr/>
      <dgm:t>
        <a:bodyPr/>
        <a:lstStyle/>
        <a:p>
          <a:endParaRPr lang="ru-RU"/>
        </a:p>
      </dgm:t>
    </dgm:pt>
    <dgm:pt modelId="{3A52E2D9-73DD-4368-9971-36D0D0CC2803}" type="sibTrans" cxnId="{55960F68-008C-4E9C-9D78-AD1903B7EE3C}">
      <dgm:prSet/>
      <dgm:spPr/>
      <dgm:t>
        <a:bodyPr/>
        <a:lstStyle/>
        <a:p>
          <a:endParaRPr lang="ru-RU"/>
        </a:p>
      </dgm:t>
    </dgm:pt>
    <dgm:pt modelId="{976A57A9-BF54-4ED8-B0F0-6E96F9929B89}">
      <dgm:prSet/>
      <dgm:spPr/>
      <dgm:t>
        <a:bodyPr/>
        <a:lstStyle/>
        <a:p>
          <a:r>
            <a:rPr lang="ru-RU" b="1" dirty="0" smtClean="0"/>
            <a:t>Доля студентов вуза на уровне обученности не ниже второго составляет </a:t>
          </a:r>
          <a:r>
            <a:rPr lang="ru-RU" b="1" dirty="0" smtClean="0"/>
            <a:t>94%</a:t>
          </a:r>
          <a:endParaRPr lang="ru-RU" b="1" dirty="0"/>
        </a:p>
      </dgm:t>
    </dgm:pt>
    <dgm:pt modelId="{28719BBF-7EE1-46C8-B289-426F93E1C9C3}" type="parTrans" cxnId="{2D3CF524-F632-423A-B2AF-96638209E7D9}">
      <dgm:prSet/>
      <dgm:spPr/>
      <dgm:t>
        <a:bodyPr/>
        <a:lstStyle/>
        <a:p>
          <a:endParaRPr lang="ru-RU"/>
        </a:p>
      </dgm:t>
    </dgm:pt>
    <dgm:pt modelId="{A1067413-DEE6-47FB-B483-FE9154F03041}" type="sibTrans" cxnId="{2D3CF524-F632-423A-B2AF-96638209E7D9}">
      <dgm:prSet/>
      <dgm:spPr/>
      <dgm:t>
        <a:bodyPr/>
        <a:lstStyle/>
        <a:p>
          <a:endParaRPr lang="ru-RU"/>
        </a:p>
      </dgm:t>
    </dgm:pt>
    <dgm:pt modelId="{D857EDFD-602C-4A1F-BBA4-5C723F6DBC9F}" type="pres">
      <dgm:prSet presAssocID="{ECF2EBAA-03EF-478E-B93C-02C2D5679CE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3170330-078D-4680-A3F8-3EA13FFA966D}" type="pres">
      <dgm:prSet presAssocID="{ECF2EBAA-03EF-478E-B93C-02C2D5679CE9}" presName="Name1" presStyleCnt="0"/>
      <dgm:spPr/>
    </dgm:pt>
    <dgm:pt modelId="{29CA5189-764E-460F-ABF6-2E72877FA3DE}" type="pres">
      <dgm:prSet presAssocID="{ECF2EBAA-03EF-478E-B93C-02C2D5679CE9}" presName="cycle" presStyleCnt="0"/>
      <dgm:spPr/>
    </dgm:pt>
    <dgm:pt modelId="{698B2289-8BF7-4A59-9F35-8B7282045A58}" type="pres">
      <dgm:prSet presAssocID="{ECF2EBAA-03EF-478E-B93C-02C2D5679CE9}" presName="srcNode" presStyleLbl="node1" presStyleIdx="0" presStyleCnt="3"/>
      <dgm:spPr/>
    </dgm:pt>
    <dgm:pt modelId="{53F4F4E2-B8F7-4C84-85F3-C7F771221AA8}" type="pres">
      <dgm:prSet presAssocID="{ECF2EBAA-03EF-478E-B93C-02C2D5679CE9}" presName="conn" presStyleLbl="parChTrans1D2" presStyleIdx="0" presStyleCnt="1"/>
      <dgm:spPr/>
      <dgm:t>
        <a:bodyPr/>
        <a:lstStyle/>
        <a:p>
          <a:endParaRPr lang="ru-RU"/>
        </a:p>
      </dgm:t>
    </dgm:pt>
    <dgm:pt modelId="{9B14AB1D-910E-4E80-9F36-EDD391FEDEA1}" type="pres">
      <dgm:prSet presAssocID="{ECF2EBAA-03EF-478E-B93C-02C2D5679CE9}" presName="extraNode" presStyleLbl="node1" presStyleIdx="0" presStyleCnt="3"/>
      <dgm:spPr/>
    </dgm:pt>
    <dgm:pt modelId="{A30124B0-068C-49B9-BC7F-495B54D71689}" type="pres">
      <dgm:prSet presAssocID="{ECF2EBAA-03EF-478E-B93C-02C2D5679CE9}" presName="dstNode" presStyleLbl="node1" presStyleIdx="0" presStyleCnt="3"/>
      <dgm:spPr/>
    </dgm:pt>
    <dgm:pt modelId="{B8E3905C-9B00-4354-BECA-B2E117D82E4B}" type="pres">
      <dgm:prSet presAssocID="{976A57A9-BF54-4ED8-B0F0-6E96F9929B89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1AC18C-41F7-4D4D-A91C-0631949790E3}" type="pres">
      <dgm:prSet presAssocID="{976A57A9-BF54-4ED8-B0F0-6E96F9929B89}" presName="accent_1" presStyleCnt="0"/>
      <dgm:spPr/>
    </dgm:pt>
    <dgm:pt modelId="{6A9C8672-42A1-4300-A32E-FB50F9EE0CD2}" type="pres">
      <dgm:prSet presAssocID="{976A57A9-BF54-4ED8-B0F0-6E96F9929B89}" presName="accentRepeatNode" presStyleLbl="solidFgAcc1" presStyleIdx="0" presStyleCnt="3"/>
      <dgm:spPr/>
    </dgm:pt>
    <dgm:pt modelId="{1A2F5B40-278C-4243-8AF1-54B123069CAC}" type="pres">
      <dgm:prSet presAssocID="{6F240D21-6B94-4A41-9D8D-3DF6684BDDEB}" presName="text_2" presStyleLbl="node1" presStyleIdx="1" presStyleCnt="3" custLinFactNeighborX="599" custLinFactNeighborY="31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8F3615-AEC3-4837-922A-B90F568C9092}" type="pres">
      <dgm:prSet presAssocID="{6F240D21-6B94-4A41-9D8D-3DF6684BDDEB}" presName="accent_2" presStyleCnt="0"/>
      <dgm:spPr/>
    </dgm:pt>
    <dgm:pt modelId="{88D7C505-A923-42AF-8198-E8B0E81889BF}" type="pres">
      <dgm:prSet presAssocID="{6F240D21-6B94-4A41-9D8D-3DF6684BDDEB}" presName="accentRepeatNode" presStyleLbl="solidFgAcc1" presStyleIdx="1" presStyleCnt="3"/>
      <dgm:spPr/>
    </dgm:pt>
    <dgm:pt modelId="{CFA20A3F-C899-42B6-A014-A00AC36B5052}" type="pres">
      <dgm:prSet presAssocID="{6B6EB18B-F08E-4A67-87A9-B0FD4A38A2B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EFF1E-11CD-4F71-938F-706B14FEDCA4}" type="pres">
      <dgm:prSet presAssocID="{6B6EB18B-F08E-4A67-87A9-B0FD4A38A2B7}" presName="accent_3" presStyleCnt="0"/>
      <dgm:spPr/>
    </dgm:pt>
    <dgm:pt modelId="{EF9489F3-6518-4647-BB97-C08738627E03}" type="pres">
      <dgm:prSet presAssocID="{6B6EB18B-F08E-4A67-87A9-B0FD4A38A2B7}" presName="accentRepeatNode" presStyleLbl="solidFgAcc1" presStyleIdx="2" presStyleCnt="3"/>
      <dgm:spPr/>
    </dgm:pt>
  </dgm:ptLst>
  <dgm:cxnLst>
    <dgm:cxn modelId="{A2035472-5E98-44D9-98FD-9FADA65610A2}" srcId="{ECF2EBAA-03EF-478E-B93C-02C2D5679CE9}" destId="{6F240D21-6B94-4A41-9D8D-3DF6684BDDEB}" srcOrd="1" destOrd="0" parTransId="{5CC6AA53-1520-45B2-987C-F5321CF5256B}" sibTransId="{8383DB92-C766-421C-BD1B-6DA47306561C}"/>
    <dgm:cxn modelId="{45E1C288-F3B0-406B-8C7E-0B15EED499B1}" type="presOf" srcId="{976A57A9-BF54-4ED8-B0F0-6E96F9929B89}" destId="{B8E3905C-9B00-4354-BECA-B2E117D82E4B}" srcOrd="0" destOrd="0" presId="urn:microsoft.com/office/officeart/2008/layout/VerticalCurvedList"/>
    <dgm:cxn modelId="{55960F68-008C-4E9C-9D78-AD1903B7EE3C}" srcId="{ECF2EBAA-03EF-478E-B93C-02C2D5679CE9}" destId="{6B6EB18B-F08E-4A67-87A9-B0FD4A38A2B7}" srcOrd="2" destOrd="0" parTransId="{A7AE98CC-6F81-4E50-B5F2-5307B4B6C5D8}" sibTransId="{3A52E2D9-73DD-4368-9971-36D0D0CC2803}"/>
    <dgm:cxn modelId="{B483DCF3-935F-42BB-BD40-D9BD409EE52D}" type="presOf" srcId="{6B6EB18B-F08E-4A67-87A9-B0FD4A38A2B7}" destId="{CFA20A3F-C899-42B6-A014-A00AC36B5052}" srcOrd="0" destOrd="0" presId="urn:microsoft.com/office/officeart/2008/layout/VerticalCurvedList"/>
    <dgm:cxn modelId="{BBC2AAA7-FC1A-40F2-81DE-3353DB4C5693}" type="presOf" srcId="{ECF2EBAA-03EF-478E-B93C-02C2D5679CE9}" destId="{D857EDFD-602C-4A1F-BBA4-5C723F6DBC9F}" srcOrd="0" destOrd="0" presId="urn:microsoft.com/office/officeart/2008/layout/VerticalCurvedList"/>
    <dgm:cxn modelId="{C4D7F705-963F-4439-A123-48AA0AE7EF04}" type="presOf" srcId="{A1067413-DEE6-47FB-B483-FE9154F03041}" destId="{53F4F4E2-B8F7-4C84-85F3-C7F771221AA8}" srcOrd="0" destOrd="0" presId="urn:microsoft.com/office/officeart/2008/layout/VerticalCurvedList"/>
    <dgm:cxn modelId="{3A585E03-B11E-46BB-A56C-31B9042D0FF8}" type="presOf" srcId="{6F240D21-6B94-4A41-9D8D-3DF6684BDDEB}" destId="{1A2F5B40-278C-4243-8AF1-54B123069CAC}" srcOrd="0" destOrd="0" presId="urn:microsoft.com/office/officeart/2008/layout/VerticalCurvedList"/>
    <dgm:cxn modelId="{2D3CF524-F632-423A-B2AF-96638209E7D9}" srcId="{ECF2EBAA-03EF-478E-B93C-02C2D5679CE9}" destId="{976A57A9-BF54-4ED8-B0F0-6E96F9929B89}" srcOrd="0" destOrd="0" parTransId="{28719BBF-7EE1-46C8-B289-426F93E1C9C3}" sibTransId="{A1067413-DEE6-47FB-B483-FE9154F03041}"/>
    <dgm:cxn modelId="{23A4224A-2069-441F-BBB6-48A44A7D90F4}" type="presParOf" srcId="{D857EDFD-602C-4A1F-BBA4-5C723F6DBC9F}" destId="{A3170330-078D-4680-A3F8-3EA13FFA966D}" srcOrd="0" destOrd="0" presId="urn:microsoft.com/office/officeart/2008/layout/VerticalCurvedList"/>
    <dgm:cxn modelId="{89ADBE17-2E5D-4F5C-A451-2E908F711817}" type="presParOf" srcId="{A3170330-078D-4680-A3F8-3EA13FFA966D}" destId="{29CA5189-764E-460F-ABF6-2E72877FA3DE}" srcOrd="0" destOrd="0" presId="urn:microsoft.com/office/officeart/2008/layout/VerticalCurvedList"/>
    <dgm:cxn modelId="{EC45CEAE-B804-47D8-A7D9-CFA0486917A7}" type="presParOf" srcId="{29CA5189-764E-460F-ABF6-2E72877FA3DE}" destId="{698B2289-8BF7-4A59-9F35-8B7282045A58}" srcOrd="0" destOrd="0" presId="urn:microsoft.com/office/officeart/2008/layout/VerticalCurvedList"/>
    <dgm:cxn modelId="{84AD7BB5-B389-4541-8E8D-CDB8F0AA8E77}" type="presParOf" srcId="{29CA5189-764E-460F-ABF6-2E72877FA3DE}" destId="{53F4F4E2-B8F7-4C84-85F3-C7F771221AA8}" srcOrd="1" destOrd="0" presId="urn:microsoft.com/office/officeart/2008/layout/VerticalCurvedList"/>
    <dgm:cxn modelId="{4B3B65AF-C9CD-4F54-A691-D40CEACE5C8F}" type="presParOf" srcId="{29CA5189-764E-460F-ABF6-2E72877FA3DE}" destId="{9B14AB1D-910E-4E80-9F36-EDD391FEDEA1}" srcOrd="2" destOrd="0" presId="urn:microsoft.com/office/officeart/2008/layout/VerticalCurvedList"/>
    <dgm:cxn modelId="{AC12A108-04CA-45F2-9D8C-7DAF4E65D241}" type="presParOf" srcId="{29CA5189-764E-460F-ABF6-2E72877FA3DE}" destId="{A30124B0-068C-49B9-BC7F-495B54D71689}" srcOrd="3" destOrd="0" presId="urn:microsoft.com/office/officeart/2008/layout/VerticalCurvedList"/>
    <dgm:cxn modelId="{11568B5B-63E0-4D08-9D69-C3794E1FBF7A}" type="presParOf" srcId="{A3170330-078D-4680-A3F8-3EA13FFA966D}" destId="{B8E3905C-9B00-4354-BECA-B2E117D82E4B}" srcOrd="1" destOrd="0" presId="urn:microsoft.com/office/officeart/2008/layout/VerticalCurvedList"/>
    <dgm:cxn modelId="{3CF3533F-A1F9-4B74-B919-B345B01422E3}" type="presParOf" srcId="{A3170330-078D-4680-A3F8-3EA13FFA966D}" destId="{5A1AC18C-41F7-4D4D-A91C-0631949790E3}" srcOrd="2" destOrd="0" presId="urn:microsoft.com/office/officeart/2008/layout/VerticalCurvedList"/>
    <dgm:cxn modelId="{7BA35535-E9D1-4BB3-9EDE-369E723CB981}" type="presParOf" srcId="{5A1AC18C-41F7-4D4D-A91C-0631949790E3}" destId="{6A9C8672-42A1-4300-A32E-FB50F9EE0CD2}" srcOrd="0" destOrd="0" presId="urn:microsoft.com/office/officeart/2008/layout/VerticalCurvedList"/>
    <dgm:cxn modelId="{A514D434-B27C-4B51-973F-88F66D40855E}" type="presParOf" srcId="{A3170330-078D-4680-A3F8-3EA13FFA966D}" destId="{1A2F5B40-278C-4243-8AF1-54B123069CAC}" srcOrd="3" destOrd="0" presId="urn:microsoft.com/office/officeart/2008/layout/VerticalCurvedList"/>
    <dgm:cxn modelId="{6ABCEAD1-BB37-4F3C-A17D-81841EC07A96}" type="presParOf" srcId="{A3170330-078D-4680-A3F8-3EA13FFA966D}" destId="{998F3615-AEC3-4837-922A-B90F568C9092}" srcOrd="4" destOrd="0" presId="urn:microsoft.com/office/officeart/2008/layout/VerticalCurvedList"/>
    <dgm:cxn modelId="{70AA302D-C8F5-4F37-A684-BAFA446B776F}" type="presParOf" srcId="{998F3615-AEC3-4837-922A-B90F568C9092}" destId="{88D7C505-A923-42AF-8198-E8B0E81889BF}" srcOrd="0" destOrd="0" presId="urn:microsoft.com/office/officeart/2008/layout/VerticalCurvedList"/>
    <dgm:cxn modelId="{3E94B86E-4F46-4B20-9B1C-9FD600A8F5C9}" type="presParOf" srcId="{A3170330-078D-4680-A3F8-3EA13FFA966D}" destId="{CFA20A3F-C899-42B6-A014-A00AC36B5052}" srcOrd="5" destOrd="0" presId="urn:microsoft.com/office/officeart/2008/layout/VerticalCurvedList"/>
    <dgm:cxn modelId="{14C8F4AB-7205-4A38-A6A3-3E5385264294}" type="presParOf" srcId="{A3170330-078D-4680-A3F8-3EA13FFA966D}" destId="{014EFF1E-11CD-4F71-938F-706B14FEDCA4}" srcOrd="6" destOrd="0" presId="urn:microsoft.com/office/officeart/2008/layout/VerticalCurvedList"/>
    <dgm:cxn modelId="{4ECB919E-832C-43D2-A88A-74844E0F6B28}" type="presParOf" srcId="{014EFF1E-11CD-4F71-938F-706B14FEDCA4}" destId="{EF9489F3-6518-4647-BB97-C08738627E0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E6A044-4A9D-4F73-B830-D29800BA60F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390834-F3E8-4576-909E-9950BFDF160F}" type="pres">
      <dgm:prSet presAssocID="{C2E6A044-4A9D-4F73-B830-D29800BA60F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8E991624-DC0B-4C71-9855-BA19DFB72C6D}" type="presOf" srcId="{C2E6A044-4A9D-4F73-B830-D29800BA60FF}" destId="{7B390834-F3E8-4576-909E-9950BFDF160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F2EBAA-03EF-478E-B93C-02C2D5679CE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240D21-6B94-4A41-9D8D-3DF6684BDDEB}">
      <dgm:prSet phldrT="[Текст]"/>
      <dgm:spPr/>
      <dgm:t>
        <a:bodyPr/>
        <a:lstStyle/>
        <a:p>
          <a:r>
            <a:rPr lang="ru-RU" b="1" dirty="0" smtClean="0"/>
            <a:t>44.03.01 Педагогическое образование – 75% </a:t>
          </a:r>
          <a:r>
            <a:rPr lang="ru-RU" b="1" dirty="0"/>
            <a:t>именных </a:t>
          </a:r>
          <a:r>
            <a:rPr lang="ru-RU" b="1" dirty="0" smtClean="0"/>
            <a:t>сертификатов</a:t>
          </a:r>
        </a:p>
      </dgm:t>
    </dgm:pt>
    <dgm:pt modelId="{5CC6AA53-1520-45B2-987C-F5321CF5256B}" type="parTrans" cxnId="{A2035472-5E98-44D9-98FD-9FADA65610A2}">
      <dgm:prSet/>
      <dgm:spPr/>
      <dgm:t>
        <a:bodyPr/>
        <a:lstStyle/>
        <a:p>
          <a:endParaRPr lang="ru-RU"/>
        </a:p>
      </dgm:t>
    </dgm:pt>
    <dgm:pt modelId="{8383DB92-C766-421C-BD1B-6DA47306561C}" type="sibTrans" cxnId="{A2035472-5E98-44D9-98FD-9FADA65610A2}">
      <dgm:prSet/>
      <dgm:spPr/>
      <dgm:t>
        <a:bodyPr/>
        <a:lstStyle/>
        <a:p>
          <a:endParaRPr lang="ru-RU"/>
        </a:p>
      </dgm:t>
    </dgm:pt>
    <dgm:pt modelId="{4FE7516C-B563-478D-88C7-2302E10DE208}">
      <dgm:prSet/>
      <dgm:spPr/>
      <dgm:t>
        <a:bodyPr/>
        <a:lstStyle/>
        <a:p>
          <a:r>
            <a:rPr lang="ru-RU" b="1" dirty="0" smtClean="0"/>
            <a:t>Педагогический анализ результатов ФИЭБ </a:t>
          </a:r>
          <a:endParaRPr lang="ru-RU" b="1" dirty="0"/>
        </a:p>
      </dgm:t>
    </dgm:pt>
    <dgm:pt modelId="{DB946C7B-FF04-4155-AFD1-0D26C133C01D}" type="parTrans" cxnId="{73E6DB4D-9509-469E-A0FD-E91F062C30E1}">
      <dgm:prSet/>
      <dgm:spPr/>
      <dgm:t>
        <a:bodyPr/>
        <a:lstStyle/>
        <a:p>
          <a:endParaRPr lang="ru-RU"/>
        </a:p>
      </dgm:t>
    </dgm:pt>
    <dgm:pt modelId="{77706A7B-1B24-41A8-9110-AD515303DC39}" type="sibTrans" cxnId="{73E6DB4D-9509-469E-A0FD-E91F062C30E1}">
      <dgm:prSet/>
      <dgm:spPr/>
      <dgm:t>
        <a:bodyPr/>
        <a:lstStyle/>
        <a:p>
          <a:endParaRPr lang="ru-RU"/>
        </a:p>
      </dgm:t>
    </dgm:pt>
    <dgm:pt modelId="{7FE44FA4-BCA7-4811-A771-AE560EE9D720}">
      <dgm:prSet/>
      <dgm:spPr/>
      <dgm:t>
        <a:bodyPr/>
        <a:lstStyle/>
        <a:p>
          <a:pPr>
            <a:spcAft>
              <a:spcPts val="0"/>
            </a:spcAft>
          </a:pPr>
          <a:r>
            <a:rPr lang="ru-RU" b="1" dirty="0" smtClean="0"/>
            <a:t>Сертификат </a:t>
          </a:r>
          <a:r>
            <a:rPr lang="ru-RU" b="1" dirty="0" smtClean="0"/>
            <a:t>качества </a:t>
          </a:r>
          <a:r>
            <a:rPr lang="ru-RU" b="1" dirty="0" smtClean="0"/>
            <a:t>и свидетельства по </a:t>
          </a:r>
          <a:r>
            <a:rPr lang="ru-RU" b="1" dirty="0" smtClean="0"/>
            <a:t>2 направлениям </a:t>
          </a:r>
          <a:r>
            <a:rPr lang="ru-RU" b="1" dirty="0" smtClean="0"/>
            <a:t>подготовки</a:t>
          </a:r>
          <a:endParaRPr lang="ru-RU" b="1" dirty="0"/>
        </a:p>
      </dgm:t>
    </dgm:pt>
    <dgm:pt modelId="{0BAFBFD3-B02E-4826-A1DA-F326FCDEBCA2}" type="parTrans" cxnId="{7EA7F68C-1F36-4416-9C1D-6B8C59485529}">
      <dgm:prSet/>
      <dgm:spPr/>
      <dgm:t>
        <a:bodyPr/>
        <a:lstStyle/>
        <a:p>
          <a:endParaRPr lang="ru-RU"/>
        </a:p>
      </dgm:t>
    </dgm:pt>
    <dgm:pt modelId="{BCFEB0E8-9930-49D6-8DBA-9EFA2E865E38}" type="sibTrans" cxnId="{7EA7F68C-1F36-4416-9C1D-6B8C59485529}">
      <dgm:prSet/>
      <dgm:spPr/>
      <dgm:t>
        <a:bodyPr/>
        <a:lstStyle/>
        <a:p>
          <a:endParaRPr lang="ru-RU"/>
        </a:p>
      </dgm:t>
    </dgm:pt>
    <dgm:pt modelId="{CD0A2305-7871-4421-8926-0DD59D47D5EE}">
      <dgm:prSet custT="1"/>
      <dgm:spPr/>
      <dgm:t>
        <a:bodyPr/>
        <a:lstStyle/>
        <a:p>
          <a:r>
            <a:rPr lang="ru-RU" sz="1700" b="1" dirty="0" smtClean="0"/>
            <a:t>44.03.05 Педагогическое образование (с двумя профилями подготовки) – </a:t>
          </a:r>
          <a:r>
            <a:rPr lang="ru-RU" sz="1700" b="1" dirty="0" smtClean="0"/>
            <a:t>58% </a:t>
          </a:r>
          <a:r>
            <a:rPr lang="ru-RU" sz="1700" b="1" dirty="0" smtClean="0"/>
            <a:t>именных сертификатов</a:t>
          </a:r>
          <a:endParaRPr lang="ru-RU" sz="1700" b="1" dirty="0"/>
        </a:p>
      </dgm:t>
    </dgm:pt>
    <dgm:pt modelId="{F2471646-7B1F-4817-BE8D-9FF14171001D}" type="parTrans" cxnId="{25F76897-EEC4-4936-99A7-2A210F963994}">
      <dgm:prSet/>
      <dgm:spPr/>
      <dgm:t>
        <a:bodyPr/>
        <a:lstStyle/>
        <a:p>
          <a:endParaRPr lang="ru-RU"/>
        </a:p>
      </dgm:t>
    </dgm:pt>
    <dgm:pt modelId="{4102D102-D8ED-4819-BF85-C85F95A0237F}" type="sibTrans" cxnId="{25F76897-EEC4-4936-99A7-2A210F963994}">
      <dgm:prSet/>
      <dgm:spPr/>
      <dgm:t>
        <a:bodyPr/>
        <a:lstStyle/>
        <a:p>
          <a:endParaRPr lang="ru-RU"/>
        </a:p>
      </dgm:t>
    </dgm:pt>
    <dgm:pt modelId="{D857EDFD-602C-4A1F-BBA4-5C723F6DBC9F}" type="pres">
      <dgm:prSet presAssocID="{ECF2EBAA-03EF-478E-B93C-02C2D5679CE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3170330-078D-4680-A3F8-3EA13FFA966D}" type="pres">
      <dgm:prSet presAssocID="{ECF2EBAA-03EF-478E-B93C-02C2D5679CE9}" presName="Name1" presStyleCnt="0"/>
      <dgm:spPr/>
      <dgm:t>
        <a:bodyPr/>
        <a:lstStyle/>
        <a:p>
          <a:endParaRPr lang="ru-RU"/>
        </a:p>
      </dgm:t>
    </dgm:pt>
    <dgm:pt modelId="{29CA5189-764E-460F-ABF6-2E72877FA3DE}" type="pres">
      <dgm:prSet presAssocID="{ECF2EBAA-03EF-478E-B93C-02C2D5679CE9}" presName="cycle" presStyleCnt="0"/>
      <dgm:spPr/>
      <dgm:t>
        <a:bodyPr/>
        <a:lstStyle/>
        <a:p>
          <a:endParaRPr lang="ru-RU"/>
        </a:p>
      </dgm:t>
    </dgm:pt>
    <dgm:pt modelId="{698B2289-8BF7-4A59-9F35-8B7282045A58}" type="pres">
      <dgm:prSet presAssocID="{ECF2EBAA-03EF-478E-B93C-02C2D5679CE9}" presName="srcNode" presStyleLbl="node1" presStyleIdx="0" presStyleCnt="4"/>
      <dgm:spPr/>
      <dgm:t>
        <a:bodyPr/>
        <a:lstStyle/>
        <a:p>
          <a:endParaRPr lang="ru-RU"/>
        </a:p>
      </dgm:t>
    </dgm:pt>
    <dgm:pt modelId="{53F4F4E2-B8F7-4C84-85F3-C7F771221AA8}" type="pres">
      <dgm:prSet presAssocID="{ECF2EBAA-03EF-478E-B93C-02C2D5679CE9}" presName="conn" presStyleLbl="parChTrans1D2" presStyleIdx="0" presStyleCnt="1"/>
      <dgm:spPr/>
      <dgm:t>
        <a:bodyPr/>
        <a:lstStyle/>
        <a:p>
          <a:endParaRPr lang="ru-RU"/>
        </a:p>
      </dgm:t>
    </dgm:pt>
    <dgm:pt modelId="{9B14AB1D-910E-4E80-9F36-EDD391FEDEA1}" type="pres">
      <dgm:prSet presAssocID="{ECF2EBAA-03EF-478E-B93C-02C2D5679CE9}" presName="extraNode" presStyleLbl="node1" presStyleIdx="0" presStyleCnt="4"/>
      <dgm:spPr/>
      <dgm:t>
        <a:bodyPr/>
        <a:lstStyle/>
        <a:p>
          <a:endParaRPr lang="ru-RU"/>
        </a:p>
      </dgm:t>
    </dgm:pt>
    <dgm:pt modelId="{A30124B0-068C-49B9-BC7F-495B54D71689}" type="pres">
      <dgm:prSet presAssocID="{ECF2EBAA-03EF-478E-B93C-02C2D5679CE9}" presName="dstNode" presStyleLbl="node1" presStyleIdx="0" presStyleCnt="4"/>
      <dgm:spPr/>
      <dgm:t>
        <a:bodyPr/>
        <a:lstStyle/>
        <a:p>
          <a:endParaRPr lang="ru-RU"/>
        </a:p>
      </dgm:t>
    </dgm:pt>
    <dgm:pt modelId="{02249B28-2F68-415A-9ED1-BBE279C7FAF4}" type="pres">
      <dgm:prSet presAssocID="{6F240D21-6B94-4A41-9D8D-3DF6684BDDEB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622324-5E67-4FC8-8607-F7F9FA9D4824}" type="pres">
      <dgm:prSet presAssocID="{6F240D21-6B94-4A41-9D8D-3DF6684BDDEB}" presName="accent_1" presStyleCnt="0"/>
      <dgm:spPr/>
      <dgm:t>
        <a:bodyPr/>
        <a:lstStyle/>
        <a:p>
          <a:endParaRPr lang="ru-RU"/>
        </a:p>
      </dgm:t>
    </dgm:pt>
    <dgm:pt modelId="{88D7C505-A923-42AF-8198-E8B0E81889BF}" type="pres">
      <dgm:prSet presAssocID="{6F240D21-6B94-4A41-9D8D-3DF6684BDDEB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00D8651D-3947-40D7-9633-7052BECA3AB3}" type="pres">
      <dgm:prSet presAssocID="{CD0A2305-7871-4421-8926-0DD59D47D5EE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97FEEF-07EA-4E86-B157-B3090697AD7E}" type="pres">
      <dgm:prSet presAssocID="{CD0A2305-7871-4421-8926-0DD59D47D5EE}" presName="accent_2" presStyleCnt="0"/>
      <dgm:spPr/>
    </dgm:pt>
    <dgm:pt modelId="{AAE6BC28-3D0C-43FB-A8B3-123999218017}" type="pres">
      <dgm:prSet presAssocID="{CD0A2305-7871-4421-8926-0DD59D47D5EE}" presName="accentRepeatNode" presStyleLbl="solidFgAcc1" presStyleIdx="1" presStyleCnt="4"/>
      <dgm:spPr/>
    </dgm:pt>
    <dgm:pt modelId="{BF29CC27-4AE0-4A2E-8915-306BEA6C6C3D}" type="pres">
      <dgm:prSet presAssocID="{7FE44FA4-BCA7-4811-A771-AE560EE9D720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F4AC89-CED6-4474-BF70-A8D28A16B47F}" type="pres">
      <dgm:prSet presAssocID="{7FE44FA4-BCA7-4811-A771-AE560EE9D720}" presName="accent_3" presStyleCnt="0"/>
      <dgm:spPr/>
      <dgm:t>
        <a:bodyPr/>
        <a:lstStyle/>
        <a:p>
          <a:endParaRPr lang="ru-RU"/>
        </a:p>
      </dgm:t>
    </dgm:pt>
    <dgm:pt modelId="{786A63D0-F84D-40EE-B03E-F6977AE015E1}" type="pres">
      <dgm:prSet presAssocID="{7FE44FA4-BCA7-4811-A771-AE560EE9D720}" presName="accentRepeatNode" presStyleLbl="solidFgAcc1" presStyleIdx="2" presStyleCnt="4"/>
      <dgm:spPr/>
      <dgm:t>
        <a:bodyPr/>
        <a:lstStyle/>
        <a:p>
          <a:endParaRPr lang="ru-RU"/>
        </a:p>
      </dgm:t>
    </dgm:pt>
    <dgm:pt modelId="{289F2FAF-BF91-48F3-8042-301F7EF60779}" type="pres">
      <dgm:prSet presAssocID="{4FE7516C-B563-478D-88C7-2302E10DE20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90D6DF-C892-463F-B318-533AE542651D}" type="pres">
      <dgm:prSet presAssocID="{4FE7516C-B563-478D-88C7-2302E10DE208}" presName="accent_4" presStyleCnt="0"/>
      <dgm:spPr/>
      <dgm:t>
        <a:bodyPr/>
        <a:lstStyle/>
        <a:p>
          <a:endParaRPr lang="ru-RU"/>
        </a:p>
      </dgm:t>
    </dgm:pt>
    <dgm:pt modelId="{C0DBE057-FB85-4A55-8489-B4BCF67922C2}" type="pres">
      <dgm:prSet presAssocID="{4FE7516C-B563-478D-88C7-2302E10DE208}" presName="accentRepeatNode" presStyleLbl="solidFgAcc1" presStyleIdx="3" presStyleCnt="4"/>
      <dgm:spPr/>
      <dgm:t>
        <a:bodyPr/>
        <a:lstStyle/>
        <a:p>
          <a:endParaRPr lang="ru-RU"/>
        </a:p>
      </dgm:t>
    </dgm:pt>
  </dgm:ptLst>
  <dgm:cxnLst>
    <dgm:cxn modelId="{BBC2AAA7-FC1A-40F2-81DE-3353DB4C5693}" type="presOf" srcId="{ECF2EBAA-03EF-478E-B93C-02C2D5679CE9}" destId="{D857EDFD-602C-4A1F-BBA4-5C723F6DBC9F}" srcOrd="0" destOrd="0" presId="urn:microsoft.com/office/officeart/2008/layout/VerticalCurvedList"/>
    <dgm:cxn modelId="{9EFA2BC3-1D05-40EA-B11C-8146F8B5681C}" type="presOf" srcId="{8383DB92-C766-421C-BD1B-6DA47306561C}" destId="{53F4F4E2-B8F7-4C84-85F3-C7F771221AA8}" srcOrd="0" destOrd="0" presId="urn:microsoft.com/office/officeart/2008/layout/VerticalCurvedList"/>
    <dgm:cxn modelId="{52A666AA-E8D7-4EF3-BFA0-2FF9E80F5652}" type="presOf" srcId="{6F240D21-6B94-4A41-9D8D-3DF6684BDDEB}" destId="{02249B28-2F68-415A-9ED1-BBE279C7FAF4}" srcOrd="0" destOrd="0" presId="urn:microsoft.com/office/officeart/2008/layout/VerticalCurvedList"/>
    <dgm:cxn modelId="{73E6DB4D-9509-469E-A0FD-E91F062C30E1}" srcId="{ECF2EBAA-03EF-478E-B93C-02C2D5679CE9}" destId="{4FE7516C-B563-478D-88C7-2302E10DE208}" srcOrd="3" destOrd="0" parTransId="{DB946C7B-FF04-4155-AFD1-0D26C133C01D}" sibTransId="{77706A7B-1B24-41A8-9110-AD515303DC39}"/>
    <dgm:cxn modelId="{25F76897-EEC4-4936-99A7-2A210F963994}" srcId="{ECF2EBAA-03EF-478E-B93C-02C2D5679CE9}" destId="{CD0A2305-7871-4421-8926-0DD59D47D5EE}" srcOrd="1" destOrd="0" parTransId="{F2471646-7B1F-4817-BE8D-9FF14171001D}" sibTransId="{4102D102-D8ED-4819-BF85-C85F95A0237F}"/>
    <dgm:cxn modelId="{4D2013AD-C971-48E1-A235-0AECB45E70A0}" type="presOf" srcId="{7FE44FA4-BCA7-4811-A771-AE560EE9D720}" destId="{BF29CC27-4AE0-4A2E-8915-306BEA6C6C3D}" srcOrd="0" destOrd="0" presId="urn:microsoft.com/office/officeart/2008/layout/VerticalCurvedList"/>
    <dgm:cxn modelId="{C6AF4BFD-E7C8-45DE-9A84-06F1C9E31B46}" type="presOf" srcId="{4FE7516C-B563-478D-88C7-2302E10DE208}" destId="{289F2FAF-BF91-48F3-8042-301F7EF60779}" srcOrd="0" destOrd="0" presId="urn:microsoft.com/office/officeart/2008/layout/VerticalCurvedList"/>
    <dgm:cxn modelId="{A2035472-5E98-44D9-98FD-9FADA65610A2}" srcId="{ECF2EBAA-03EF-478E-B93C-02C2D5679CE9}" destId="{6F240D21-6B94-4A41-9D8D-3DF6684BDDEB}" srcOrd="0" destOrd="0" parTransId="{5CC6AA53-1520-45B2-987C-F5321CF5256B}" sibTransId="{8383DB92-C766-421C-BD1B-6DA47306561C}"/>
    <dgm:cxn modelId="{7EA7F68C-1F36-4416-9C1D-6B8C59485529}" srcId="{ECF2EBAA-03EF-478E-B93C-02C2D5679CE9}" destId="{7FE44FA4-BCA7-4811-A771-AE560EE9D720}" srcOrd="2" destOrd="0" parTransId="{0BAFBFD3-B02E-4826-A1DA-F326FCDEBCA2}" sibTransId="{BCFEB0E8-9930-49D6-8DBA-9EFA2E865E38}"/>
    <dgm:cxn modelId="{D942A5FC-D62E-41C0-99AB-ED905E8CD870}" type="presOf" srcId="{CD0A2305-7871-4421-8926-0DD59D47D5EE}" destId="{00D8651D-3947-40D7-9633-7052BECA3AB3}" srcOrd="0" destOrd="0" presId="urn:microsoft.com/office/officeart/2008/layout/VerticalCurvedList"/>
    <dgm:cxn modelId="{23A4224A-2069-441F-BBB6-48A44A7D90F4}" type="presParOf" srcId="{D857EDFD-602C-4A1F-BBA4-5C723F6DBC9F}" destId="{A3170330-078D-4680-A3F8-3EA13FFA966D}" srcOrd="0" destOrd="0" presId="urn:microsoft.com/office/officeart/2008/layout/VerticalCurvedList"/>
    <dgm:cxn modelId="{89ADBE17-2E5D-4F5C-A451-2E908F711817}" type="presParOf" srcId="{A3170330-078D-4680-A3F8-3EA13FFA966D}" destId="{29CA5189-764E-460F-ABF6-2E72877FA3DE}" srcOrd="0" destOrd="0" presId="urn:microsoft.com/office/officeart/2008/layout/VerticalCurvedList"/>
    <dgm:cxn modelId="{EC45CEAE-B804-47D8-A7D9-CFA0486917A7}" type="presParOf" srcId="{29CA5189-764E-460F-ABF6-2E72877FA3DE}" destId="{698B2289-8BF7-4A59-9F35-8B7282045A58}" srcOrd="0" destOrd="0" presId="urn:microsoft.com/office/officeart/2008/layout/VerticalCurvedList"/>
    <dgm:cxn modelId="{84AD7BB5-B389-4541-8E8D-CDB8F0AA8E77}" type="presParOf" srcId="{29CA5189-764E-460F-ABF6-2E72877FA3DE}" destId="{53F4F4E2-B8F7-4C84-85F3-C7F771221AA8}" srcOrd="1" destOrd="0" presId="urn:microsoft.com/office/officeart/2008/layout/VerticalCurvedList"/>
    <dgm:cxn modelId="{4B3B65AF-C9CD-4F54-A691-D40CEACE5C8F}" type="presParOf" srcId="{29CA5189-764E-460F-ABF6-2E72877FA3DE}" destId="{9B14AB1D-910E-4E80-9F36-EDD391FEDEA1}" srcOrd="2" destOrd="0" presId="urn:microsoft.com/office/officeart/2008/layout/VerticalCurvedList"/>
    <dgm:cxn modelId="{AC12A108-04CA-45F2-9D8C-7DAF4E65D241}" type="presParOf" srcId="{29CA5189-764E-460F-ABF6-2E72877FA3DE}" destId="{A30124B0-068C-49B9-BC7F-495B54D71689}" srcOrd="3" destOrd="0" presId="urn:microsoft.com/office/officeart/2008/layout/VerticalCurvedList"/>
    <dgm:cxn modelId="{C8638D7E-2961-4F8C-99E4-84201A7FF2EA}" type="presParOf" srcId="{A3170330-078D-4680-A3F8-3EA13FFA966D}" destId="{02249B28-2F68-415A-9ED1-BBE279C7FAF4}" srcOrd="1" destOrd="0" presId="urn:microsoft.com/office/officeart/2008/layout/VerticalCurvedList"/>
    <dgm:cxn modelId="{1DCE7912-C5FE-4E14-9F41-6F7DA6189D66}" type="presParOf" srcId="{A3170330-078D-4680-A3F8-3EA13FFA966D}" destId="{E4622324-5E67-4FC8-8607-F7F9FA9D4824}" srcOrd="2" destOrd="0" presId="urn:microsoft.com/office/officeart/2008/layout/VerticalCurvedList"/>
    <dgm:cxn modelId="{73ECD490-0F87-4BEC-8A60-C1FF12A0C229}" type="presParOf" srcId="{E4622324-5E67-4FC8-8607-F7F9FA9D4824}" destId="{88D7C505-A923-42AF-8198-E8B0E81889BF}" srcOrd="0" destOrd="0" presId="urn:microsoft.com/office/officeart/2008/layout/VerticalCurvedList"/>
    <dgm:cxn modelId="{27F77E6D-909E-4A7D-A2A4-862B322099F4}" type="presParOf" srcId="{A3170330-078D-4680-A3F8-3EA13FFA966D}" destId="{00D8651D-3947-40D7-9633-7052BECA3AB3}" srcOrd="3" destOrd="0" presId="urn:microsoft.com/office/officeart/2008/layout/VerticalCurvedList"/>
    <dgm:cxn modelId="{89B80489-C5B3-49F5-A64D-0EB2AFAFE01C}" type="presParOf" srcId="{A3170330-078D-4680-A3F8-3EA13FFA966D}" destId="{0D97FEEF-07EA-4E86-B157-B3090697AD7E}" srcOrd="4" destOrd="0" presId="urn:microsoft.com/office/officeart/2008/layout/VerticalCurvedList"/>
    <dgm:cxn modelId="{EFABC0B3-C534-4B47-ADBE-79336896450D}" type="presParOf" srcId="{0D97FEEF-07EA-4E86-B157-B3090697AD7E}" destId="{AAE6BC28-3D0C-43FB-A8B3-123999218017}" srcOrd="0" destOrd="0" presId="urn:microsoft.com/office/officeart/2008/layout/VerticalCurvedList"/>
    <dgm:cxn modelId="{694D8F54-E299-47DE-A047-D8F1C18EDB3F}" type="presParOf" srcId="{A3170330-078D-4680-A3F8-3EA13FFA966D}" destId="{BF29CC27-4AE0-4A2E-8915-306BEA6C6C3D}" srcOrd="5" destOrd="0" presId="urn:microsoft.com/office/officeart/2008/layout/VerticalCurvedList"/>
    <dgm:cxn modelId="{24B52CEC-A6F7-4D45-AF7A-40D9A5CD0453}" type="presParOf" srcId="{A3170330-078D-4680-A3F8-3EA13FFA966D}" destId="{B9F4AC89-CED6-4474-BF70-A8D28A16B47F}" srcOrd="6" destOrd="0" presId="urn:microsoft.com/office/officeart/2008/layout/VerticalCurvedList"/>
    <dgm:cxn modelId="{B3F48AFC-2C04-46AE-A647-732D856A8C12}" type="presParOf" srcId="{B9F4AC89-CED6-4474-BF70-A8D28A16B47F}" destId="{786A63D0-F84D-40EE-B03E-F6977AE015E1}" srcOrd="0" destOrd="0" presId="urn:microsoft.com/office/officeart/2008/layout/VerticalCurvedList"/>
    <dgm:cxn modelId="{01BEDED0-A3B3-478E-8ED4-6ED7A48CB07C}" type="presParOf" srcId="{A3170330-078D-4680-A3F8-3EA13FFA966D}" destId="{289F2FAF-BF91-48F3-8042-301F7EF60779}" srcOrd="7" destOrd="0" presId="urn:microsoft.com/office/officeart/2008/layout/VerticalCurvedList"/>
    <dgm:cxn modelId="{842BA052-7922-4AAF-B5ED-77E83CEF7BCB}" type="presParOf" srcId="{A3170330-078D-4680-A3F8-3EA13FFA966D}" destId="{7190D6DF-C892-463F-B318-533AE542651D}" srcOrd="8" destOrd="0" presId="urn:microsoft.com/office/officeart/2008/layout/VerticalCurvedList"/>
    <dgm:cxn modelId="{3506308B-E8AF-4AE8-8ACE-3B2024618E33}" type="presParOf" srcId="{7190D6DF-C892-463F-B318-533AE542651D}" destId="{C0DBE057-FB85-4A55-8489-B4BCF67922C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4A9AF5-9EA8-4E5C-9E94-3E892C76C72F}">
      <dsp:nvSpPr>
        <dsp:cNvPr id="0" name=""/>
        <dsp:cNvSpPr/>
      </dsp:nvSpPr>
      <dsp:spPr>
        <a:xfrm>
          <a:off x="0" y="0"/>
          <a:ext cx="5400600" cy="54006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D4961F-DB48-474D-AAB7-B3CA6DF18139}">
      <dsp:nvSpPr>
        <dsp:cNvPr id="0" name=""/>
        <dsp:cNvSpPr/>
      </dsp:nvSpPr>
      <dsp:spPr>
        <a:xfrm>
          <a:off x="2700300" y="0"/>
          <a:ext cx="7740859" cy="540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   Лицензирование специальности 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   31.03.05 Стоматология</a:t>
          </a:r>
          <a:endParaRPr lang="ru-RU" sz="3000" kern="1200" dirty="0"/>
        </a:p>
      </dsp:txBody>
      <dsp:txXfrm>
        <a:off x="2700300" y="0"/>
        <a:ext cx="7740859" cy="1620183"/>
      </dsp:txXfrm>
    </dsp:sp>
    <dsp:sp modelId="{F450280F-2BEF-4938-9626-679A60C55988}">
      <dsp:nvSpPr>
        <dsp:cNvPr id="0" name=""/>
        <dsp:cNvSpPr/>
      </dsp:nvSpPr>
      <dsp:spPr>
        <a:xfrm>
          <a:off x="945106" y="1620183"/>
          <a:ext cx="3510386" cy="351038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0B9752-B7A6-4E38-A844-1E2D5EE03E62}">
      <dsp:nvSpPr>
        <dsp:cNvPr id="0" name=""/>
        <dsp:cNvSpPr/>
      </dsp:nvSpPr>
      <dsp:spPr>
        <a:xfrm>
          <a:off x="2700300" y="1620183"/>
          <a:ext cx="7740859" cy="35103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/>
            <a:t>Участие в апробации проекта «Модель оценки качества реализации образовательных программ высшего образования в части формирования универсальной компетенции в области экономической культуры, в том числе финансовой грамотности»</a:t>
          </a:r>
        </a:p>
      </dsp:txBody>
      <dsp:txXfrm>
        <a:off x="2700300" y="1620183"/>
        <a:ext cx="7740859" cy="1620178"/>
      </dsp:txXfrm>
    </dsp:sp>
    <dsp:sp modelId="{F31E3F4C-BE27-4367-9C05-11AF06253E14}">
      <dsp:nvSpPr>
        <dsp:cNvPr id="0" name=""/>
        <dsp:cNvSpPr/>
      </dsp:nvSpPr>
      <dsp:spPr>
        <a:xfrm>
          <a:off x="1890210" y="3240361"/>
          <a:ext cx="1620178" cy="162017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AFC403-749F-4115-8E56-3C816BF3F7CC}">
      <dsp:nvSpPr>
        <dsp:cNvPr id="0" name=""/>
        <dsp:cNvSpPr/>
      </dsp:nvSpPr>
      <dsp:spPr>
        <a:xfrm>
          <a:off x="2700300" y="3240361"/>
          <a:ext cx="7740859" cy="16201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Профессионально-общественная аккредитация 5 образовательных программ</a:t>
          </a:r>
        </a:p>
      </dsp:txBody>
      <dsp:txXfrm>
        <a:off x="2700300" y="3240361"/>
        <a:ext cx="7740859" cy="16201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AC99C-7561-4DD4-BE6C-2ADD5C8613AE}">
      <dsp:nvSpPr>
        <dsp:cNvPr id="0" name=""/>
        <dsp:cNvSpPr/>
      </dsp:nvSpPr>
      <dsp:spPr>
        <a:xfrm rot="5400000">
          <a:off x="4949155" y="-227415"/>
          <a:ext cx="5172457" cy="56272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Федеральный интернет-экзамен в сфере профессионального образования (ФЭПО)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Федеральный интернет-экзамен для выпускников бакалавриата и специалитета (ФИЭБ)</a:t>
          </a:r>
          <a:endParaRPr lang="ru-RU" sz="2400" kern="1200" dirty="0"/>
        </a:p>
      </dsp:txBody>
      <dsp:txXfrm rot="-5400000">
        <a:off x="4721738" y="252501"/>
        <a:ext cx="5374793" cy="4667459"/>
      </dsp:txXfrm>
    </dsp:sp>
    <dsp:sp modelId="{9CDCAC9F-10EB-471D-83D5-BBE1B7BB2C94}">
      <dsp:nvSpPr>
        <dsp:cNvPr id="0" name=""/>
        <dsp:cNvSpPr/>
      </dsp:nvSpPr>
      <dsp:spPr>
        <a:xfrm>
          <a:off x="1849" y="889951"/>
          <a:ext cx="4718052" cy="33979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/>
            <a:t>Научно-исследовательский институт мониторинга </a:t>
          </a:r>
          <a:endParaRPr lang="ru-RU" sz="22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 smtClean="0"/>
            <a:t>качества </a:t>
          </a:r>
          <a:r>
            <a:rPr lang="ru-RU" sz="2200" b="1" kern="1200" dirty="0"/>
            <a:t>образования, </a:t>
          </a:r>
          <a:endParaRPr lang="ru-RU" sz="22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 smtClean="0"/>
            <a:t>г</a:t>
          </a:r>
          <a:r>
            <a:rPr lang="ru-RU" sz="2200" b="1" kern="1200" dirty="0"/>
            <a:t>. Йошкар-Ола</a:t>
          </a:r>
        </a:p>
      </dsp:txBody>
      <dsp:txXfrm>
        <a:off x="167725" y="1055827"/>
        <a:ext cx="4386300" cy="30662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F4F4E2-B8F7-4C84-85F3-C7F771221AA8}">
      <dsp:nvSpPr>
        <dsp:cNvPr id="0" name=""/>
        <dsp:cNvSpPr/>
      </dsp:nvSpPr>
      <dsp:spPr>
        <a:xfrm>
          <a:off x="-5210197" y="-798064"/>
          <a:ext cx="6204640" cy="6204640"/>
        </a:xfrm>
        <a:prstGeom prst="blockArc">
          <a:avLst>
            <a:gd name="adj1" fmla="val 18900000"/>
            <a:gd name="adj2" fmla="val 2700000"/>
            <a:gd name="adj3" fmla="val 34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E3905C-9B00-4354-BECA-B2E117D82E4B}">
      <dsp:nvSpPr>
        <dsp:cNvPr id="0" name=""/>
        <dsp:cNvSpPr/>
      </dsp:nvSpPr>
      <dsp:spPr>
        <a:xfrm>
          <a:off x="639661" y="460851"/>
          <a:ext cx="5057380" cy="921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1601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Доля студентов вуза на уровне обученности не ниже второго составляет </a:t>
          </a:r>
          <a:r>
            <a:rPr lang="ru-RU" sz="1700" b="1" kern="1200" dirty="0" smtClean="0"/>
            <a:t>94%</a:t>
          </a:r>
          <a:endParaRPr lang="ru-RU" sz="1700" b="1" kern="1200" dirty="0"/>
        </a:p>
      </dsp:txBody>
      <dsp:txXfrm>
        <a:off x="639661" y="460851"/>
        <a:ext cx="5057380" cy="921702"/>
      </dsp:txXfrm>
    </dsp:sp>
    <dsp:sp modelId="{6A9C8672-42A1-4300-A32E-FB50F9EE0CD2}">
      <dsp:nvSpPr>
        <dsp:cNvPr id="0" name=""/>
        <dsp:cNvSpPr/>
      </dsp:nvSpPr>
      <dsp:spPr>
        <a:xfrm>
          <a:off x="63597" y="345638"/>
          <a:ext cx="1152128" cy="11521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2F5B40-278C-4243-8AF1-54B123069CAC}">
      <dsp:nvSpPr>
        <dsp:cNvPr id="0" name=""/>
        <dsp:cNvSpPr/>
      </dsp:nvSpPr>
      <dsp:spPr>
        <a:xfrm>
          <a:off x="1002987" y="1872208"/>
          <a:ext cx="4722341" cy="921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1601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Сертификат качества по 26 направлениям </a:t>
          </a:r>
          <a:r>
            <a:rPr lang="ru-RU" sz="1700" b="1" kern="1200" dirty="0" smtClean="0"/>
            <a:t>подготовки </a:t>
          </a:r>
          <a:r>
            <a:rPr lang="ru-RU" sz="1700" b="1" kern="1200" dirty="0" smtClean="0"/>
            <a:t> и специальностям</a:t>
          </a:r>
          <a:endParaRPr lang="ru-RU" sz="1700" b="1" kern="1200" dirty="0"/>
        </a:p>
      </dsp:txBody>
      <dsp:txXfrm>
        <a:off x="1002987" y="1872208"/>
        <a:ext cx="4722341" cy="921702"/>
      </dsp:txXfrm>
    </dsp:sp>
    <dsp:sp modelId="{88D7C505-A923-42AF-8198-E8B0E81889BF}">
      <dsp:nvSpPr>
        <dsp:cNvPr id="0" name=""/>
        <dsp:cNvSpPr/>
      </dsp:nvSpPr>
      <dsp:spPr>
        <a:xfrm>
          <a:off x="398636" y="1728192"/>
          <a:ext cx="1152128" cy="11521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A20A3F-C899-42B6-A014-A00AC36B5052}">
      <dsp:nvSpPr>
        <dsp:cNvPr id="0" name=""/>
        <dsp:cNvSpPr/>
      </dsp:nvSpPr>
      <dsp:spPr>
        <a:xfrm>
          <a:off x="639661" y="3225958"/>
          <a:ext cx="5057380" cy="921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1601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/>
            <a:t>Педагогический анализ результатов ФЭПО по направлениям </a:t>
          </a:r>
          <a:r>
            <a:rPr lang="ru-RU" sz="1700" b="1" kern="1200" dirty="0" smtClean="0"/>
            <a:t>подготовки </a:t>
          </a:r>
          <a:r>
            <a:rPr lang="ru-RU" sz="1700" b="1" kern="1200" dirty="0" smtClean="0"/>
            <a:t>и специальностям, а также по дисциплинам</a:t>
          </a:r>
          <a:endParaRPr lang="ru-RU" sz="1700" b="1" kern="1200" dirty="0"/>
        </a:p>
      </dsp:txBody>
      <dsp:txXfrm>
        <a:off x="639661" y="3225958"/>
        <a:ext cx="5057380" cy="921702"/>
      </dsp:txXfrm>
    </dsp:sp>
    <dsp:sp modelId="{EF9489F3-6518-4647-BB97-C08738627E03}">
      <dsp:nvSpPr>
        <dsp:cNvPr id="0" name=""/>
        <dsp:cNvSpPr/>
      </dsp:nvSpPr>
      <dsp:spPr>
        <a:xfrm>
          <a:off x="63597" y="3110745"/>
          <a:ext cx="1152128" cy="11521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F4F4E2-B8F7-4C84-85F3-C7F771221AA8}">
      <dsp:nvSpPr>
        <dsp:cNvPr id="0" name=""/>
        <dsp:cNvSpPr/>
      </dsp:nvSpPr>
      <dsp:spPr>
        <a:xfrm>
          <a:off x="-6031355" y="-922873"/>
          <a:ext cx="7179892" cy="7179892"/>
        </a:xfrm>
        <a:prstGeom prst="blockArc">
          <a:avLst>
            <a:gd name="adj1" fmla="val 18900000"/>
            <a:gd name="adj2" fmla="val 2700000"/>
            <a:gd name="adj3" fmla="val 30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249B28-2F68-415A-9ED1-BBE279C7FAF4}">
      <dsp:nvSpPr>
        <dsp:cNvPr id="0" name=""/>
        <dsp:cNvSpPr/>
      </dsp:nvSpPr>
      <dsp:spPr>
        <a:xfrm>
          <a:off x="601122" y="410089"/>
          <a:ext cx="6032227" cy="8206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135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44.03.01 Педагогическое образование – 75% </a:t>
          </a:r>
          <a:r>
            <a:rPr lang="ru-RU" sz="2200" b="1" kern="1200" dirty="0"/>
            <a:t>именных </a:t>
          </a:r>
          <a:r>
            <a:rPr lang="ru-RU" sz="2200" b="1" kern="1200" dirty="0" smtClean="0"/>
            <a:t>сертификатов</a:t>
          </a:r>
        </a:p>
      </dsp:txBody>
      <dsp:txXfrm>
        <a:off x="601122" y="410089"/>
        <a:ext cx="6032227" cy="820605"/>
      </dsp:txXfrm>
    </dsp:sp>
    <dsp:sp modelId="{88D7C505-A923-42AF-8198-E8B0E81889BF}">
      <dsp:nvSpPr>
        <dsp:cNvPr id="0" name=""/>
        <dsp:cNvSpPr/>
      </dsp:nvSpPr>
      <dsp:spPr>
        <a:xfrm>
          <a:off x="88244" y="307513"/>
          <a:ext cx="1025756" cy="10257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D8651D-3947-40D7-9633-7052BECA3AB3}">
      <dsp:nvSpPr>
        <dsp:cNvPr id="0" name=""/>
        <dsp:cNvSpPr/>
      </dsp:nvSpPr>
      <dsp:spPr>
        <a:xfrm>
          <a:off x="1071594" y="1641210"/>
          <a:ext cx="5561755" cy="8206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1355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44.03.05 Педагогическое образование (с двумя профилями подготовки) – </a:t>
          </a:r>
          <a:r>
            <a:rPr lang="ru-RU" sz="1700" b="1" kern="1200" dirty="0" smtClean="0"/>
            <a:t>58% </a:t>
          </a:r>
          <a:r>
            <a:rPr lang="ru-RU" sz="1700" b="1" kern="1200" dirty="0" smtClean="0"/>
            <a:t>именных сертификатов</a:t>
          </a:r>
          <a:endParaRPr lang="ru-RU" sz="1700" b="1" kern="1200" dirty="0"/>
        </a:p>
      </dsp:txBody>
      <dsp:txXfrm>
        <a:off x="1071594" y="1641210"/>
        <a:ext cx="5561755" cy="820605"/>
      </dsp:txXfrm>
    </dsp:sp>
    <dsp:sp modelId="{AAE6BC28-3D0C-43FB-A8B3-123999218017}">
      <dsp:nvSpPr>
        <dsp:cNvPr id="0" name=""/>
        <dsp:cNvSpPr/>
      </dsp:nvSpPr>
      <dsp:spPr>
        <a:xfrm>
          <a:off x="558716" y="1538634"/>
          <a:ext cx="1025756" cy="10257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29CC27-4AE0-4A2E-8915-306BEA6C6C3D}">
      <dsp:nvSpPr>
        <dsp:cNvPr id="0" name=""/>
        <dsp:cNvSpPr/>
      </dsp:nvSpPr>
      <dsp:spPr>
        <a:xfrm>
          <a:off x="1071594" y="2872330"/>
          <a:ext cx="5561755" cy="8206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135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 smtClean="0"/>
            <a:t>Сертификат </a:t>
          </a:r>
          <a:r>
            <a:rPr lang="ru-RU" sz="2200" b="1" kern="1200" dirty="0" smtClean="0"/>
            <a:t>качества </a:t>
          </a:r>
          <a:r>
            <a:rPr lang="ru-RU" sz="2200" b="1" kern="1200" dirty="0" smtClean="0"/>
            <a:t>и свидетельства по </a:t>
          </a:r>
          <a:r>
            <a:rPr lang="ru-RU" sz="2200" b="1" kern="1200" dirty="0" smtClean="0"/>
            <a:t>2 направлениям </a:t>
          </a:r>
          <a:r>
            <a:rPr lang="ru-RU" sz="2200" b="1" kern="1200" dirty="0" smtClean="0"/>
            <a:t>подготовки</a:t>
          </a:r>
          <a:endParaRPr lang="ru-RU" sz="2200" b="1" kern="1200" dirty="0"/>
        </a:p>
      </dsp:txBody>
      <dsp:txXfrm>
        <a:off x="1071594" y="2872330"/>
        <a:ext cx="5561755" cy="820605"/>
      </dsp:txXfrm>
    </dsp:sp>
    <dsp:sp modelId="{786A63D0-F84D-40EE-B03E-F6977AE015E1}">
      <dsp:nvSpPr>
        <dsp:cNvPr id="0" name=""/>
        <dsp:cNvSpPr/>
      </dsp:nvSpPr>
      <dsp:spPr>
        <a:xfrm>
          <a:off x="558716" y="2769755"/>
          <a:ext cx="1025756" cy="10257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9F2FAF-BF91-48F3-8042-301F7EF60779}">
      <dsp:nvSpPr>
        <dsp:cNvPr id="0" name=""/>
        <dsp:cNvSpPr/>
      </dsp:nvSpPr>
      <dsp:spPr>
        <a:xfrm>
          <a:off x="601122" y="4103451"/>
          <a:ext cx="6032227" cy="8206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135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Педагогический анализ результатов ФИЭБ </a:t>
          </a:r>
          <a:endParaRPr lang="ru-RU" sz="2200" b="1" kern="1200" dirty="0"/>
        </a:p>
      </dsp:txBody>
      <dsp:txXfrm>
        <a:off x="601122" y="4103451"/>
        <a:ext cx="6032227" cy="820605"/>
      </dsp:txXfrm>
    </dsp:sp>
    <dsp:sp modelId="{C0DBE057-FB85-4A55-8489-B4BCF67922C2}">
      <dsp:nvSpPr>
        <dsp:cNvPr id="0" name=""/>
        <dsp:cNvSpPr/>
      </dsp:nvSpPr>
      <dsp:spPr>
        <a:xfrm>
          <a:off x="88244" y="4000876"/>
          <a:ext cx="1025756" cy="10257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pPr rtl="0"/>
              <a:t>08.06.2026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pPr rtl="0"/>
              <a:t>08.06.2026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1E670F48-01AC-406E-9682-F73BA4FB75ED}" type="datetime1">
              <a:rPr lang="ru-RU" smtClean="0"/>
              <a:t>08.06.2026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552FDE-A92C-447C-93E6-5232D8364335}" type="datetime1">
              <a:rPr lang="ru-RU" smtClean="0"/>
              <a:t>08.06.2026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и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497630-C383-4792-A88C-E94F30714E87}" type="datetime1">
              <a:rPr lang="ru-RU" smtClean="0"/>
              <a:t>08.06.2026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5FC6FD-0A6A-4401-8C52-2FC93D494FE0}" type="datetime1">
              <a:rPr lang="ru-RU" smtClean="0"/>
              <a:t>08.06.2026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8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CDC8526D-CDF1-4CF2-A0D9-951544690E5D}" type="datetime1">
              <a:rPr lang="ru-RU" smtClean="0"/>
              <a:t>08.06.2026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E95167-5AC6-480D-B057-AB1AECEA737F}" type="datetime1">
              <a:rPr lang="ru-RU" smtClean="0"/>
              <a:t>08.06.2026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A65CE7-2518-45C6-959A-C7D0BBB3E18C}" type="datetime1">
              <a:rPr lang="ru-RU" smtClean="0"/>
              <a:t>08.06.2026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AE09EC-0DCD-4DB7-99E2-60EF8CAAACBC}" type="datetime1">
              <a:rPr lang="ru-RU" smtClean="0"/>
              <a:t>08.06.2026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1CB191-677B-4FCF-B508-B6B224DDFD7F}" type="datetime1">
              <a:rPr lang="ru-RU" smtClean="0"/>
              <a:t>08.06.2026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578DD4-5E68-4754-A670-5FF554F6C38C}" type="datetime1">
              <a:rPr lang="ru-RU" smtClean="0"/>
              <a:t>08.06.2026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rtl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dirty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497B8FD-9570-459E-B70B-7200D320C793}" type="datetime1">
              <a:rPr lang="ru-RU" smtClean="0"/>
              <a:t>08.06.2026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и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B7D3E721-004D-4A9D-B163-D3C7995AC644}" type="datetime1">
              <a:rPr lang="ru-RU" smtClean="0"/>
              <a:t>08.06.2026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20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7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076A115C-998F-E01D-55DE-2053BCB45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8308" y="1556792"/>
            <a:ext cx="6696744" cy="2808312"/>
          </a:xfrm>
        </p:spPr>
        <p:txBody>
          <a:bodyPr>
            <a:normAutofit/>
          </a:bodyPr>
          <a:lstStyle/>
          <a:p>
            <a:pPr algn="ctr">
              <a:lnSpc>
                <a:spcPct val="114000"/>
              </a:lnSpc>
            </a:pPr>
            <a:r>
              <a:rPr lang="ru-RU" sz="3600" b="1" dirty="0"/>
              <a:t>Результаты </a:t>
            </a:r>
            <a:br>
              <a:rPr lang="ru-RU" sz="3600" b="1" dirty="0"/>
            </a:br>
            <a:r>
              <a:rPr lang="ru-RU" sz="3600" b="1" dirty="0"/>
              <a:t>независимой оценки </a:t>
            </a:r>
            <a:r>
              <a:rPr lang="ru-RU" sz="3600" b="1" dirty="0" smtClean="0"/>
              <a:t>качества </a:t>
            </a:r>
            <a:r>
              <a:rPr lang="ru-RU" sz="3600" b="1" dirty="0" smtClean="0"/>
              <a:t>ОБРАЗОВАНИЯ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/>
              <a:t>в </a:t>
            </a:r>
            <a:r>
              <a:rPr lang="ru-RU" sz="3600" b="1" dirty="0" smtClean="0"/>
              <a:t>2025-2026 учебном году</a:t>
            </a:r>
            <a:endParaRPr lang="en-US" sz="29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7ECF854-EE73-4F4A-827B-484FB88DC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6" y="764704"/>
            <a:ext cx="4968552" cy="496855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D3B564C0-5D9A-4A2D-8DCB-56F5E3B427F6}"/>
              </a:ext>
            </a:extLst>
          </p:cNvPr>
          <p:cNvSpPr txBox="1">
            <a:spLocks/>
          </p:cNvSpPr>
          <p:nvPr/>
        </p:nvSpPr>
        <p:spPr>
          <a:xfrm>
            <a:off x="5540324" y="3429000"/>
            <a:ext cx="6696744" cy="30243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 cap="all" baseline="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8380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CDA0C6D-4835-4747-996D-8FF70A53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768" y="476672"/>
            <a:ext cx="6336704" cy="51489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Результаты ФИЭБ</a:t>
            </a:r>
            <a:endParaRPr lang="ru-RU" sz="3000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D23DF971-72AC-4B18-96C1-9297DC313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2225605"/>
              </p:ext>
            </p:extLst>
          </p:nvPr>
        </p:nvGraphicFramePr>
        <p:xfrm>
          <a:off x="909836" y="1196752"/>
          <a:ext cx="6708597" cy="5334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AFA2374-1467-4110-99B9-942AE3492C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08" y="204533"/>
            <a:ext cx="1197868" cy="12149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8628" y="78208"/>
            <a:ext cx="3799196" cy="26824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2008" y="2204864"/>
            <a:ext cx="3111608" cy="44850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75940" y="4131853"/>
            <a:ext cx="2968921" cy="272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8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CDA0C6D-4835-4747-996D-8FF70A53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977" y="177801"/>
            <a:ext cx="10637076" cy="65891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Внешняя независимая </a:t>
            </a:r>
            <a:r>
              <a:rPr lang="ru-RU" b="1" dirty="0"/>
              <a:t>оценка качества </a:t>
            </a:r>
            <a:r>
              <a:rPr lang="ru-RU" b="1" dirty="0" smtClean="0"/>
              <a:t>образования</a:t>
            </a: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AFA2374-1467-4110-99B9-942AE3492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8" y="204533"/>
            <a:ext cx="1197868" cy="121492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81059944"/>
              </p:ext>
            </p:extLst>
          </p:nvPr>
        </p:nvGraphicFramePr>
        <p:xfrm>
          <a:off x="1053852" y="1124744"/>
          <a:ext cx="10441159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2025" y="1868570"/>
            <a:ext cx="1800200" cy="12351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2025" y="3103685"/>
            <a:ext cx="1819108" cy="2622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61761" y="4397053"/>
            <a:ext cx="1479636" cy="5397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2189" y="4980413"/>
            <a:ext cx="1479636" cy="63159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52307" y="5655665"/>
            <a:ext cx="1479636" cy="89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7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CDA0C6D-4835-4747-996D-8FF70A53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260648"/>
            <a:ext cx="10873208" cy="936104"/>
          </a:xfrm>
        </p:spPr>
        <p:txBody>
          <a:bodyPr>
            <a:noAutofit/>
          </a:bodyPr>
          <a:lstStyle/>
          <a:p>
            <a:pPr lvl="0" algn="ctr"/>
            <a:r>
              <a:rPr lang="ru-RU" sz="2000" b="1" dirty="0" smtClean="0"/>
              <a:t>Результаты участия </a:t>
            </a:r>
            <a:r>
              <a:rPr lang="ru-RU" sz="2000" b="1" dirty="0"/>
              <a:t>в апробации проекта «Модель оценки качества реализации образовательных программ высшего образования в части формирования универсальной компетенции в области экономической культуры, в том числе финансовой грамотности</a:t>
            </a:r>
            <a:r>
              <a:rPr lang="ru-RU" sz="2000" b="1" dirty="0" smtClean="0"/>
              <a:t>»</a:t>
            </a:r>
            <a:endParaRPr lang="ru-RU" sz="2000" b="1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373834"/>
              </p:ext>
            </p:extLst>
          </p:nvPr>
        </p:nvGraphicFramePr>
        <p:xfrm>
          <a:off x="1413892" y="1388730"/>
          <a:ext cx="10160125" cy="434452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664295"/>
                <a:gridCol w="792088"/>
                <a:gridCol w="864096"/>
                <a:gridCol w="5839646"/>
              </a:tblGrid>
              <a:tr h="4323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Образовательная программа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Индекс качества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Уровень качества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Направления развития образовательной программы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</a:tr>
              <a:tr h="4513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Архитектурное </a:t>
                      </a:r>
                      <a:r>
                        <a:rPr lang="ru-RU" sz="1300" dirty="0" smtClean="0">
                          <a:effectLst/>
                        </a:rPr>
                        <a:t>проектирование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(07.03.01 Архитектура)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21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средний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Наличие: практик, ЭОР, системы оценки УК, НИР; вовлеченность обучающихся и преподавателя в образовательную деятельность по формированию УК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</a:tr>
              <a:tr h="8872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Практическая </a:t>
                      </a:r>
                      <a:r>
                        <a:rPr lang="ru-RU" sz="1300" dirty="0" smtClean="0">
                          <a:effectLst/>
                        </a:rPr>
                        <a:t>психология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(44.03.02 Психолого-педагогическое образование)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15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средний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Наличие: практик, ЭОР, системы оценки УК, НИР; удовлетворенность обучающихся и преподавателя качеством реализации программы в части формирования УК; вовлеченность обучающихся и преподавателя в образовательную деятельность по формированию УК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</a:tr>
              <a:tr h="6762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Логопедия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(44.03.03 Специальное (дефектологическое) образование)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24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средний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Наличие: практик, ЭОР, системы оценки УК; вовлеченность преподавателя в образовательную деятельность по формированию УК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</a:tr>
              <a:tr h="8165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Русский язык как </a:t>
                      </a:r>
                      <a:r>
                        <a:rPr lang="ru-RU" sz="1300" dirty="0" smtClean="0">
                          <a:effectLst/>
                        </a:rPr>
                        <a:t>иностранный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(45.03.01 Филология)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19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средний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Наличие: практик, ЭОР, системы оценки УК; удовлетворенность преподавателя качеством реализации программы в части формирования УК; вовлеченность обучающихся и преподавателя в образовательную деятельность по формированию УК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</a:tr>
              <a:tr h="10807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Перевод и </a:t>
                      </a:r>
                      <a:r>
                        <a:rPr lang="ru-RU" sz="1300" dirty="0" err="1">
                          <a:effectLst/>
                        </a:rPr>
                        <a:t>переводоведение</a:t>
                      </a:r>
                      <a:r>
                        <a:rPr lang="ru-RU" sz="1300" dirty="0">
                          <a:effectLst/>
                        </a:rPr>
                        <a:t> (английский и немецкий языки</a:t>
                      </a:r>
                      <a:r>
                        <a:rPr lang="ru-RU" sz="1300" dirty="0" smtClean="0">
                          <a:effectLst/>
                        </a:rPr>
                        <a:t>) (45.03.02 Лингвистика)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20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средний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Наличие: практик, ЭОР, системы оценки УК, НИР; удовлетворенность преподавателя качеством реализации программы в части формирования УК; вовлеченность обучающихся в образовательную деятельность по формированию УК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AFA2374-1467-4110-99B9-942AE3492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8" y="204533"/>
            <a:ext cx="1197868" cy="12149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57908" y="5805264"/>
            <a:ext cx="9721080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/>
              <a:t>По университету итоговый балл составил 18, что соответствует среднему уровню качества образовательных программ в части формирования универсальной компетенции в области экономической культуры, в том числе финансовой </a:t>
            </a:r>
            <a:r>
              <a:rPr lang="ru-RU" sz="1600" dirty="0" smtClean="0"/>
              <a:t>грамотности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8091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CDA0C6D-4835-4747-996D-8FF70A53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204533"/>
            <a:ext cx="10873208" cy="658911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/>
              <a:t>Профессионально-общественная аккредитация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AFA2374-1467-4110-99B9-942AE3492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8" y="204533"/>
            <a:ext cx="1197868" cy="121492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ED7D2C-EFB2-415E-B0EC-1BEA64B23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2236" y="1157192"/>
            <a:ext cx="9580456" cy="2520280"/>
          </a:xfrm>
          <a:ln w="190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/>
              <a:t>Национальная Ассоциация </a:t>
            </a:r>
            <a:r>
              <a:rPr lang="ru-RU" sz="1800" dirty="0"/>
              <a:t>телекоммуникационных компаний – регионального отраслевого объединения работодателей «Регулирование качества </a:t>
            </a:r>
            <a:r>
              <a:rPr lang="ru-RU" sz="1800" dirty="0" err="1"/>
              <a:t>инфокоммуникаций</a:t>
            </a:r>
            <a:r>
              <a:rPr lang="ru-RU" sz="1800" dirty="0"/>
              <a:t>» </a:t>
            </a:r>
            <a:r>
              <a:rPr lang="ru-RU" sz="1800" dirty="0"/>
              <a:t>(НА «РКИ») 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/>
              <a:t>«Управление качеством» по направлению подготовки 27.03.01 Управление </a:t>
            </a:r>
            <a:r>
              <a:rPr lang="ru-RU" sz="1800" dirty="0"/>
              <a:t>качеством; </a:t>
            </a:r>
            <a:endParaRPr lang="ru-RU" sz="18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/>
              <a:t>«Русский язык и иностранный язык (китайский)</a:t>
            </a:r>
            <a:r>
              <a:rPr lang="ru-RU" sz="1800" dirty="0"/>
              <a:t>» по направлению подготовки 44.03.05 Педагогическое образование (с двумя профилями подготовки</a:t>
            </a:r>
            <a:r>
              <a:rPr lang="ru-RU" sz="1800" dirty="0"/>
              <a:t>);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/>
              <a:t>«Русский язык и литература» по </a:t>
            </a:r>
            <a:r>
              <a:rPr lang="ru-RU" sz="1800" dirty="0"/>
              <a:t>направлению подготовки </a:t>
            </a:r>
            <a:r>
              <a:rPr lang="ru-RU" sz="1800" dirty="0"/>
              <a:t>44.03.05 Педагогическое образование (с двумя профилями подготовки).</a:t>
            </a: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9998" y="4057067"/>
            <a:ext cx="9577064" cy="92333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Автономная некоммерческая организация </a:t>
            </a:r>
            <a:r>
              <a:rPr lang="ru-RU" dirty="0"/>
              <a:t>«Агентство профессиональных независимых экспертиз в образовании»: «Перевод и </a:t>
            </a:r>
            <a:r>
              <a:rPr lang="ru-RU" dirty="0" err="1"/>
              <a:t>переводоведение</a:t>
            </a:r>
            <a:r>
              <a:rPr lang="ru-RU" dirty="0"/>
              <a:t> (английский и немецкий языки)» по направлению подготовки 45.03.02 Лингвистика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69998" y="5354354"/>
            <a:ext cx="9577064" cy="92333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Общероссийская общественная организация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«Российское профессорское собрание»: «Психология и социальная педагогика» по направлению подготовки 44.04.02 Психолого-педагогическое образование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239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CDA0C6D-4835-4747-996D-8FF70A53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99352"/>
            <a:ext cx="10873208" cy="658911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/>
              <a:t>Профессионально-общественная аккредитация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AFA2374-1467-4110-99B9-942AE3492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8" y="204533"/>
            <a:ext cx="1197868" cy="12149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2684" y="811993"/>
            <a:ext cx="2804232" cy="39617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4258" y="1419453"/>
            <a:ext cx="2889250" cy="41383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464" y="3637915"/>
            <a:ext cx="4582788" cy="32200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6249" y="2204864"/>
            <a:ext cx="3194369" cy="449984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359" y="1700808"/>
            <a:ext cx="3077566" cy="426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50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CDA0C6D-4835-4747-996D-8FF70A53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976" y="482537"/>
            <a:ext cx="10637076" cy="65891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Внутренняя система</a:t>
            </a:r>
            <a:r>
              <a:rPr lang="ru-RU" b="1" dirty="0" smtClean="0"/>
              <a:t> оценки </a:t>
            </a:r>
            <a:r>
              <a:rPr lang="ru-RU" b="1" dirty="0"/>
              <a:t>качества </a:t>
            </a:r>
            <a:r>
              <a:rPr lang="ru-RU" b="1" dirty="0" smtClean="0"/>
              <a:t>образования </a:t>
            </a:r>
            <a:br>
              <a:rPr lang="ru-RU" b="1" dirty="0" smtClean="0"/>
            </a:br>
            <a:r>
              <a:rPr lang="ru-RU" b="1" dirty="0" smtClean="0"/>
              <a:t>с привлечением иных юридических лиц</a:t>
            </a: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AFA2374-1467-4110-99B9-942AE3492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8" y="204533"/>
            <a:ext cx="1197868" cy="1214920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56F2848A-FB28-4B9A-9E99-78D91758D38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39350294"/>
              </p:ext>
            </p:extLst>
          </p:nvPr>
        </p:nvGraphicFramePr>
        <p:xfrm>
          <a:off x="1361993" y="1419452"/>
          <a:ext cx="10349044" cy="5177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1878" y="4293096"/>
            <a:ext cx="768249" cy="8851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10436" y="2398973"/>
            <a:ext cx="899431" cy="6587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42084" y="2492896"/>
            <a:ext cx="1019175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17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CDA0C6D-4835-4747-996D-8FF70A53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1964" y="51864"/>
            <a:ext cx="8496944" cy="5869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Результаты ФЭПО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9B72837-9686-413C-9763-8F4726769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40" y="164007"/>
            <a:ext cx="1197868" cy="121492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DF8D092-0522-4FE4-BC15-076F860545B8}"/>
              </a:ext>
            </a:extLst>
          </p:cNvPr>
          <p:cNvSpPr/>
          <p:nvPr/>
        </p:nvSpPr>
        <p:spPr>
          <a:xfrm>
            <a:off x="1243608" y="606845"/>
            <a:ext cx="105394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000" dirty="0">
                <a:solidFill>
                  <a:schemeClr val="dk1"/>
                </a:solidFill>
              </a:rPr>
              <a:t>Процедура оценки качества образования проходила </a:t>
            </a:r>
            <a:r>
              <a:rPr lang="ru-RU" sz="2000" dirty="0" smtClean="0">
                <a:solidFill>
                  <a:schemeClr val="dk1"/>
                </a:solidFill>
              </a:rPr>
              <a:t>в первом семестре </a:t>
            </a:r>
            <a:r>
              <a:rPr lang="ru-RU" sz="2000" dirty="0" smtClean="0">
                <a:solidFill>
                  <a:schemeClr val="dk1"/>
                </a:solidFill>
              </a:rPr>
              <a:t>2025/2026 </a:t>
            </a:r>
            <a:r>
              <a:rPr lang="ru-RU" sz="2000" dirty="0" err="1" smtClean="0">
                <a:solidFill>
                  <a:schemeClr val="dk1"/>
                </a:solidFill>
              </a:rPr>
              <a:t>уч.г</a:t>
            </a:r>
            <a:r>
              <a:rPr lang="ru-RU" sz="2000" dirty="0" smtClean="0">
                <a:solidFill>
                  <a:schemeClr val="dk1"/>
                </a:solidFill>
              </a:rPr>
              <a:t>. </a:t>
            </a:r>
          </a:p>
          <a:p>
            <a:pPr algn="ctr" fontAlgn="base"/>
            <a:r>
              <a:rPr lang="ru-RU" sz="2000" dirty="0" smtClean="0"/>
              <a:t>Проведено </a:t>
            </a:r>
            <a:r>
              <a:rPr lang="ru-RU" sz="2000" dirty="0" smtClean="0"/>
              <a:t>1005 сеансов </a:t>
            </a:r>
            <a:r>
              <a:rPr lang="ru-RU" sz="2000" dirty="0"/>
              <a:t>тестирования по </a:t>
            </a:r>
            <a:r>
              <a:rPr lang="ru-RU" sz="2000" dirty="0" smtClean="0"/>
              <a:t>30 </a:t>
            </a:r>
            <a:r>
              <a:rPr lang="ru-RU" sz="2000" dirty="0"/>
              <a:t>дисциплинам. </a:t>
            </a:r>
            <a:r>
              <a:rPr lang="ru-RU" sz="2000" dirty="0" smtClean="0"/>
              <a:t>В </a:t>
            </a:r>
            <a:r>
              <a:rPr lang="ru-RU" sz="2000" dirty="0"/>
              <a:t>тестировании приняли участие </a:t>
            </a:r>
            <a:r>
              <a:rPr lang="ru-RU" sz="2000" dirty="0" smtClean="0"/>
              <a:t>345 студентов, </a:t>
            </a:r>
            <a:r>
              <a:rPr lang="ru-RU" sz="2000" dirty="0"/>
              <a:t>обучающиеся по </a:t>
            </a:r>
            <a:r>
              <a:rPr lang="ru-RU" sz="2000" dirty="0" smtClean="0"/>
              <a:t>27 образовательным программам</a:t>
            </a:r>
            <a:r>
              <a:rPr lang="ru-RU" sz="2000" dirty="0" smtClean="0"/>
              <a:t>.</a:t>
            </a:r>
          </a:p>
          <a:p>
            <a:pPr algn="ctr" fontAlgn="base"/>
            <a:endParaRPr lang="ru-RU" sz="1000" dirty="0" smtClean="0"/>
          </a:p>
          <a:p>
            <a:pPr algn="ctr" fontAlgn="base"/>
            <a:r>
              <a:rPr lang="ru-RU" sz="2000" u="sng" dirty="0"/>
              <a:t>Доля студентов на уровне обученности не ниже второго</a:t>
            </a:r>
            <a:r>
              <a:rPr lang="ru-RU" sz="2000" u="sng" dirty="0" smtClean="0"/>
              <a:t>:</a:t>
            </a:r>
            <a:endParaRPr lang="ru-RU" sz="2000" u="sng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43608" y="2211418"/>
            <a:ext cx="10539436" cy="4646582"/>
          </a:xfrm>
        </p:spPr>
        <p:txBody>
          <a:bodyPr numCol="2"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04.03.01 Химия – </a:t>
            </a:r>
            <a:r>
              <a:rPr lang="ru-RU" sz="2000" dirty="0" smtClean="0"/>
              <a:t>98%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06.03.01 Биология – </a:t>
            </a:r>
            <a:r>
              <a:rPr lang="ru-RU" sz="2000" dirty="0" smtClean="0"/>
              <a:t>98%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07.03.01 Архитектура – </a:t>
            </a:r>
            <a:r>
              <a:rPr lang="ru-RU" sz="2000" dirty="0" smtClean="0"/>
              <a:t>95%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/>
              <a:t>09.03.02 Информационные системы и </a:t>
            </a:r>
            <a:r>
              <a:rPr lang="ru-RU" sz="2000" dirty="0" smtClean="0"/>
              <a:t>технологии – 83%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21.03.02 </a:t>
            </a:r>
            <a:r>
              <a:rPr lang="ru-RU" sz="2000" dirty="0" smtClean="0"/>
              <a:t>Землеустройство и кадастры – </a:t>
            </a:r>
            <a:r>
              <a:rPr lang="ru-RU" sz="2000" dirty="0" smtClean="0"/>
              <a:t>85%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31.05.01 Лечебное дело – </a:t>
            </a:r>
            <a:r>
              <a:rPr lang="ru-RU" sz="2000" dirty="0" smtClean="0"/>
              <a:t>94%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31.05.02 Педиатрия – 100%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33.05.01 Фармация – 100</a:t>
            </a:r>
            <a:r>
              <a:rPr lang="ru-RU" sz="2000" dirty="0" smtClean="0"/>
              <a:t>%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37.03.01 Психология – 100%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37.05.01 Клиническая психология – </a:t>
            </a:r>
            <a:r>
              <a:rPr lang="ru-RU" sz="2000" dirty="0" smtClean="0"/>
              <a:t>95%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38.03.01 Экономика – 100%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38.03.04 Государственное и муниципальное управление – 100%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38.05.02 </a:t>
            </a:r>
            <a:r>
              <a:rPr lang="ru-RU" sz="2000" dirty="0" smtClean="0"/>
              <a:t>Таможенное дело – </a:t>
            </a:r>
            <a:r>
              <a:rPr lang="ru-RU" sz="2000" dirty="0" smtClean="0"/>
              <a:t>88%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39.03.01 Социология – </a:t>
            </a:r>
            <a:r>
              <a:rPr lang="ru-RU" sz="2000" dirty="0" smtClean="0"/>
              <a:t>94%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39.03.03 Организация работы с молодежью – </a:t>
            </a:r>
            <a:r>
              <a:rPr lang="ru-RU" sz="2000" dirty="0" smtClean="0"/>
              <a:t>74%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40.03.01 Юриспруденция – 100%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40.05.04 Судебная и прокурорская деятельность – 100%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41.03.06 Публичная политика и социальные науки – </a:t>
            </a:r>
            <a:r>
              <a:rPr lang="ru-RU" sz="2000" dirty="0" smtClean="0"/>
              <a:t>89%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42.03.02 Журналистика – </a:t>
            </a:r>
            <a:r>
              <a:rPr lang="ru-RU" sz="2000" dirty="0" smtClean="0"/>
              <a:t>87%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43.03.02 Туризм – </a:t>
            </a:r>
            <a:r>
              <a:rPr lang="ru-RU" sz="2000" dirty="0" smtClean="0"/>
              <a:t>97%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44.03.02 Психолого-педагогическое </a:t>
            </a:r>
            <a:r>
              <a:rPr lang="ru-RU" sz="2000" dirty="0" smtClean="0"/>
              <a:t>образование – </a:t>
            </a:r>
            <a:r>
              <a:rPr lang="ru-RU" sz="2000" dirty="0" smtClean="0"/>
              <a:t>91%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44.03.03 Специальное (дефектологическое) образование – </a:t>
            </a:r>
            <a:r>
              <a:rPr lang="ru-RU" sz="2000" dirty="0" smtClean="0"/>
              <a:t>97%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45.03.01 Филология – 90%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45.03.02 Лингвистика – </a:t>
            </a:r>
            <a:r>
              <a:rPr lang="ru-RU" sz="2000" dirty="0" smtClean="0"/>
              <a:t>91%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46.03.01 История – 100%</a:t>
            </a:r>
            <a:endParaRPr lang="ru-RU" sz="2000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smtClean="0"/>
              <a:t>54.03.01 Дизайн – </a:t>
            </a:r>
            <a:r>
              <a:rPr lang="ru-RU" sz="2000" dirty="0" smtClean="0"/>
              <a:t>92%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409896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CDA0C6D-4835-4747-996D-8FF70A53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721" y="904558"/>
            <a:ext cx="6336704" cy="51489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Результаты ФЭПО</a:t>
            </a:r>
            <a:endParaRPr lang="ru-RU" sz="3000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D23DF971-72AC-4B18-96C1-9297DC313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9098867"/>
              </p:ext>
            </p:extLst>
          </p:nvPr>
        </p:nvGraphicFramePr>
        <p:xfrm>
          <a:off x="837829" y="1628800"/>
          <a:ext cx="5760639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AFA2374-1467-4110-99B9-942AE3492C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08" y="204533"/>
            <a:ext cx="1197868" cy="1214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4435" y="204533"/>
            <a:ext cx="2842345" cy="4152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18748" y="1419453"/>
            <a:ext cx="2806976" cy="39937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97011" y="4596479"/>
            <a:ext cx="2809769" cy="226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1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CDA0C6D-4835-4747-996D-8FF70A53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1965" y="590247"/>
            <a:ext cx="8496944" cy="586904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Результаты ФИЭБ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56F2848A-FB28-4B9A-9E99-78D91758D38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93850" y="1600200"/>
          <a:ext cx="9782175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940037C3-294D-4F55-B66A-B440A68956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638287"/>
              </p:ext>
            </p:extLst>
          </p:nvPr>
        </p:nvGraphicFramePr>
        <p:xfrm>
          <a:off x="988560" y="3861048"/>
          <a:ext cx="10873209" cy="2377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659501">
                  <a:extLst>
                    <a:ext uri="{9D8B030D-6E8A-4147-A177-3AD203B41FA5}">
                      <a16:colId xmlns:a16="http://schemas.microsoft.com/office/drawing/2014/main" xmlns="" val="2354290863"/>
                    </a:ext>
                  </a:extLst>
                </a:gridCol>
                <a:gridCol w="1528899">
                  <a:extLst>
                    <a:ext uri="{9D8B030D-6E8A-4147-A177-3AD203B41FA5}">
                      <a16:colId xmlns:a16="http://schemas.microsoft.com/office/drawing/2014/main" xmlns="" val="2185988022"/>
                    </a:ext>
                  </a:extLst>
                </a:gridCol>
                <a:gridCol w="1601704">
                  <a:extLst>
                    <a:ext uri="{9D8B030D-6E8A-4147-A177-3AD203B41FA5}">
                      <a16:colId xmlns:a16="http://schemas.microsoft.com/office/drawing/2014/main" xmlns="" val="2892214430"/>
                    </a:ext>
                  </a:extLst>
                </a:gridCol>
                <a:gridCol w="1528899">
                  <a:extLst>
                    <a:ext uri="{9D8B030D-6E8A-4147-A177-3AD203B41FA5}">
                      <a16:colId xmlns:a16="http://schemas.microsoft.com/office/drawing/2014/main" xmlns="" val="2632453722"/>
                    </a:ext>
                  </a:extLst>
                </a:gridCol>
                <a:gridCol w="1554206">
                  <a:extLst>
                    <a:ext uri="{9D8B030D-6E8A-4147-A177-3AD203B41FA5}">
                      <a16:colId xmlns:a16="http://schemas.microsoft.com/office/drawing/2014/main" xmlns="" val="1086281215"/>
                    </a:ext>
                  </a:extLst>
                </a:gridCol>
              </a:tblGrid>
              <a:tr h="58845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Направление подготовки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708150" algn="l"/>
                        </a:tabLst>
                      </a:pPr>
                      <a:r>
                        <a:rPr lang="ru-RU" sz="2000" dirty="0"/>
                        <a:t>Золотой сертификат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Серебряный сертификат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Бронзовый сертификат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Сертификат участника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xmlns="" val="4057942742"/>
                  </a:ext>
                </a:extLst>
              </a:tr>
              <a:tr h="608499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44.03.01 Педагогическое образование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9%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33%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33%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25%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95013514"/>
                  </a:ext>
                </a:extLst>
              </a:tr>
              <a:tr h="867952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44.03.05 Педагогическое образование (с двумя профилями подготовки)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25%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33%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42%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75295426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9B72837-9686-413C-9763-8F47267695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40" y="164007"/>
            <a:ext cx="1197868" cy="121492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DF8D092-0522-4FE4-BC15-076F860545B8}"/>
              </a:ext>
            </a:extLst>
          </p:cNvPr>
          <p:cNvSpPr/>
          <p:nvPr/>
        </p:nvSpPr>
        <p:spPr>
          <a:xfrm>
            <a:off x="1243608" y="1772816"/>
            <a:ext cx="107291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dk1"/>
                </a:solidFill>
              </a:rPr>
              <a:t>Процедура оценки качества образования проходила в апреле </a:t>
            </a:r>
            <a:r>
              <a:rPr lang="ru-RU" sz="2400" dirty="0" smtClean="0">
                <a:solidFill>
                  <a:schemeClr val="dk1"/>
                </a:solidFill>
              </a:rPr>
              <a:t>2026 </a:t>
            </a:r>
            <a:r>
              <a:rPr lang="ru-RU" sz="2400" dirty="0">
                <a:solidFill>
                  <a:schemeClr val="dk1"/>
                </a:solidFill>
              </a:rPr>
              <a:t>г. Общее число участников составило </a:t>
            </a:r>
            <a:r>
              <a:rPr lang="ru-RU" sz="2400" dirty="0" smtClean="0">
                <a:solidFill>
                  <a:schemeClr val="dk1"/>
                </a:solidFill>
              </a:rPr>
              <a:t>24 человека, </a:t>
            </a:r>
          </a:p>
          <a:p>
            <a:pPr algn="ctr"/>
            <a:r>
              <a:rPr lang="ru-RU" sz="2400" dirty="0" smtClean="0">
                <a:solidFill>
                  <a:schemeClr val="dk1"/>
                </a:solidFill>
              </a:rPr>
              <a:t>из которых </a:t>
            </a:r>
            <a:r>
              <a:rPr lang="ru-RU" sz="2400" dirty="0" smtClean="0">
                <a:solidFill>
                  <a:schemeClr val="dk1"/>
                </a:solidFill>
              </a:rPr>
              <a:t>16 </a:t>
            </a:r>
            <a:r>
              <a:rPr lang="ru-RU" sz="2400" dirty="0" smtClean="0">
                <a:solidFill>
                  <a:schemeClr val="dk1"/>
                </a:solidFill>
              </a:rPr>
              <a:t>человек </a:t>
            </a:r>
            <a:r>
              <a:rPr lang="ru-RU" sz="2400" dirty="0" smtClean="0">
                <a:solidFill>
                  <a:schemeClr val="dk1"/>
                </a:solidFill>
              </a:rPr>
              <a:t>(67%) </a:t>
            </a:r>
            <a:r>
              <a:rPr lang="ru-RU" sz="2400" dirty="0" smtClean="0">
                <a:solidFill>
                  <a:schemeClr val="dk1"/>
                </a:solidFill>
              </a:rPr>
              <a:t>получили именные золотые, серебряные и бронзовые сертификаты ФИЭБ. </a:t>
            </a:r>
            <a:endParaRPr lang="ru-RU" sz="2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02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атематика 16 х 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082_TF02787947.potx" id="{3964D7A7-1B85-4031-AAD6-1B50F98CF473}" vid="{CAF00616-F4D4-4454-9A4A-5919532F2D53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800</Words>
  <Application>Microsoft Office PowerPoint</Application>
  <PresentationFormat>Произвольный</PresentationFormat>
  <Paragraphs>109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Euphemia</vt:lpstr>
      <vt:lpstr>Times New Roman</vt:lpstr>
      <vt:lpstr>Математика 16 х 9</vt:lpstr>
      <vt:lpstr>Результаты  независимой оценки качества ОБРАЗОВАНИЯ в 2025-2026 учебном году</vt:lpstr>
      <vt:lpstr>Внешняя независимая оценка качества образования</vt:lpstr>
      <vt:lpstr>Результаты участия в апробации проекта «Модель оценки качества реализации образовательных программ высшего образования в части формирования универсальной компетенции в области экономической культуры, в том числе финансовой грамотности»</vt:lpstr>
      <vt:lpstr>Профессионально-общественная аккредитация</vt:lpstr>
      <vt:lpstr>Профессионально-общественная аккредитация</vt:lpstr>
      <vt:lpstr>Внутренняя система оценки качества образования  с привлечением иных юридических лиц</vt:lpstr>
      <vt:lpstr>Результаты ФЭПО</vt:lpstr>
      <vt:lpstr>Результаты ФЭПО</vt:lpstr>
      <vt:lpstr>Результаты ФИЭБ</vt:lpstr>
      <vt:lpstr>Результаты ФИЭБ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 федерального Интернет-экзамена  для выпускников бакалавриата  в 2022 году</dc:title>
  <dc:creator>Молчанова Екатерина Валерьевна</dc:creator>
  <cp:lastModifiedBy>Анна Петровна Бутенко</cp:lastModifiedBy>
  <cp:revision>153</cp:revision>
  <cp:lastPrinted>2026-06-08T11:34:33Z</cp:lastPrinted>
  <dcterms:created xsi:type="dcterms:W3CDTF">2022-04-26T13:10:06Z</dcterms:created>
  <dcterms:modified xsi:type="dcterms:W3CDTF">2026-06-08T11:50:38Z</dcterms:modified>
</cp:coreProperties>
</file>