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04" r:id="rId2"/>
    <p:sldId id="306" r:id="rId3"/>
    <p:sldId id="308" r:id="rId4"/>
    <p:sldId id="305" r:id="rId5"/>
    <p:sldId id="307" r:id="rId6"/>
    <p:sldId id="309" r:id="rId7"/>
  </p:sldIdLst>
  <p:sldSz cx="12188825" cy="6858000"/>
  <p:notesSz cx="6797675" cy="9926638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00"/>
    <a:srgbClr val="66FF66"/>
    <a:srgbClr val="00CC00"/>
    <a:srgbClr val="FF0000"/>
    <a:srgbClr val="FF3300"/>
    <a:srgbClr val="00FF00"/>
    <a:srgbClr val="E9E9EA"/>
    <a:srgbClr val="5BF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EE0AF3-DC04-4DD4-B8AA-1DD41B22337F}" v="1" dt="2020-06-04T17:18:03.557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howGuides="1">
      <p:cViewPr varScale="1">
        <p:scale>
          <a:sx n="89" d="100"/>
          <a:sy n="89" d="100"/>
        </p:scale>
        <p:origin x="470" y="96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Захарова Марина Владимировна" userId="404c00d3-f621-46be-a6c5-8adac1492552" providerId="ADAL" clId="{F1EE0AF3-DC04-4DD4-B8AA-1DD41B22337F}"/>
    <pc:docChg chg="custSel modSld">
      <pc:chgData name="Захарова Марина Владимировна" userId="404c00d3-f621-46be-a6c5-8adac1492552" providerId="ADAL" clId="{F1EE0AF3-DC04-4DD4-B8AA-1DD41B22337F}" dt="2020-06-04T17:18:26.372" v="2" actId="1076"/>
      <pc:docMkLst>
        <pc:docMk/>
      </pc:docMkLst>
      <pc:sldChg chg="addSp delSp modSp mod">
        <pc:chgData name="Захарова Марина Владимировна" userId="404c00d3-f621-46be-a6c5-8adac1492552" providerId="ADAL" clId="{F1EE0AF3-DC04-4DD4-B8AA-1DD41B22337F}" dt="2020-06-04T17:18:26.372" v="2" actId="1076"/>
        <pc:sldMkLst>
          <pc:docMk/>
          <pc:sldMk cId="3060492166" sldId="288"/>
        </pc:sldMkLst>
        <pc:picChg chg="del">
          <ac:chgData name="Захарова Марина Владимировна" userId="404c00d3-f621-46be-a6c5-8adac1492552" providerId="ADAL" clId="{F1EE0AF3-DC04-4DD4-B8AA-1DD41B22337F}" dt="2020-06-04T17:17:57.128" v="0" actId="478"/>
          <ac:picMkLst>
            <pc:docMk/>
            <pc:sldMk cId="3060492166" sldId="288"/>
            <ac:picMk id="2" creationId="{0C1ABF22-4AF2-4EDE-86E7-AB05AC5D7513}"/>
          </ac:picMkLst>
        </pc:picChg>
        <pc:picChg chg="add mod">
          <ac:chgData name="Захарова Марина Владимировна" userId="404c00d3-f621-46be-a6c5-8adac1492552" providerId="ADAL" clId="{F1EE0AF3-DC04-4DD4-B8AA-1DD41B22337F}" dt="2020-06-04T17:18:26.372" v="2" actId="1076"/>
          <ac:picMkLst>
            <pc:docMk/>
            <pc:sldMk cId="3060492166" sldId="288"/>
            <ac:picMk id="3" creationId="{508D44F2-332A-4274-AB09-25B81BABCF4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E289087-3B90-4B7A-B0B3-663DF715D0C0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076F26-008E-40CD-B0DF-FD99CADBA164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и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20A7CE-0912-4C2F-926E-0DDC0C423B66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1BBC6F-1CE0-4655-9B16-DDAF1AD7C72C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8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A0BB48E-C38A-489F-B21D-27EBF8DA1A52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824002-8F04-447D-8224-40D7ED6840A4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10220-7851-4877-87D8-65579BB1DD91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1B4D7-E962-4AD5-804D-44BB05D648F1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49B0F-5FC4-452C-84B9-DC5DB8F7EAF7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9F4E1-C9E2-4C86-91EE-CF98446AD814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C544DC91-F540-462A-9952-3A556B4DB6D1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и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pPr rtl="0"/>
              <a:t>20.02.2026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868" y="177800"/>
            <a:ext cx="10657184" cy="13789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Динамика абсолютной успеваемости и качества знаний по уровням образования </a:t>
            </a:r>
            <a:br>
              <a:rPr lang="ru-RU" b="1" dirty="0"/>
            </a:br>
            <a:r>
              <a:rPr lang="ru-RU" b="1" dirty="0"/>
              <a:t>(зимняя сессия, очная форма обучения)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D97C24DD-D8F6-4926-BE09-FD063D5BD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425668"/>
              </p:ext>
            </p:extLst>
          </p:nvPr>
        </p:nvGraphicFramePr>
        <p:xfrm>
          <a:off x="1270941" y="1772816"/>
          <a:ext cx="10369152" cy="460851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616748">
                  <a:extLst>
                    <a:ext uri="{9D8B030D-6E8A-4147-A177-3AD203B41FA5}">
                      <a16:colId xmlns="" xmlns:a16="http://schemas.microsoft.com/office/drawing/2014/main" val="3182481244"/>
                    </a:ext>
                  </a:extLst>
                </a:gridCol>
                <a:gridCol w="1526548">
                  <a:extLst>
                    <a:ext uri="{9D8B030D-6E8A-4147-A177-3AD203B41FA5}">
                      <a16:colId xmlns="" xmlns:a16="http://schemas.microsoft.com/office/drawing/2014/main" val="3712723185"/>
                    </a:ext>
                  </a:extLst>
                </a:gridCol>
                <a:gridCol w="1526548">
                  <a:extLst>
                    <a:ext uri="{9D8B030D-6E8A-4147-A177-3AD203B41FA5}">
                      <a16:colId xmlns="" xmlns:a16="http://schemas.microsoft.com/office/drawing/2014/main" val="2060110528"/>
                    </a:ext>
                  </a:extLst>
                </a:gridCol>
                <a:gridCol w="1526548">
                  <a:extLst>
                    <a:ext uri="{9D8B030D-6E8A-4147-A177-3AD203B41FA5}">
                      <a16:colId xmlns="" xmlns:a16="http://schemas.microsoft.com/office/drawing/2014/main" val="3271204808"/>
                    </a:ext>
                  </a:extLst>
                </a:gridCol>
                <a:gridCol w="1526548">
                  <a:extLst>
                    <a:ext uri="{9D8B030D-6E8A-4147-A177-3AD203B41FA5}">
                      <a16:colId xmlns="" xmlns:a16="http://schemas.microsoft.com/office/drawing/2014/main" val="265782946"/>
                    </a:ext>
                  </a:extLst>
                </a:gridCol>
                <a:gridCol w="1526548">
                  <a:extLst>
                    <a:ext uri="{9D8B030D-6E8A-4147-A177-3AD203B41FA5}">
                      <a16:colId xmlns="" xmlns:a16="http://schemas.microsoft.com/office/drawing/2014/main" val="2629964125"/>
                    </a:ext>
                  </a:extLst>
                </a:gridCol>
                <a:gridCol w="1119664">
                  <a:extLst>
                    <a:ext uri="{9D8B030D-6E8A-4147-A177-3AD203B41FA5}">
                      <a16:colId xmlns="" xmlns:a16="http://schemas.microsoft.com/office/drawing/2014/main" val="700215958"/>
                    </a:ext>
                  </a:extLst>
                </a:gridCol>
              </a:tblGrid>
              <a:tr h="51724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99517949"/>
                  </a:ext>
                </a:extLst>
              </a:tr>
              <a:tr h="8509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61410153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Бакалавриат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188121135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Специалитет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84%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55%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31322665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Магистратура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89%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82%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024367715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университету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660033"/>
                          </a:solidFill>
                        </a:rPr>
                        <a:t>90%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67%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68%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67%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518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77801"/>
            <a:ext cx="10729192" cy="8749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Динамика абсолютной успеваемости и качества знаний по курсам (зимняя сессия, очная форма обучения)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55BF5A88-98E0-4994-9C8C-67817F6C0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469397"/>
              </p:ext>
            </p:extLst>
          </p:nvPr>
        </p:nvGraphicFramePr>
        <p:xfrm>
          <a:off x="693812" y="1392721"/>
          <a:ext cx="10729191" cy="527983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593414">
                  <a:extLst>
                    <a:ext uri="{9D8B030D-6E8A-4147-A177-3AD203B41FA5}">
                      <a16:colId xmlns="" xmlns:a16="http://schemas.microsoft.com/office/drawing/2014/main" val="3172547642"/>
                    </a:ext>
                  </a:extLst>
                </a:gridCol>
                <a:gridCol w="1593414">
                  <a:extLst>
                    <a:ext uri="{9D8B030D-6E8A-4147-A177-3AD203B41FA5}">
                      <a16:colId xmlns="" xmlns:a16="http://schemas.microsoft.com/office/drawing/2014/main" val="2558396451"/>
                    </a:ext>
                  </a:extLst>
                </a:gridCol>
                <a:gridCol w="1593414">
                  <a:extLst>
                    <a:ext uri="{9D8B030D-6E8A-4147-A177-3AD203B41FA5}">
                      <a16:colId xmlns="" xmlns:a16="http://schemas.microsoft.com/office/drawing/2014/main" val="224818852"/>
                    </a:ext>
                  </a:extLst>
                </a:gridCol>
                <a:gridCol w="1593414">
                  <a:extLst>
                    <a:ext uri="{9D8B030D-6E8A-4147-A177-3AD203B41FA5}">
                      <a16:colId xmlns="" xmlns:a16="http://schemas.microsoft.com/office/drawing/2014/main" val="2376579154"/>
                    </a:ext>
                  </a:extLst>
                </a:gridCol>
                <a:gridCol w="1593414">
                  <a:extLst>
                    <a:ext uri="{9D8B030D-6E8A-4147-A177-3AD203B41FA5}">
                      <a16:colId xmlns="" xmlns:a16="http://schemas.microsoft.com/office/drawing/2014/main" val="179421563"/>
                    </a:ext>
                  </a:extLst>
                </a:gridCol>
                <a:gridCol w="1593414">
                  <a:extLst>
                    <a:ext uri="{9D8B030D-6E8A-4147-A177-3AD203B41FA5}">
                      <a16:colId xmlns="" xmlns:a16="http://schemas.microsoft.com/office/drawing/2014/main" val="2470000"/>
                    </a:ext>
                  </a:extLst>
                </a:gridCol>
                <a:gridCol w="1168707">
                  <a:extLst>
                    <a:ext uri="{9D8B030D-6E8A-4147-A177-3AD203B41FA5}">
                      <a16:colId xmlns="" xmlns:a16="http://schemas.microsoft.com/office/drawing/2014/main" val="2885476130"/>
                    </a:ext>
                  </a:extLst>
                </a:gridCol>
              </a:tblGrid>
              <a:tr h="48578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Курс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56647829"/>
                  </a:ext>
                </a:extLst>
              </a:tr>
              <a:tr h="857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448450402"/>
                  </a:ext>
                </a:extLst>
              </a:tr>
              <a:tr h="5486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Первый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82911626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Второй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779656665"/>
                  </a:ext>
                </a:extLst>
              </a:tr>
              <a:tr h="5837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Третий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71%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71%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0346207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Четвертый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094946659"/>
                  </a:ext>
                </a:extLst>
              </a:tr>
              <a:tr h="5683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Пятый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03680587"/>
                  </a:ext>
                </a:extLst>
              </a:tr>
              <a:tr h="4963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Шестой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71%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b="0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181679236"/>
                  </a:ext>
                </a:extLst>
              </a:tr>
              <a:tr h="4006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университету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67%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68%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67%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57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Динамика абсолютной успеваемости и качества знаний по институтам (зимняя сессия, очная форма обучения)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F265EBF-C6A2-4DD0-ABE5-43F03148B1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78439"/>
              </p:ext>
            </p:extLst>
          </p:nvPr>
        </p:nvGraphicFramePr>
        <p:xfrm>
          <a:off x="104031" y="1174438"/>
          <a:ext cx="11737303" cy="556693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39294">
                  <a:extLst>
                    <a:ext uri="{9D8B030D-6E8A-4147-A177-3AD203B41FA5}">
                      <a16:colId xmlns="" xmlns:a16="http://schemas.microsoft.com/office/drawing/2014/main" val="3611518205"/>
                    </a:ext>
                  </a:extLst>
                </a:gridCol>
                <a:gridCol w="1633314">
                  <a:extLst>
                    <a:ext uri="{9D8B030D-6E8A-4147-A177-3AD203B41FA5}">
                      <a16:colId xmlns="" xmlns:a16="http://schemas.microsoft.com/office/drawing/2014/main" val="10189884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672514842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3944253686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20287591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3085218320"/>
                    </a:ext>
                  </a:extLst>
                </a:gridCol>
                <a:gridCol w="1224135">
                  <a:extLst>
                    <a:ext uri="{9D8B030D-6E8A-4147-A177-3AD203B41FA5}">
                      <a16:colId xmlns="" xmlns:a16="http://schemas.microsoft.com/office/drawing/2014/main" val="2161401906"/>
                    </a:ext>
                  </a:extLst>
                </a:gridCol>
              </a:tblGrid>
              <a:tr h="52381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</a:rPr>
                        <a:t>Институты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81702909"/>
                  </a:ext>
                </a:extLst>
              </a:tr>
              <a:tr h="8443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="" xmlns:a16="http://schemas.microsoft.com/office/drawing/2014/main" val="786318225"/>
                  </a:ext>
                </a:extLst>
              </a:tr>
              <a:tr h="27606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Инженерно-технологический </a:t>
                      </a: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87%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61%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56%</a:t>
                      </a:r>
                      <a:endParaRPr lang="ru-RU" dirty="0"/>
                    </a:p>
                  </a:txBody>
                  <a:tcPr marL="5751" marR="5751" marT="5751" marB="0" anchor="ctr"/>
                </a:tc>
              </a:tr>
              <a:tr h="27606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естествознания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92%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77%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82%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76%</a:t>
                      </a:r>
                      <a:endParaRPr lang="ru-RU" dirty="0"/>
                    </a:p>
                  </a:txBody>
                  <a:tcPr marL="5751" marR="5751" marT="5751" marB="0" anchor="ctr"/>
                </a:tc>
              </a:tr>
              <a:tr h="27606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искусств и </a:t>
                      </a:r>
                      <a:endParaRPr lang="ru-RU" sz="1800" u="none" strike="noStrike" dirty="0" smtClean="0">
                        <a:effectLst/>
                      </a:endParaRP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социокультурного </a:t>
                      </a:r>
                      <a:r>
                        <a:rPr lang="ru-RU" sz="1800" u="none" strike="noStrike" dirty="0">
                          <a:effectLst/>
                        </a:rPr>
                        <a:t>проектирования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94%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72%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73%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="" xmlns:a16="http://schemas.microsoft.com/office/drawing/2014/main" val="1991365584"/>
                  </a:ext>
                </a:extLst>
              </a:tr>
              <a:tr h="268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истории и права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94%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64%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="" xmlns:a16="http://schemas.microsoft.com/office/drawing/2014/main" val="3281634332"/>
                  </a:ext>
                </a:extLst>
              </a:tr>
              <a:tr h="268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лингвистики и </a:t>
                      </a:r>
                      <a:r>
                        <a:rPr lang="ru-RU" sz="1800" u="none" strike="noStrike" dirty="0" smtClean="0">
                          <a:effectLst/>
                        </a:rPr>
                        <a:t>мировых</a:t>
                      </a: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</a:t>
                      </a:r>
                      <a:r>
                        <a:rPr lang="ru-RU" sz="1800" u="none" strike="noStrike" dirty="0">
                          <a:effectLst/>
                        </a:rPr>
                        <a:t>языков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89%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68%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71%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="" xmlns:a16="http://schemas.microsoft.com/office/drawing/2014/main" val="3151135200"/>
                  </a:ext>
                </a:extLst>
              </a:tr>
              <a:tr h="42833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педагогики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95%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72%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79%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84%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="" xmlns:a16="http://schemas.microsoft.com/office/drawing/2014/main" val="2473419205"/>
                  </a:ext>
                </a:extLst>
              </a:tr>
              <a:tr h="38932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психологии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88%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69%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="" xmlns:a16="http://schemas.microsoft.com/office/drawing/2014/main" val="2995580406"/>
                  </a:ext>
                </a:extLst>
              </a:tr>
              <a:tr h="42591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филологии и массмедиа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95%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73%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="" xmlns:a16="http://schemas.microsoft.com/office/drawing/2014/main" val="3306808633"/>
                  </a:ext>
                </a:extLst>
              </a:tr>
              <a:tr h="37516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Медицинский </a:t>
                      </a:r>
                      <a:r>
                        <a:rPr lang="ru-RU" sz="1800" u="none" strike="noStrike" dirty="0">
                          <a:effectLst/>
                        </a:rPr>
                        <a:t>институт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84%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58%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58%</a:t>
                      </a:r>
                      <a:endParaRPr lang="ru-RU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="" xmlns:a16="http://schemas.microsoft.com/office/drawing/2014/main" val="1507690584"/>
                  </a:ext>
                </a:extLst>
              </a:tr>
              <a:tr h="356731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800" u="none" strike="noStrike" dirty="0">
                          <a:effectLst/>
                        </a:rPr>
                        <a:t>Итого по университету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660033"/>
                          </a:solidFill>
                        </a:rPr>
                        <a:t>90%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67%</a:t>
                      </a: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68%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1" marR="5751" marT="5751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67%</a:t>
                      </a:r>
                      <a:endParaRPr lang="ru-RU" b="1" dirty="0"/>
                    </a:p>
                  </a:txBody>
                  <a:tcPr marL="5751" marR="5751" marT="5751" marB="0" anchor="ctr"/>
                </a:tc>
                <a:extLst>
                  <a:ext uri="{0D108BD9-81ED-4DB2-BD59-A6C34878D82A}">
                    <a16:rowId xmlns="" xmlns:a16="http://schemas.microsoft.com/office/drawing/2014/main" val="1351528889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7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892" y="660265"/>
            <a:ext cx="10454702" cy="8749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Динамика абсолютной успеваемости и качества знаний по уровням образования (зимняя сессия, заочная и очно-заочная формы обучения)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D97C24DD-D8F6-4926-BE09-FD063D5BD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697257"/>
              </p:ext>
            </p:extLst>
          </p:nvPr>
        </p:nvGraphicFramePr>
        <p:xfrm>
          <a:off x="1292746" y="1700808"/>
          <a:ext cx="10369152" cy="460851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616748">
                  <a:extLst>
                    <a:ext uri="{9D8B030D-6E8A-4147-A177-3AD203B41FA5}">
                      <a16:colId xmlns="" xmlns:a16="http://schemas.microsoft.com/office/drawing/2014/main" val="3182481244"/>
                    </a:ext>
                  </a:extLst>
                </a:gridCol>
                <a:gridCol w="1526548">
                  <a:extLst>
                    <a:ext uri="{9D8B030D-6E8A-4147-A177-3AD203B41FA5}">
                      <a16:colId xmlns="" xmlns:a16="http://schemas.microsoft.com/office/drawing/2014/main" val="3712723185"/>
                    </a:ext>
                  </a:extLst>
                </a:gridCol>
                <a:gridCol w="1526548">
                  <a:extLst>
                    <a:ext uri="{9D8B030D-6E8A-4147-A177-3AD203B41FA5}">
                      <a16:colId xmlns="" xmlns:a16="http://schemas.microsoft.com/office/drawing/2014/main" val="2060110528"/>
                    </a:ext>
                  </a:extLst>
                </a:gridCol>
                <a:gridCol w="1526548">
                  <a:extLst>
                    <a:ext uri="{9D8B030D-6E8A-4147-A177-3AD203B41FA5}">
                      <a16:colId xmlns="" xmlns:a16="http://schemas.microsoft.com/office/drawing/2014/main" val="3271204808"/>
                    </a:ext>
                  </a:extLst>
                </a:gridCol>
                <a:gridCol w="1526548">
                  <a:extLst>
                    <a:ext uri="{9D8B030D-6E8A-4147-A177-3AD203B41FA5}">
                      <a16:colId xmlns="" xmlns:a16="http://schemas.microsoft.com/office/drawing/2014/main" val="265782946"/>
                    </a:ext>
                  </a:extLst>
                </a:gridCol>
                <a:gridCol w="1526548">
                  <a:extLst>
                    <a:ext uri="{9D8B030D-6E8A-4147-A177-3AD203B41FA5}">
                      <a16:colId xmlns="" xmlns:a16="http://schemas.microsoft.com/office/drawing/2014/main" val="2629964125"/>
                    </a:ext>
                  </a:extLst>
                </a:gridCol>
                <a:gridCol w="1119664">
                  <a:extLst>
                    <a:ext uri="{9D8B030D-6E8A-4147-A177-3AD203B41FA5}">
                      <a16:colId xmlns="" xmlns:a16="http://schemas.microsoft.com/office/drawing/2014/main" val="700215958"/>
                    </a:ext>
                  </a:extLst>
                </a:gridCol>
              </a:tblGrid>
              <a:tr h="51724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99517949"/>
                  </a:ext>
                </a:extLst>
              </a:tr>
              <a:tr h="8509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61410153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Бакалавриат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75%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188121135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Специалитет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87%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55%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31322665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Магистратура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97%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91%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91%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93%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024367715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университету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660033"/>
                          </a:solidFill>
                        </a:rPr>
                        <a:t>92%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70%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71%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72%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839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77800"/>
            <a:ext cx="10729192" cy="12149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Динамика абсолютной успеваемости и качества знаний по курсам (зимняя сессия, заочная и очно-заочная формы обучения)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" y="116632"/>
            <a:ext cx="1197868" cy="1214920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55BF5A88-98E0-4994-9C8C-67817F6C0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242725"/>
              </p:ext>
            </p:extLst>
          </p:nvPr>
        </p:nvGraphicFramePr>
        <p:xfrm>
          <a:off x="909836" y="1471299"/>
          <a:ext cx="10729191" cy="513698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593414">
                  <a:extLst>
                    <a:ext uri="{9D8B030D-6E8A-4147-A177-3AD203B41FA5}">
                      <a16:colId xmlns="" xmlns:a16="http://schemas.microsoft.com/office/drawing/2014/main" val="3172547642"/>
                    </a:ext>
                  </a:extLst>
                </a:gridCol>
                <a:gridCol w="1593414">
                  <a:extLst>
                    <a:ext uri="{9D8B030D-6E8A-4147-A177-3AD203B41FA5}">
                      <a16:colId xmlns="" xmlns:a16="http://schemas.microsoft.com/office/drawing/2014/main" val="2558396451"/>
                    </a:ext>
                  </a:extLst>
                </a:gridCol>
                <a:gridCol w="1593414">
                  <a:extLst>
                    <a:ext uri="{9D8B030D-6E8A-4147-A177-3AD203B41FA5}">
                      <a16:colId xmlns="" xmlns:a16="http://schemas.microsoft.com/office/drawing/2014/main" val="224818852"/>
                    </a:ext>
                  </a:extLst>
                </a:gridCol>
                <a:gridCol w="1593414">
                  <a:extLst>
                    <a:ext uri="{9D8B030D-6E8A-4147-A177-3AD203B41FA5}">
                      <a16:colId xmlns="" xmlns:a16="http://schemas.microsoft.com/office/drawing/2014/main" val="2376579154"/>
                    </a:ext>
                  </a:extLst>
                </a:gridCol>
                <a:gridCol w="1593414">
                  <a:extLst>
                    <a:ext uri="{9D8B030D-6E8A-4147-A177-3AD203B41FA5}">
                      <a16:colId xmlns="" xmlns:a16="http://schemas.microsoft.com/office/drawing/2014/main" val="179421563"/>
                    </a:ext>
                  </a:extLst>
                </a:gridCol>
                <a:gridCol w="1593414">
                  <a:extLst>
                    <a:ext uri="{9D8B030D-6E8A-4147-A177-3AD203B41FA5}">
                      <a16:colId xmlns="" xmlns:a16="http://schemas.microsoft.com/office/drawing/2014/main" val="2470000"/>
                    </a:ext>
                  </a:extLst>
                </a:gridCol>
                <a:gridCol w="1168707">
                  <a:extLst>
                    <a:ext uri="{9D8B030D-6E8A-4147-A177-3AD203B41FA5}">
                      <a16:colId xmlns="" xmlns:a16="http://schemas.microsoft.com/office/drawing/2014/main" val="2885476130"/>
                    </a:ext>
                  </a:extLst>
                </a:gridCol>
              </a:tblGrid>
              <a:tr h="48578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Курс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56647829"/>
                  </a:ext>
                </a:extLst>
              </a:tr>
              <a:tr h="857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Качество знаний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dirty="0">
                        <a:solidFill>
                          <a:srgbClr val="6600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Качество знаний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448450402"/>
                  </a:ext>
                </a:extLst>
              </a:tr>
              <a:tr h="5420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Первый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91%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82911626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Второй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77965666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Третий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89%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0346207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Четвертый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89%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09494665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Пятый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99%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0368058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Шестой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54%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77%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181679236"/>
                  </a:ext>
                </a:extLst>
              </a:tr>
              <a:tr h="4006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Итого по университету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660033"/>
                          </a:solidFill>
                        </a:rPr>
                        <a:t>92%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70%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71%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72%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83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6E91C0B6-8568-4F43-B8BD-01BCF3E0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908" y="498970"/>
            <a:ext cx="9782801" cy="76979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Динамика абсолютной успеваемости и качества знаний по институтам (зимняя сессия, заочная и очно-заочная формы обучения)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1386A811-0FA7-487C-B0E5-17DC848BB4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015980"/>
              </p:ext>
            </p:extLst>
          </p:nvPr>
        </p:nvGraphicFramePr>
        <p:xfrm>
          <a:off x="189756" y="1196752"/>
          <a:ext cx="11809312" cy="550195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88432">
                  <a:extLst>
                    <a:ext uri="{9D8B030D-6E8A-4147-A177-3AD203B41FA5}">
                      <a16:colId xmlns="" xmlns:a16="http://schemas.microsoft.com/office/drawing/2014/main" val="334897523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56623987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1292391858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579424536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474330706"/>
                    </a:ext>
                  </a:extLst>
                </a:gridCol>
                <a:gridCol w="1474803">
                  <a:extLst>
                    <a:ext uri="{9D8B030D-6E8A-4147-A177-3AD203B41FA5}">
                      <a16:colId xmlns="" xmlns:a16="http://schemas.microsoft.com/office/drawing/2014/main" val="501247039"/>
                    </a:ext>
                  </a:extLst>
                </a:gridCol>
                <a:gridCol w="1117485">
                  <a:extLst>
                    <a:ext uri="{9D8B030D-6E8A-4147-A177-3AD203B41FA5}">
                      <a16:colId xmlns="" xmlns:a16="http://schemas.microsoft.com/office/drawing/2014/main" val="4189154751"/>
                    </a:ext>
                  </a:extLst>
                </a:gridCol>
              </a:tblGrid>
              <a:tr h="47374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</a:rPr>
                        <a:t>Институты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2023/2024 </a:t>
                      </a:r>
                      <a:r>
                        <a:rPr lang="ru-RU" sz="1800" dirty="0" err="1" smtClean="0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2024/2025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2025/2026 </a:t>
                      </a:r>
                      <a:r>
                        <a:rPr lang="ru-RU" sz="1800" dirty="0" err="1">
                          <a:effectLst/>
                        </a:rPr>
                        <a:t>уч.г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36714483"/>
                  </a:ext>
                </a:extLst>
              </a:tr>
              <a:tr h="12565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rgbClr val="660033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1" i="0" u="none" strike="noStrike" dirty="0">
                        <a:solidFill>
                          <a:srgbClr val="660033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effectLst/>
                        </a:rPr>
                        <a:t>Качество знаний</a:t>
                      </a:r>
                      <a:endParaRPr lang="ru-RU" sz="1800" b="1" i="0" u="none" strike="noStrike" dirty="0">
                        <a:solidFill>
                          <a:srgbClr val="465562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="" xmlns:a16="http://schemas.microsoft.com/office/drawing/2014/main" val="4230273518"/>
                  </a:ext>
                </a:extLst>
              </a:tr>
              <a:tr h="3267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Инженерно-технологический </a:t>
                      </a: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93%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59%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58%</a:t>
                      </a:r>
                      <a:endParaRPr lang="ru-RU" dirty="0"/>
                    </a:p>
                  </a:txBody>
                  <a:tcPr marL="7133" marR="7133" marT="7133" marB="0" anchor="ctr"/>
                </a:tc>
              </a:tr>
              <a:tr h="3267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естествознания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100%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93%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89%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96%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="" xmlns:a16="http://schemas.microsoft.com/office/drawing/2014/main" val="4091188175"/>
                  </a:ext>
                </a:extLst>
              </a:tr>
              <a:tr h="62826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искусств и </a:t>
                      </a:r>
                      <a:endParaRPr lang="ru-RU" sz="1800" u="none" strike="noStrike" dirty="0" smtClean="0">
                        <a:effectLst/>
                      </a:endParaRP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социокультурного </a:t>
                      </a:r>
                      <a:r>
                        <a:rPr lang="ru-RU" sz="1800" u="none" strike="noStrike" dirty="0">
                          <a:effectLst/>
                        </a:rPr>
                        <a:t>проектирования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90%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73%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75%</a:t>
                      </a:r>
                      <a:endParaRPr lang="ru-RU" dirty="0"/>
                    </a:p>
                  </a:txBody>
                  <a:tcPr marL="7133" marR="7133" marT="7133" marB="0" anchor="ctr"/>
                </a:tc>
              </a:tr>
              <a:tr h="35938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истории и права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92%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69%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93%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68%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78%</a:t>
                      </a:r>
                      <a:endParaRPr lang="ru-RU" dirty="0"/>
                    </a:p>
                  </a:txBody>
                  <a:tcPr marL="7133" marR="7133" marT="7133" marB="0" anchor="ctr"/>
                </a:tc>
              </a:tr>
              <a:tr h="62826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лингвистики и мировых </a:t>
                      </a:r>
                      <a:endParaRPr lang="ru-RU" sz="1800" u="none" strike="noStrike" dirty="0" smtClean="0">
                        <a:effectLst/>
                      </a:endParaRPr>
                    </a:p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языков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93%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80%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84%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="" xmlns:a16="http://schemas.microsoft.com/office/drawing/2014/main" val="2001171314"/>
                  </a:ext>
                </a:extLst>
              </a:tr>
              <a:tr h="3183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педагогики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94%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78%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96%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85%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="" xmlns:a16="http://schemas.microsoft.com/office/drawing/2014/main" val="1174095085"/>
                  </a:ext>
                </a:extLst>
              </a:tr>
              <a:tr h="3183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психологии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85%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71%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86%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73%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88%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="" xmlns:a16="http://schemas.microsoft.com/office/drawing/2014/main" val="3143545079"/>
                  </a:ext>
                </a:extLst>
              </a:tr>
              <a:tr h="3183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 smtClean="0">
                          <a:effectLst/>
                        </a:rPr>
                        <a:t> Институт </a:t>
                      </a:r>
                      <a:r>
                        <a:rPr lang="ru-RU" sz="1800" u="none" strike="noStrike" dirty="0">
                          <a:effectLst/>
                        </a:rPr>
                        <a:t>филологии и </a:t>
                      </a:r>
                      <a:r>
                        <a:rPr lang="ru-RU" sz="1800" u="none" strike="noStrike" dirty="0" err="1">
                          <a:effectLst/>
                        </a:rPr>
                        <a:t>массмедиа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60033"/>
                          </a:solidFill>
                        </a:rPr>
                        <a:t>88%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72%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97%</a:t>
                      </a:r>
                      <a:endParaRPr lang="ru-RU" sz="1800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="" xmlns:a16="http://schemas.microsoft.com/office/drawing/2014/main" val="96837928"/>
                  </a:ext>
                </a:extLst>
              </a:tr>
              <a:tr h="318322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800" u="none" strike="noStrike" dirty="0">
                          <a:effectLst/>
                        </a:rPr>
                        <a:t>Итого по университету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Euphemia" panose="020B05030401020201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660033"/>
                          </a:solidFill>
                        </a:rPr>
                        <a:t>92%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70%</a:t>
                      </a: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92%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71%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660033"/>
                          </a:solidFill>
                          <a:latin typeface="+mn-lt"/>
                          <a:ea typeface="+mn-ea"/>
                          <a:cs typeface="+mn-cs"/>
                        </a:rPr>
                        <a:t>74%</a:t>
                      </a:r>
                      <a:endParaRPr lang="ru-RU" sz="1800" b="1" kern="1200" dirty="0">
                        <a:solidFill>
                          <a:srgbClr val="6600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smtClean="0"/>
                        <a:t>72%</a:t>
                      </a:r>
                      <a:endParaRPr lang="ru-RU" b="1" dirty="0"/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="" xmlns:a16="http://schemas.microsoft.com/office/drawing/2014/main" val="1852054144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63B3256-2D2C-448C-8EF1-4A4C0F81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922"/>
            <a:ext cx="1338923" cy="135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6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атематика 16 х 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82_TF02787947.potx" id="{3964D7A7-1B85-4031-AAD6-1B50F98CF473}" vid="{CAF00616-F4D4-4454-9A4A-5919532F2D53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2772</TotalTime>
  <Words>835</Words>
  <Application>Microsoft Office PowerPoint</Application>
  <PresentationFormat>Произвольный</PresentationFormat>
  <Paragraphs>363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Euphemia</vt:lpstr>
      <vt:lpstr>Times New Roman</vt:lpstr>
      <vt:lpstr>Математика 16 х 9</vt:lpstr>
      <vt:lpstr>Динамика абсолютной успеваемости и качества знаний по уровням образования  (зимняя сессия, очная форма обучения)</vt:lpstr>
      <vt:lpstr>Динамика абсолютной успеваемости и качества знаний по курсам (зимняя сессия, очная форма обучения)</vt:lpstr>
      <vt:lpstr>Динамика абсолютной успеваемости и качества знаний по институтам (зимняя сессия, очная форма обучения)</vt:lpstr>
      <vt:lpstr>Динамика абсолютной успеваемости и качества знаний по уровням образования (зимняя сессия, заочная и очно-заочная формы обучения)</vt:lpstr>
      <vt:lpstr>Динамика абсолютной успеваемости и качества знаний по курсам (зимняя сессия, заочная и очно-заочная формы обучения)</vt:lpstr>
      <vt:lpstr>Динамика абсолютной успеваемости и качества знаний по институтам (зимняя сессия, заочная и очно-заочная формы обучения)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входного контроля обучающихся Калужского государственного университета им. К.Э. Циолковского    февраль 2019-2020 уч. года</dc:title>
  <dc:creator>Захарова Марина Владимировна</dc:creator>
  <cp:lastModifiedBy>Анна Петровна Бутенко</cp:lastModifiedBy>
  <cp:revision>201</cp:revision>
  <cp:lastPrinted>2021-03-05T09:24:39Z</cp:lastPrinted>
  <dcterms:created xsi:type="dcterms:W3CDTF">2020-05-15T15:18:11Z</dcterms:created>
  <dcterms:modified xsi:type="dcterms:W3CDTF">2026-02-20T11:30:45Z</dcterms:modified>
</cp:coreProperties>
</file>