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4" r:id="rId2"/>
    <p:sldId id="306" r:id="rId3"/>
    <p:sldId id="308" r:id="rId4"/>
    <p:sldId id="305" r:id="rId5"/>
    <p:sldId id="307" r:id="rId6"/>
    <p:sldId id="309" r:id="rId7"/>
  </p:sldIdLst>
  <p:sldSz cx="12188825" cy="6858000"/>
  <p:notesSz cx="6797675" cy="9926638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3300"/>
    <a:srgbClr val="66FF66"/>
    <a:srgbClr val="00CC00"/>
    <a:srgbClr val="FF0000"/>
    <a:srgbClr val="FF3300"/>
    <a:srgbClr val="00FF00"/>
    <a:srgbClr val="E9E9EA"/>
    <a:srgbClr val="5BF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E0AF3-DC04-4DD4-B8AA-1DD41B22337F}" v="1" dt="2020-06-04T17:18:03.557"/>
  </p1510:revLst>
</p1510:revInfo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howGuides="1">
      <p:cViewPr varScale="1">
        <p:scale>
          <a:sx n="89" d="100"/>
          <a:sy n="89" d="100"/>
        </p:scale>
        <p:origin x="470" y="77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Захарова Марина Владимировна" userId="404c00d3-f621-46be-a6c5-8adac1492552" providerId="ADAL" clId="{F1EE0AF3-DC04-4DD4-B8AA-1DD41B22337F}"/>
    <pc:docChg chg="custSel modSld">
      <pc:chgData name="Захарова Марина Владимировна" userId="404c00d3-f621-46be-a6c5-8adac1492552" providerId="ADAL" clId="{F1EE0AF3-DC04-4DD4-B8AA-1DD41B22337F}" dt="2020-06-04T17:18:26.372" v="2" actId="1076"/>
      <pc:docMkLst>
        <pc:docMk/>
      </pc:docMkLst>
      <pc:sldChg chg="addSp delSp modSp mod">
        <pc:chgData name="Захарова Марина Владимировна" userId="404c00d3-f621-46be-a6c5-8adac1492552" providerId="ADAL" clId="{F1EE0AF3-DC04-4DD4-B8AA-1DD41B22337F}" dt="2020-06-04T17:18:26.372" v="2" actId="1076"/>
        <pc:sldMkLst>
          <pc:docMk/>
          <pc:sldMk cId="3060492166" sldId="288"/>
        </pc:sldMkLst>
        <pc:picChg chg="del">
          <ac:chgData name="Захарова Марина Владимировна" userId="404c00d3-f621-46be-a6c5-8adac1492552" providerId="ADAL" clId="{F1EE0AF3-DC04-4DD4-B8AA-1DD41B22337F}" dt="2020-06-04T17:17:57.128" v="0" actId="478"/>
          <ac:picMkLst>
            <pc:docMk/>
            <pc:sldMk cId="3060492166" sldId="288"/>
            <ac:picMk id="2" creationId="{0C1ABF22-4AF2-4EDE-86E7-AB05AC5D7513}"/>
          </ac:picMkLst>
        </pc:picChg>
        <pc:picChg chg="add mod">
          <ac:chgData name="Захарова Марина Владимировна" userId="404c00d3-f621-46be-a6c5-8adac1492552" providerId="ADAL" clId="{F1EE0AF3-DC04-4DD4-B8AA-1DD41B22337F}" dt="2020-06-04T17:18:26.372" v="2" actId="1076"/>
          <ac:picMkLst>
            <pc:docMk/>
            <pc:sldMk cId="3060492166" sldId="288"/>
            <ac:picMk id="3" creationId="{508D44F2-332A-4274-AB09-25B81BABCF4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C5DFD-D59C-4A78-9863-7389301FC12B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772CC64-04AB-4F40-B370-C9EC22A15BA9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E289087-3B90-4B7A-B0B3-663DF715D0C0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76F26-008E-40CD-B0DF-FD99CADBA164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и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20A7CE-0912-4C2F-926E-0DDC0C423B66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BBC6F-1CE0-4655-9B16-DDAF1AD7C72C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8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A0BB48E-C38A-489F-B21D-27EBF8DA1A52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24002-8F04-447D-8224-40D7ED6840A4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510220-7851-4877-87D8-65579BB1DD91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B4D7-E962-4AD5-804D-44BB05D648F1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E49B0F-5FC4-452C-84B9-DC5DB8F7EAF7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19F4E1-C9E2-4C86-91EE-CF98446AD814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544DC91-F540-462A-9952-3A556B4DB6D1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A4F087A6-40E8-4131-BEAB-4F5033CC1517}" type="datetime1">
              <a:rPr lang="ru-RU" smtClean="0"/>
              <a:pPr rtl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868" y="177800"/>
            <a:ext cx="10657184" cy="13789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уровням образования </a:t>
            </a:r>
            <a:br>
              <a:rPr lang="ru-RU" b="1" dirty="0"/>
            </a:br>
            <a:r>
              <a:rPr lang="ru-RU" b="1" dirty="0"/>
              <a:t>(зимняя сессия, очная форма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430266"/>
              </p:ext>
            </p:extLst>
          </p:nvPr>
        </p:nvGraphicFramePr>
        <p:xfrm>
          <a:off x="1270941" y="1772816"/>
          <a:ext cx="10369152" cy="474994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16748">
                  <a:extLst>
                    <a:ext uri="{9D8B030D-6E8A-4147-A177-3AD203B41FA5}">
                      <a16:colId xmlns="" xmlns:a16="http://schemas.microsoft.com/office/drawing/2014/main" val="3182481244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3712723185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060110528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3271204808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65782946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629964125"/>
                    </a:ext>
                  </a:extLst>
                </a:gridCol>
                <a:gridCol w="1119664">
                  <a:extLst>
                    <a:ext uri="{9D8B030D-6E8A-4147-A177-3AD203B41FA5}">
                      <a16:colId xmlns="" xmlns:a16="http://schemas.microsoft.com/office/drawing/2014/main" val="700215958"/>
                    </a:ext>
                  </a:extLst>
                </a:gridCol>
              </a:tblGrid>
              <a:tr h="517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9517949"/>
                  </a:ext>
                </a:extLst>
              </a:tr>
              <a:tr h="85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1410153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72%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188121135"/>
                  </a:ext>
                </a:extLst>
              </a:tr>
              <a:tr h="5226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Специалитет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313226651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24367715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660033"/>
                          </a:solidFill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68%</a:t>
                      </a:r>
                      <a:endParaRPr lang="ru-RU" b="1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18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1"/>
            <a:ext cx="10729192" cy="8749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курсам (зимняя сессия, очная форма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55BF5A88-98E0-4994-9C8C-67817F6C0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790248"/>
              </p:ext>
            </p:extLst>
          </p:nvPr>
        </p:nvGraphicFramePr>
        <p:xfrm>
          <a:off x="693812" y="1392721"/>
          <a:ext cx="10729191" cy="52484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93414">
                  <a:extLst>
                    <a:ext uri="{9D8B030D-6E8A-4147-A177-3AD203B41FA5}">
                      <a16:colId xmlns="" xmlns:a16="http://schemas.microsoft.com/office/drawing/2014/main" val="3172547642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558396451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24818852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376579154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179421563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470000"/>
                    </a:ext>
                  </a:extLst>
                </a:gridCol>
                <a:gridCol w="1168707">
                  <a:extLst>
                    <a:ext uri="{9D8B030D-6E8A-4147-A177-3AD203B41FA5}">
                      <a16:colId xmlns="" xmlns:a16="http://schemas.microsoft.com/office/drawing/2014/main" val="2885476130"/>
                    </a:ext>
                  </a:extLst>
                </a:gridCol>
              </a:tblGrid>
              <a:tr h="4857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Курс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6647829"/>
                  </a:ext>
                </a:extLst>
              </a:tr>
              <a:tr h="857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48450402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Первый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2911626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Второй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7965666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Третий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346207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9494665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3680587"/>
                  </a:ext>
                </a:extLst>
              </a:tr>
              <a:tr h="400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Шестой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81679236"/>
                  </a:ext>
                </a:extLst>
              </a:tr>
              <a:tr h="400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68%</a:t>
                      </a:r>
                      <a:endParaRPr lang="ru-RU" b="1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57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7493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Динамика абсолютной успеваемости и качества знаний по институтам (зимняя сессия, очная форма обучения)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AF265EBF-C6A2-4DD0-ABE5-43F03148B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797882"/>
              </p:ext>
            </p:extLst>
          </p:nvPr>
        </p:nvGraphicFramePr>
        <p:xfrm>
          <a:off x="104031" y="1174438"/>
          <a:ext cx="11737303" cy="556693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839294">
                  <a:extLst>
                    <a:ext uri="{9D8B030D-6E8A-4147-A177-3AD203B41FA5}">
                      <a16:colId xmlns="" xmlns:a16="http://schemas.microsoft.com/office/drawing/2014/main" val="3611518205"/>
                    </a:ext>
                  </a:extLst>
                </a:gridCol>
                <a:gridCol w="1633314">
                  <a:extLst>
                    <a:ext uri="{9D8B030D-6E8A-4147-A177-3AD203B41FA5}">
                      <a16:colId xmlns="" xmlns:a16="http://schemas.microsoft.com/office/drawing/2014/main" val="1018988401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67251484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3944253686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20287591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3085218320"/>
                    </a:ext>
                  </a:extLst>
                </a:gridCol>
                <a:gridCol w="1224135">
                  <a:extLst>
                    <a:ext uri="{9D8B030D-6E8A-4147-A177-3AD203B41FA5}">
                      <a16:colId xmlns="" xmlns:a16="http://schemas.microsoft.com/office/drawing/2014/main" val="2161401906"/>
                    </a:ext>
                  </a:extLst>
                </a:gridCol>
              </a:tblGrid>
              <a:tr h="52381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Институты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1702909"/>
                  </a:ext>
                </a:extLst>
              </a:tr>
              <a:tr h="844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786318225"/>
                  </a:ext>
                </a:extLst>
              </a:tr>
              <a:tr h="2760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педагогики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79%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1991365584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искусств и социокультурного проектирования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94%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73%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3281634332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филологии и массмедиа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3151135200"/>
                  </a:ext>
                </a:extLst>
              </a:tr>
              <a:tr h="428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естествознания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82%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2473419205"/>
                  </a:ext>
                </a:extLst>
              </a:tr>
              <a:tr h="502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истории и права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94%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64%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59%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2275342707"/>
                  </a:ext>
                </a:extLst>
              </a:tr>
              <a:tr h="3893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психологии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2995580406"/>
                  </a:ext>
                </a:extLst>
              </a:tr>
              <a:tr h="495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лингвистики и мировых языков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97523803"/>
                  </a:ext>
                </a:extLst>
              </a:tr>
              <a:tr h="4259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Инженерно-технологический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3306808633"/>
                  </a:ext>
                </a:extLst>
              </a:tr>
              <a:tr h="3751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Медицинский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84%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1507690584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>
                          <a:effectLst/>
                        </a:rPr>
                        <a:t>Итого по университету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660033"/>
                          </a:solidFill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68%</a:t>
                      </a:r>
                      <a:endParaRPr lang="ru-RU" b="1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="" xmlns:a16="http://schemas.microsoft.com/office/drawing/2014/main" val="1351528889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97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892" y="660265"/>
            <a:ext cx="10454702" cy="8749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уровням образования (зимняя сессия, заочная и очно-заочная формы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178110"/>
              </p:ext>
            </p:extLst>
          </p:nvPr>
        </p:nvGraphicFramePr>
        <p:xfrm>
          <a:off x="1292746" y="1700808"/>
          <a:ext cx="10369152" cy="474994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16748">
                  <a:extLst>
                    <a:ext uri="{9D8B030D-6E8A-4147-A177-3AD203B41FA5}">
                      <a16:colId xmlns="" xmlns:a16="http://schemas.microsoft.com/office/drawing/2014/main" val="3182481244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3712723185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060110528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3271204808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65782946"/>
                    </a:ext>
                  </a:extLst>
                </a:gridCol>
                <a:gridCol w="1526548">
                  <a:extLst>
                    <a:ext uri="{9D8B030D-6E8A-4147-A177-3AD203B41FA5}">
                      <a16:colId xmlns="" xmlns:a16="http://schemas.microsoft.com/office/drawing/2014/main" val="2629964125"/>
                    </a:ext>
                  </a:extLst>
                </a:gridCol>
                <a:gridCol w="1119664">
                  <a:extLst>
                    <a:ext uri="{9D8B030D-6E8A-4147-A177-3AD203B41FA5}">
                      <a16:colId xmlns="" xmlns:a16="http://schemas.microsoft.com/office/drawing/2014/main" val="700215958"/>
                    </a:ext>
                  </a:extLst>
                </a:gridCol>
              </a:tblGrid>
              <a:tr h="517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9517949"/>
                  </a:ext>
                </a:extLst>
              </a:tr>
              <a:tr h="85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1410153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188121135"/>
                  </a:ext>
                </a:extLst>
              </a:tr>
              <a:tr h="5226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Специалитет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55%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313226651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91%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24367715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71%</a:t>
                      </a:r>
                      <a:endParaRPr lang="ru-RU" b="1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39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0"/>
            <a:ext cx="10729192" cy="12149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курсам (зимняя сессия, заочная и очно-заочная формы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55BF5A88-98E0-4994-9C8C-67817F6C0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599386"/>
              </p:ext>
            </p:extLst>
          </p:nvPr>
        </p:nvGraphicFramePr>
        <p:xfrm>
          <a:off x="909836" y="1471299"/>
          <a:ext cx="10729191" cy="52484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93414">
                  <a:extLst>
                    <a:ext uri="{9D8B030D-6E8A-4147-A177-3AD203B41FA5}">
                      <a16:colId xmlns="" xmlns:a16="http://schemas.microsoft.com/office/drawing/2014/main" val="3172547642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558396451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24818852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376579154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179421563"/>
                    </a:ext>
                  </a:extLst>
                </a:gridCol>
                <a:gridCol w="1593414">
                  <a:extLst>
                    <a:ext uri="{9D8B030D-6E8A-4147-A177-3AD203B41FA5}">
                      <a16:colId xmlns="" xmlns:a16="http://schemas.microsoft.com/office/drawing/2014/main" val="2470000"/>
                    </a:ext>
                  </a:extLst>
                </a:gridCol>
                <a:gridCol w="1168707">
                  <a:extLst>
                    <a:ext uri="{9D8B030D-6E8A-4147-A177-3AD203B41FA5}">
                      <a16:colId xmlns="" xmlns:a16="http://schemas.microsoft.com/office/drawing/2014/main" val="2885476130"/>
                    </a:ext>
                  </a:extLst>
                </a:gridCol>
              </a:tblGrid>
              <a:tr h="4857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Курс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6647829"/>
                  </a:ext>
                </a:extLst>
              </a:tr>
              <a:tr h="857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знаний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48450402"/>
                  </a:ext>
                </a:extLst>
              </a:tr>
              <a:tr h="6849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Первый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77%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2911626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Второй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7965666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Третий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346207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9494665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Пятый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3680587"/>
                  </a:ext>
                </a:extLst>
              </a:tr>
              <a:tr h="400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Шестой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81679236"/>
                  </a:ext>
                </a:extLst>
              </a:tr>
              <a:tr h="400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71%</a:t>
                      </a:r>
                      <a:endParaRPr lang="ru-RU" b="1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83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908" y="498970"/>
            <a:ext cx="9782801" cy="7697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Динамика абсолютной успеваемости и качества знаний по институтам (зимняя сессия, заочная и очно-заочная формы обучения)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1386A811-0FA7-487C-B0E5-17DC848BB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1847"/>
              </p:ext>
            </p:extLst>
          </p:nvPr>
        </p:nvGraphicFramePr>
        <p:xfrm>
          <a:off x="189756" y="1196752"/>
          <a:ext cx="11809312" cy="546089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="" xmlns:a16="http://schemas.microsoft.com/office/drawing/2014/main" val="334897523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56623987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1292391858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579424536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474330706"/>
                    </a:ext>
                  </a:extLst>
                </a:gridCol>
                <a:gridCol w="1474803">
                  <a:extLst>
                    <a:ext uri="{9D8B030D-6E8A-4147-A177-3AD203B41FA5}">
                      <a16:colId xmlns="" xmlns:a16="http://schemas.microsoft.com/office/drawing/2014/main" val="501247039"/>
                    </a:ext>
                  </a:extLst>
                </a:gridCol>
                <a:gridCol w="1117485">
                  <a:extLst>
                    <a:ext uri="{9D8B030D-6E8A-4147-A177-3AD203B41FA5}">
                      <a16:colId xmlns="" xmlns:a16="http://schemas.microsoft.com/office/drawing/2014/main" val="4189154751"/>
                    </a:ext>
                  </a:extLst>
                </a:gridCol>
              </a:tblGrid>
              <a:tr h="47374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Институты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6714483"/>
                  </a:ext>
                </a:extLst>
              </a:tr>
              <a:tr h="1256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4230273518"/>
                  </a:ext>
                </a:extLst>
              </a:tr>
              <a:tr h="3267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естествознания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100%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89%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4091188175"/>
                  </a:ext>
                </a:extLst>
              </a:tr>
              <a:tr h="6282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лингвистики и мировых языков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2001171314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филологии и массмедиа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76%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418987806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искусств и социокультурного проектирования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3736829413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педагогики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1174095085"/>
                  </a:ext>
                </a:extLst>
              </a:tr>
              <a:tr h="6282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Инженерно-технологический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1802612533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психологии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85%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86%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73%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3143545079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истории и права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68%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96837928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>
                          <a:effectLst/>
                        </a:rPr>
                        <a:t>Итого по университету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660033"/>
                          </a:solidFill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71%</a:t>
                      </a:r>
                      <a:endParaRPr lang="ru-RU" b="1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="" xmlns:a16="http://schemas.microsoft.com/office/drawing/2014/main" val="1852054144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5922"/>
            <a:ext cx="1338923" cy="135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56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Математика 16 х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2_TF02787947.potx" id="{3964D7A7-1B85-4031-AAD6-1B50F98CF473}" vid="{CAF00616-F4D4-4454-9A4A-5919532F2D53}"/>
    </a:ext>
  </a:extLst>
</a:theme>
</file>

<file path=ppt/theme/theme2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2745</TotalTime>
  <Words>812</Words>
  <Application>Microsoft Office PowerPoint</Application>
  <PresentationFormat>Произвольный</PresentationFormat>
  <Paragraphs>357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Euphemia</vt:lpstr>
      <vt:lpstr>Times New Roman</vt:lpstr>
      <vt:lpstr>Математика 16 х 9</vt:lpstr>
      <vt:lpstr>Динамика абсолютной успеваемости и качества знаний по уровням образования  (зимняя сессия, очная форма обучения)</vt:lpstr>
      <vt:lpstr>Динамика абсолютной успеваемости и качества знаний по курсам (зимняя сессия, очная форма обучения)</vt:lpstr>
      <vt:lpstr>Динамика абсолютной успеваемости и качества знаний по институтам (зимняя сессия, очная форма обучения)</vt:lpstr>
      <vt:lpstr>Динамика абсолютной успеваемости и качества знаний по уровням образования (зимняя сессия, заочная и очно-заочная формы обучения)</vt:lpstr>
      <vt:lpstr>Динамика абсолютной успеваемости и качества знаний по курсам (зимняя сессия, заочная и очно-заочная формы обучения)</vt:lpstr>
      <vt:lpstr>Динамика абсолютной успеваемости и качества знаний по институтам (зимняя сессия, заочная и очно-заочная формы обучения)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входного контроля обучающихся Калужского государственного университета им. К.Э. Циолковского    февраль 2019-2020 уч. года</dc:title>
  <dc:creator>Захарова Марина Владимировна</dc:creator>
  <cp:lastModifiedBy>Анна Петровна Бутенко</cp:lastModifiedBy>
  <cp:revision>193</cp:revision>
  <cp:lastPrinted>2021-03-05T09:24:39Z</cp:lastPrinted>
  <dcterms:created xsi:type="dcterms:W3CDTF">2020-05-15T15:18:11Z</dcterms:created>
  <dcterms:modified xsi:type="dcterms:W3CDTF">2025-02-17T09:22:50Z</dcterms:modified>
</cp:coreProperties>
</file>