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6" r:id="rId2"/>
    <p:sldId id="318" r:id="rId3"/>
    <p:sldId id="320" r:id="rId4"/>
    <p:sldId id="317" r:id="rId5"/>
    <p:sldId id="319" r:id="rId6"/>
    <p:sldId id="321" r:id="rId7"/>
  </p:sldIdLst>
  <p:sldSz cx="12188825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00"/>
    <a:srgbClr val="66FF66"/>
    <a:srgbClr val="00CC00"/>
    <a:srgbClr val="FF0000"/>
    <a:srgbClr val="FF3300"/>
    <a:srgbClr val="00FF00"/>
    <a:srgbClr val="E9E9EA"/>
    <a:srgbClr val="5BF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EE0AF3-DC04-4DD4-B8AA-1DD41B22337F}" v="1" dt="2020-06-04T17:18:03.557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howGuides="1">
      <p:cViewPr varScale="1">
        <p:scale>
          <a:sx n="61" d="100"/>
          <a:sy n="61" d="100"/>
        </p:scale>
        <p:origin x="67" y="65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Захарова Марина Владимировна" userId="404c00d3-f621-46be-a6c5-8adac1492552" providerId="ADAL" clId="{F1EE0AF3-DC04-4DD4-B8AA-1DD41B22337F}"/>
    <pc:docChg chg="custSel modSld">
      <pc:chgData name="Захарова Марина Владимировна" userId="404c00d3-f621-46be-a6c5-8adac1492552" providerId="ADAL" clId="{F1EE0AF3-DC04-4DD4-B8AA-1DD41B22337F}" dt="2020-06-04T17:18:26.372" v="2" actId="1076"/>
      <pc:docMkLst>
        <pc:docMk/>
      </pc:docMkLst>
      <pc:sldChg chg="addSp delSp modSp mod">
        <pc:chgData name="Захарова Марина Владимировна" userId="404c00d3-f621-46be-a6c5-8adac1492552" providerId="ADAL" clId="{F1EE0AF3-DC04-4DD4-B8AA-1DD41B22337F}" dt="2020-06-04T17:18:26.372" v="2" actId="1076"/>
        <pc:sldMkLst>
          <pc:docMk/>
          <pc:sldMk cId="3060492166" sldId="288"/>
        </pc:sldMkLst>
        <pc:picChg chg="del">
          <ac:chgData name="Захарова Марина Владимировна" userId="404c00d3-f621-46be-a6c5-8adac1492552" providerId="ADAL" clId="{F1EE0AF3-DC04-4DD4-B8AA-1DD41B22337F}" dt="2020-06-04T17:17:57.128" v="0" actId="478"/>
          <ac:picMkLst>
            <pc:docMk/>
            <pc:sldMk cId="3060492166" sldId="288"/>
            <ac:picMk id="2" creationId="{0C1ABF22-4AF2-4EDE-86E7-AB05AC5D7513}"/>
          </ac:picMkLst>
        </pc:picChg>
        <pc:picChg chg="add mod">
          <ac:chgData name="Захарова Марина Владимировна" userId="404c00d3-f621-46be-a6c5-8adac1492552" providerId="ADAL" clId="{F1EE0AF3-DC04-4DD4-B8AA-1DD41B22337F}" dt="2020-06-04T17:18:26.372" v="2" actId="1076"/>
          <ac:picMkLst>
            <pc:docMk/>
            <pc:sldMk cId="3060492166" sldId="288"/>
            <ac:picMk id="3" creationId="{508D44F2-332A-4274-AB09-25B81BABCF4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pPr rtl="0"/>
              <a:t>20.07.2026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0"/>
            <a:ext cx="10729192" cy="13789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уровням образования </a:t>
            </a:r>
            <a:br>
              <a:rPr lang="ru-RU" b="1" dirty="0"/>
            </a:br>
            <a:r>
              <a:rPr lang="ru-RU" b="1" dirty="0"/>
              <a:t>(летняя сессия, очная форма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176544"/>
              </p:ext>
            </p:extLst>
          </p:nvPr>
        </p:nvGraphicFramePr>
        <p:xfrm>
          <a:off x="1270941" y="1772816"/>
          <a:ext cx="10369152" cy="474193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616748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1526548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464151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1588945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435391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225201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</a:tblGrid>
              <a:tr h="51724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850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69%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Специалитет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58%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322665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1069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67%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69%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61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8749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курсам (летняя сессия, очная форма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55BF5A88-98E0-4994-9C8C-67817F6C0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00305"/>
              </p:ext>
            </p:extLst>
          </p:nvPr>
        </p:nvGraphicFramePr>
        <p:xfrm>
          <a:off x="693812" y="1395899"/>
          <a:ext cx="10729191" cy="513457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93414">
                  <a:extLst>
                    <a:ext uri="{9D8B030D-6E8A-4147-A177-3AD203B41FA5}">
                      <a16:colId xmlns:a16="http://schemas.microsoft.com/office/drawing/2014/main" xmlns="" val="3172547642"/>
                    </a:ext>
                  </a:extLst>
                </a:gridCol>
                <a:gridCol w="1593414">
                  <a:extLst>
                    <a:ext uri="{9D8B030D-6E8A-4147-A177-3AD203B41FA5}">
                      <a16:colId xmlns:a16="http://schemas.microsoft.com/office/drawing/2014/main" xmlns="" val="2558396451"/>
                    </a:ext>
                  </a:extLst>
                </a:gridCol>
                <a:gridCol w="1593414">
                  <a:extLst>
                    <a:ext uri="{9D8B030D-6E8A-4147-A177-3AD203B41FA5}">
                      <a16:colId xmlns:a16="http://schemas.microsoft.com/office/drawing/2014/main" xmlns="" val="224818852"/>
                    </a:ext>
                  </a:extLst>
                </a:gridCol>
                <a:gridCol w="1593414">
                  <a:extLst>
                    <a:ext uri="{9D8B030D-6E8A-4147-A177-3AD203B41FA5}">
                      <a16:colId xmlns:a16="http://schemas.microsoft.com/office/drawing/2014/main" xmlns="" val="2376579154"/>
                    </a:ext>
                  </a:extLst>
                </a:gridCol>
                <a:gridCol w="1593414">
                  <a:extLst>
                    <a:ext uri="{9D8B030D-6E8A-4147-A177-3AD203B41FA5}">
                      <a16:colId xmlns:a16="http://schemas.microsoft.com/office/drawing/2014/main" xmlns="" val="179421563"/>
                    </a:ext>
                  </a:extLst>
                </a:gridCol>
                <a:gridCol w="1593414">
                  <a:extLst>
                    <a:ext uri="{9D8B030D-6E8A-4147-A177-3AD203B41FA5}">
                      <a16:colId xmlns:a16="http://schemas.microsoft.com/office/drawing/2014/main" xmlns="" val="2470000"/>
                    </a:ext>
                  </a:extLst>
                </a:gridCol>
                <a:gridCol w="1168707">
                  <a:extLst>
                    <a:ext uri="{9D8B030D-6E8A-4147-A177-3AD203B41FA5}">
                      <a16:colId xmlns:a16="http://schemas.microsoft.com/office/drawing/2014/main" xmlns="" val="2885476130"/>
                    </a:ext>
                  </a:extLst>
                </a:gridCol>
              </a:tblGrid>
              <a:tr h="4924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Курс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6647829"/>
                  </a:ext>
                </a:extLst>
              </a:tr>
              <a:tr h="8696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48450402"/>
                  </a:ext>
                </a:extLst>
              </a:tr>
              <a:tr h="552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29116261"/>
                  </a:ext>
                </a:extLst>
              </a:tr>
              <a:tr h="5109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79656665"/>
                  </a:ext>
                </a:extLst>
              </a:tr>
              <a:tr h="5156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Третий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4620701"/>
                  </a:ext>
                </a:extLst>
              </a:tr>
              <a:tr h="5839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Четвертый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94946659"/>
                  </a:ext>
                </a:extLst>
              </a:tr>
              <a:tr h="5109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97Пятый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680587"/>
                  </a:ext>
                </a:extLst>
              </a:tr>
              <a:tr h="5109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Шестой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86%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81679236"/>
                  </a:ext>
                </a:extLst>
              </a:tr>
              <a:tr h="5818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67%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69%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39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Динамика абсолютной успеваемости и качества знаний по институтам (летняя сессия, очная форма обучения)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F265EBF-C6A2-4DD0-ABE5-43F03148B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908826"/>
              </p:ext>
            </p:extLst>
          </p:nvPr>
        </p:nvGraphicFramePr>
        <p:xfrm>
          <a:off x="261764" y="1332102"/>
          <a:ext cx="11737303" cy="536815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39294">
                  <a:extLst>
                    <a:ext uri="{9D8B030D-6E8A-4147-A177-3AD203B41FA5}">
                      <a16:colId xmlns:a16="http://schemas.microsoft.com/office/drawing/2014/main" xmlns="" val="3611518205"/>
                    </a:ext>
                  </a:extLst>
                </a:gridCol>
                <a:gridCol w="1633314">
                  <a:extLst>
                    <a:ext uri="{9D8B030D-6E8A-4147-A177-3AD203B41FA5}">
                      <a16:colId xmlns:a16="http://schemas.microsoft.com/office/drawing/2014/main" xmlns="" val="10189884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67251484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394425368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2028759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3085218320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xmlns="" val="2161401906"/>
                    </a:ext>
                  </a:extLst>
                </a:gridCol>
              </a:tblGrid>
              <a:tr h="42914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</a:rPr>
                        <a:t>Институты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1702909"/>
                  </a:ext>
                </a:extLst>
              </a:tr>
              <a:tr h="879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:a16="http://schemas.microsoft.com/office/drawing/2014/main" xmlns="" val="786318225"/>
                  </a:ext>
                </a:extLst>
              </a:tr>
              <a:tr h="3269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Инженерно-технологический </a:t>
                      </a: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3269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естествознания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3269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искусств и </a:t>
                      </a:r>
                      <a:r>
                        <a:rPr lang="ru-RU" sz="1800" u="none" strike="noStrike" dirty="0" smtClean="0">
                          <a:effectLst/>
                        </a:rPr>
                        <a:t>  </a:t>
                      </a: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социокультурного </a:t>
                      </a:r>
                      <a:r>
                        <a:rPr lang="ru-RU" sz="1800" u="none" strike="noStrike" dirty="0">
                          <a:effectLst/>
                        </a:rPr>
                        <a:t>проектирования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3269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истории и права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3269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лингвистики и </a:t>
                      </a:r>
                      <a:r>
                        <a:rPr lang="ru-RU" sz="1800" u="none" strike="noStrike" dirty="0" smtClean="0">
                          <a:effectLst/>
                        </a:rPr>
                        <a:t>мировых</a:t>
                      </a: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effectLst/>
                        </a:rPr>
                        <a:t>языков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3269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педагогики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:a16="http://schemas.microsoft.com/office/drawing/2014/main" xmlns="" val="1991365584"/>
                  </a:ext>
                </a:extLst>
              </a:tr>
              <a:tr h="2918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психологии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3722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филологии и массмедиа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Медицинский </a:t>
                      </a:r>
                      <a:r>
                        <a:rPr lang="ru-RU" sz="1800" u="none" strike="noStrike" dirty="0">
                          <a:effectLst/>
                        </a:rPr>
                        <a:t>институт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:a16="http://schemas.microsoft.com/office/drawing/2014/main" xmlns="" val="1507690584"/>
                  </a:ext>
                </a:extLst>
              </a:tr>
              <a:tr h="390941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u="none" strike="noStrike" dirty="0">
                          <a:effectLst/>
                        </a:rPr>
                        <a:t>Итого по университету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67%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1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69%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402" y="660265"/>
            <a:ext cx="10729192" cy="8749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уровням образования (летняя сессия, заочная и очно-заочная формы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474032"/>
              </p:ext>
            </p:extLst>
          </p:nvPr>
        </p:nvGraphicFramePr>
        <p:xfrm>
          <a:off x="1292746" y="1700808"/>
          <a:ext cx="10369152" cy="466992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616748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1526548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442346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1610750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413586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247006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</a:tblGrid>
              <a:tr h="51724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850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Специалитет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48%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322665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1069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69%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3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8" y="332656"/>
            <a:ext cx="10729192" cy="12149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курсам (летняя сессия, заочная и очно-заочная формы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55BF5A88-98E0-4994-9C8C-67817F6C0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253404"/>
              </p:ext>
            </p:extLst>
          </p:nvPr>
        </p:nvGraphicFramePr>
        <p:xfrm>
          <a:off x="909836" y="1556792"/>
          <a:ext cx="10729191" cy="505404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93414">
                  <a:extLst>
                    <a:ext uri="{9D8B030D-6E8A-4147-A177-3AD203B41FA5}">
                      <a16:colId xmlns:a16="http://schemas.microsoft.com/office/drawing/2014/main" xmlns="" val="3172547642"/>
                    </a:ext>
                  </a:extLst>
                </a:gridCol>
                <a:gridCol w="1593414">
                  <a:extLst>
                    <a:ext uri="{9D8B030D-6E8A-4147-A177-3AD203B41FA5}">
                      <a16:colId xmlns:a16="http://schemas.microsoft.com/office/drawing/2014/main" xmlns="" val="2558396451"/>
                    </a:ext>
                  </a:extLst>
                </a:gridCol>
                <a:gridCol w="1493692">
                  <a:extLst>
                    <a:ext uri="{9D8B030D-6E8A-4147-A177-3AD203B41FA5}">
                      <a16:colId xmlns:a16="http://schemas.microsoft.com/office/drawing/2014/main" xmlns="" val="224818852"/>
                    </a:ext>
                  </a:extLst>
                </a:gridCol>
                <a:gridCol w="1693136">
                  <a:extLst>
                    <a:ext uri="{9D8B030D-6E8A-4147-A177-3AD203B41FA5}">
                      <a16:colId xmlns:a16="http://schemas.microsoft.com/office/drawing/2014/main" xmlns="" val="2376579154"/>
                    </a:ext>
                  </a:extLst>
                </a:gridCol>
                <a:gridCol w="1475216">
                  <a:extLst>
                    <a:ext uri="{9D8B030D-6E8A-4147-A177-3AD203B41FA5}">
                      <a16:colId xmlns:a16="http://schemas.microsoft.com/office/drawing/2014/main" xmlns="" val="179421563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470000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xmlns="" val="2885476130"/>
                    </a:ext>
                  </a:extLst>
                </a:gridCol>
              </a:tblGrid>
              <a:tr h="53816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Курс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6647829"/>
                  </a:ext>
                </a:extLst>
              </a:tr>
              <a:tr h="9503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Качество знаний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48450402"/>
                  </a:ext>
                </a:extLst>
              </a:tr>
              <a:tr h="600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29116261"/>
                  </a:ext>
                </a:extLst>
              </a:tr>
              <a:tr h="558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79656665"/>
                  </a:ext>
                </a:extLst>
              </a:tr>
              <a:tr h="559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Третий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4620701"/>
                  </a:ext>
                </a:extLst>
              </a:tr>
              <a:tr h="6381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Четвертый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94946659"/>
                  </a:ext>
                </a:extLst>
              </a:tr>
              <a:tr h="558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Пятый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680587"/>
                  </a:ext>
                </a:extLst>
              </a:tr>
              <a:tr h="6502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60%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69%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79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908" y="498970"/>
            <a:ext cx="9782801" cy="87493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Динамика абсолютной успеваемости и качества знаний по институтам (летняя сессия, заочная и очно-заочная формы обучения)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1386A811-0FA7-487C-B0E5-17DC848BB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852821"/>
              </p:ext>
            </p:extLst>
          </p:nvPr>
        </p:nvGraphicFramePr>
        <p:xfrm>
          <a:off x="189756" y="1373905"/>
          <a:ext cx="11809312" cy="525056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xmlns="" val="33489752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5662398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1292391858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57942453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474330706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50124703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4189154751"/>
                    </a:ext>
                  </a:extLst>
                </a:gridCol>
              </a:tblGrid>
              <a:tr h="47374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</a:rPr>
                        <a:t>Институты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6714483"/>
                  </a:ext>
                </a:extLst>
              </a:tr>
              <a:tr h="1149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:a16="http://schemas.microsoft.com/office/drawing/2014/main" xmlns="" val="4230273518"/>
                  </a:ext>
                </a:extLst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Инженерно-технологический</a:t>
                      </a: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effectLst/>
                        </a:rPr>
                        <a:t>институт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естествознания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82%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искусств и </a:t>
                      </a:r>
                      <a:endParaRPr lang="ru-RU" sz="1800" u="none" strike="noStrike" dirty="0" smtClean="0">
                        <a:effectLst/>
                      </a:endParaRP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социокультурного </a:t>
                      </a:r>
                      <a:r>
                        <a:rPr lang="ru-RU" sz="1800" u="none" strike="noStrike" dirty="0">
                          <a:effectLst/>
                        </a:rPr>
                        <a:t>проектирования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истории и права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лингвистики и мировых </a:t>
                      </a:r>
                      <a:endParaRPr lang="ru-RU" sz="1800" u="none" strike="noStrike" dirty="0" smtClean="0">
                        <a:effectLst/>
                      </a:endParaRP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языков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83%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педагогики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82%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психологии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филологии и </a:t>
                      </a:r>
                      <a:r>
                        <a:rPr lang="ru-RU" sz="1800" u="none" strike="noStrike" dirty="0" err="1">
                          <a:effectLst/>
                        </a:rPr>
                        <a:t>массмедиа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u="none" strike="noStrike" dirty="0">
                          <a:effectLst/>
                        </a:rPr>
                        <a:t>Итого по университету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1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60%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b="1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1" u="none" strike="noStrike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69%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922"/>
            <a:ext cx="1338923" cy="135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2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2759</TotalTime>
  <Words>822</Words>
  <Application>Microsoft Office PowerPoint</Application>
  <PresentationFormat>Произвольный</PresentationFormat>
  <Paragraphs>356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Euphemia</vt:lpstr>
      <vt:lpstr>Times New Roman</vt:lpstr>
      <vt:lpstr>Математика 16 х 9</vt:lpstr>
      <vt:lpstr>Динамика абсолютной успеваемости и качества знаний по уровням образования  (летняя сессия, очная форма обучения)</vt:lpstr>
      <vt:lpstr>Динамика абсолютной успеваемости и качества знаний по курсам (летняя сессия, очная форма обучения)</vt:lpstr>
      <vt:lpstr>Динамика абсолютной успеваемости и качества знаний по институтам (летняя сессия, очная форма обучения)</vt:lpstr>
      <vt:lpstr>Динамика абсолютной успеваемости и качества знаний по уровням образования (летняя сессия, заочная и очно-заочная формы обучения)</vt:lpstr>
      <vt:lpstr>Динамика абсолютной успеваемости и качества знаний по курсам (летняя сессия, заочная и очно-заочная формы обучения)</vt:lpstr>
      <vt:lpstr>Динамика абсолютной успеваемости и качества знаний по институтам (летняя сессия, заочная и очно-заочная формы обучения)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входного контроля обучающихся Калужского государственного университета им. К.Э. Циолковского    февраль 2019-2020 уч. года</dc:title>
  <dc:creator>Захарова Марина Владимировна</dc:creator>
  <cp:lastModifiedBy>Анна Петровна Бутенко</cp:lastModifiedBy>
  <cp:revision>196</cp:revision>
  <cp:lastPrinted>2024-07-19T10:40:01Z</cp:lastPrinted>
  <dcterms:created xsi:type="dcterms:W3CDTF">2020-05-15T15:18:11Z</dcterms:created>
  <dcterms:modified xsi:type="dcterms:W3CDTF">2026-07-20T12:09:29Z</dcterms:modified>
</cp:coreProperties>
</file>