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4" r:id="rId2"/>
    <p:sldId id="306" r:id="rId3"/>
    <p:sldId id="308" r:id="rId4"/>
    <p:sldId id="305" r:id="rId5"/>
    <p:sldId id="307" r:id="rId6"/>
    <p:sldId id="309" r:id="rId7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3300"/>
    <a:srgbClr val="66FF66"/>
    <a:srgbClr val="00CC00"/>
    <a:srgbClr val="FF0000"/>
    <a:srgbClr val="FF3300"/>
    <a:srgbClr val="00FF00"/>
    <a:srgbClr val="E9E9EA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E0AF3-DC04-4DD4-B8AA-1DD41B22337F}" v="1" dt="2020-06-04T17:18:03.55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howGuides="1">
      <p:cViewPr varScale="1">
        <p:scale>
          <a:sx n="86" d="100"/>
          <a:sy n="86" d="100"/>
        </p:scale>
        <p:origin x="566" y="5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Захарова Марина Владимировна" userId="404c00d3-f621-46be-a6c5-8adac1492552" providerId="ADAL" clId="{F1EE0AF3-DC04-4DD4-B8AA-1DD41B22337F}"/>
    <pc:docChg chg="custSel modSld">
      <pc:chgData name="Захарова Марина Владимировна" userId="404c00d3-f621-46be-a6c5-8adac1492552" providerId="ADAL" clId="{F1EE0AF3-DC04-4DD4-B8AA-1DD41B22337F}" dt="2020-06-04T17:18:26.372" v="2" actId="1076"/>
      <pc:docMkLst>
        <pc:docMk/>
      </pc:docMkLst>
      <pc:sldChg chg="addSp delSp modSp mod">
        <pc:chgData name="Захарова Марина Владимировна" userId="404c00d3-f621-46be-a6c5-8adac1492552" providerId="ADAL" clId="{F1EE0AF3-DC04-4DD4-B8AA-1DD41B22337F}" dt="2020-06-04T17:18:26.372" v="2" actId="1076"/>
        <pc:sldMkLst>
          <pc:docMk/>
          <pc:sldMk cId="3060492166" sldId="288"/>
        </pc:sldMkLst>
        <pc:picChg chg="del">
          <ac:chgData name="Захарова Марина Владимировна" userId="404c00d3-f621-46be-a6c5-8adac1492552" providerId="ADAL" clId="{F1EE0AF3-DC04-4DD4-B8AA-1DD41B22337F}" dt="2020-06-04T17:17:57.128" v="0" actId="478"/>
          <ac:picMkLst>
            <pc:docMk/>
            <pc:sldMk cId="3060492166" sldId="288"/>
            <ac:picMk id="2" creationId="{0C1ABF22-4AF2-4EDE-86E7-AB05AC5D7513}"/>
          </ac:picMkLst>
        </pc:picChg>
        <pc:picChg chg="add mod">
          <ac:chgData name="Захарова Марина Владимировна" userId="404c00d3-f621-46be-a6c5-8adac1492552" providerId="ADAL" clId="{F1EE0AF3-DC04-4DD4-B8AA-1DD41B22337F}" dt="2020-06-04T17:18:26.372" v="2" actId="1076"/>
          <ac:picMkLst>
            <pc:docMk/>
            <pc:sldMk cId="3060492166" sldId="288"/>
            <ac:picMk id="3" creationId="{508D44F2-332A-4274-AB09-25B81BABC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pPr rtl="0"/>
              <a:t>01.03.2024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8" y="177800"/>
            <a:ext cx="10657184" cy="13789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</a:t>
            </a:r>
            <a:br>
              <a:rPr lang="ru-RU" b="1" dirty="0"/>
            </a:br>
            <a:r>
              <a:rPr lang="ru-RU" b="1" dirty="0"/>
              <a:t>(зимняя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09499"/>
              </p:ext>
            </p:extLst>
          </p:nvPr>
        </p:nvGraphicFramePr>
        <p:xfrm>
          <a:off x="1270941" y="1772816"/>
          <a:ext cx="10369152" cy="47499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121135"/>
                  </a:ext>
                </a:extLst>
              </a:tr>
              <a:tr h="522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3226651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1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(зимняя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58520"/>
              </p:ext>
            </p:extLst>
          </p:nvPr>
        </p:nvGraphicFramePr>
        <p:xfrm>
          <a:off x="693812" y="1392721"/>
          <a:ext cx="10729191" cy="523538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:a16="http://schemas.microsoft.com/office/drawing/2014/main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450402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965666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680587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57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(зимняя сессия, очная форма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F265EBF-C6A2-4DD0-ABE5-43F03148B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02726"/>
              </p:ext>
            </p:extLst>
          </p:nvPr>
        </p:nvGraphicFramePr>
        <p:xfrm>
          <a:off x="104031" y="1174438"/>
          <a:ext cx="11737303" cy="55669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39294">
                  <a:extLst>
                    <a:ext uri="{9D8B030D-6E8A-4147-A177-3AD203B41FA5}">
                      <a16:colId xmlns:a16="http://schemas.microsoft.com/office/drawing/2014/main" val="3611518205"/>
                    </a:ext>
                  </a:extLst>
                </a:gridCol>
                <a:gridCol w="1633314">
                  <a:extLst>
                    <a:ext uri="{9D8B030D-6E8A-4147-A177-3AD203B41FA5}">
                      <a16:colId xmlns:a16="http://schemas.microsoft.com/office/drawing/2014/main" val="10189884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67251484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4425368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2028759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085218320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161401906"/>
                    </a:ext>
                  </a:extLst>
                </a:gridCol>
              </a:tblGrid>
              <a:tr h="52381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702909"/>
                  </a:ext>
                </a:extLst>
              </a:tr>
              <a:tr h="844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786318225"/>
                  </a:ext>
                </a:extLst>
              </a:tr>
              <a:tr h="2760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педагогики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1991365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3281634332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3151135200"/>
                  </a:ext>
                </a:extLst>
              </a:tr>
              <a:tr h="42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2473419205"/>
                  </a:ext>
                </a:extLst>
              </a:tr>
              <a:tr h="502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2275342707"/>
                  </a:ext>
                </a:extLst>
              </a:tr>
              <a:tr h="3893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2995580406"/>
                  </a:ext>
                </a:extLst>
              </a:tr>
              <a:tr h="495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97523803"/>
                  </a:ext>
                </a:extLst>
              </a:tr>
              <a:tr h="4259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3306808633"/>
                  </a:ext>
                </a:extLst>
              </a:tr>
              <a:tr h="3751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Медицинский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58%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1507690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val="1351528889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7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92" y="660265"/>
            <a:ext cx="1045470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(зимняя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72869"/>
              </p:ext>
            </p:extLst>
          </p:nvPr>
        </p:nvGraphicFramePr>
        <p:xfrm>
          <a:off x="1292746" y="1700808"/>
          <a:ext cx="10369152" cy="47499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121135"/>
                  </a:ext>
                </a:extLst>
              </a:tr>
              <a:tr h="522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3226651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91%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39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2149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(зимняя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36414"/>
              </p:ext>
            </p:extLst>
          </p:nvPr>
        </p:nvGraphicFramePr>
        <p:xfrm>
          <a:off x="909836" y="1471299"/>
          <a:ext cx="10729191" cy="523538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:a16="http://schemas.microsoft.com/office/drawing/2014/main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знаний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450402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965666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Пятый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680587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70%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83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498970"/>
            <a:ext cx="9782801" cy="7697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(зимняя сессия, заочная и очно-заочная формы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386A811-0FA7-487C-B0E5-17DC848BB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72020"/>
              </p:ext>
            </p:extLst>
          </p:nvPr>
        </p:nvGraphicFramePr>
        <p:xfrm>
          <a:off x="189756" y="1196752"/>
          <a:ext cx="11809312" cy="546089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3489752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66239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9239185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7942453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74330706"/>
                    </a:ext>
                  </a:extLst>
                </a:gridCol>
                <a:gridCol w="1474803">
                  <a:extLst>
                    <a:ext uri="{9D8B030D-6E8A-4147-A177-3AD203B41FA5}">
                      <a16:colId xmlns:a16="http://schemas.microsoft.com/office/drawing/2014/main" val="501247039"/>
                    </a:ext>
                  </a:extLst>
                </a:gridCol>
                <a:gridCol w="1117485">
                  <a:extLst>
                    <a:ext uri="{9D8B030D-6E8A-4147-A177-3AD203B41FA5}">
                      <a16:colId xmlns:a16="http://schemas.microsoft.com/office/drawing/2014/main" val="4189154751"/>
                    </a:ext>
                  </a:extLst>
                </a:gridCol>
              </a:tblGrid>
              <a:tr h="4737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714483"/>
                  </a:ext>
                </a:extLst>
              </a:tr>
              <a:tr h="1256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4230273518"/>
                  </a:ext>
                </a:extLst>
              </a:tr>
              <a:tr h="32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100%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409118817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2001171314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418987806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373682941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педагогики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117409508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180261253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3143545079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96837928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70%</a:t>
                      </a: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val="185205414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922"/>
            <a:ext cx="1338923" cy="13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6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857</Words>
  <Application>Microsoft Office PowerPoint</Application>
  <PresentationFormat>Произвольный</PresentationFormat>
  <Paragraphs>357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Euphemia</vt:lpstr>
      <vt:lpstr>Математика 16 х 9</vt:lpstr>
      <vt:lpstr>Динамика абсолютной успеваемости и качества знаний по уровням образования  (зимняя сессия, очная форма обучения)</vt:lpstr>
      <vt:lpstr>Динамика абсолютной успеваемости и качества знаний по курсам (зимняя сессия, очная форма обучения)</vt:lpstr>
      <vt:lpstr>Динамика абсолютной успеваемости и качества знаний по институтам (зимняя сессия, очная форма обучения)</vt:lpstr>
      <vt:lpstr>Динамика абсолютной успеваемости и качества знаний по уровням образования (зимняя сессия, заочная и очно-заочная формы обучения)</vt:lpstr>
      <vt:lpstr>Динамика абсолютной успеваемости и качества знаний по курсам (зимняя сессия, заочная и очно-заочная формы обучения)</vt:lpstr>
      <vt:lpstr>Динамика абсолютной успеваемости и качества знаний по институтам (зимняя сессия, заочная и очно-заочная формы обучения)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входного контроля обучающихся Калужского государственного университета им. К.Э. Циолковского    февраль 2019-2020 уч. года</dc:title>
  <dc:creator>Захарова Марина Владимировна</dc:creator>
  <cp:lastModifiedBy>Молчанова Екатерина Валерьевна</cp:lastModifiedBy>
  <cp:revision>188</cp:revision>
  <cp:lastPrinted>2021-03-05T09:24:39Z</cp:lastPrinted>
  <dcterms:created xsi:type="dcterms:W3CDTF">2020-05-15T15:18:11Z</dcterms:created>
  <dcterms:modified xsi:type="dcterms:W3CDTF">2024-03-01T08:42:14Z</dcterms:modified>
</cp:coreProperties>
</file>